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8" r:id="rId3"/>
    <p:sldId id="259" r:id="rId4"/>
    <p:sldId id="260" r:id="rId5"/>
    <p:sldId id="264" r:id="rId6"/>
    <p:sldId id="261" r:id="rId7"/>
    <p:sldId id="265" r:id="rId8"/>
    <p:sldId id="266" r:id="rId9"/>
    <p:sldId id="267" r:id="rId10"/>
    <p:sldId id="268" r:id="rId11"/>
    <p:sldId id="269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8113973-82B1-423D-90F6-854DAEC14DE1}" type="datetimeFigureOut">
              <a:rPr lang="ru-RU" smtClean="0"/>
              <a:pPr/>
              <a:t>17.11.2011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3F901B2-B566-49B6-AB97-A75A2A5E0F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113973-82B1-423D-90F6-854DAEC14DE1}" type="datetimeFigureOut">
              <a:rPr lang="ru-RU" smtClean="0"/>
              <a:pPr/>
              <a:t>17.11.2011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F901B2-B566-49B6-AB97-A75A2A5E0F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113973-82B1-423D-90F6-854DAEC14DE1}" type="datetimeFigureOut">
              <a:rPr lang="ru-RU" smtClean="0"/>
              <a:pPr/>
              <a:t>17.11.2011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F901B2-B566-49B6-AB97-A75A2A5E0F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113973-82B1-423D-90F6-854DAEC14DE1}" type="datetimeFigureOut">
              <a:rPr lang="ru-RU" smtClean="0"/>
              <a:pPr/>
              <a:t>17.11.2011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F901B2-B566-49B6-AB97-A75A2A5E0F3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113973-82B1-423D-90F6-854DAEC14DE1}" type="datetimeFigureOut">
              <a:rPr lang="ru-RU" smtClean="0"/>
              <a:pPr/>
              <a:t>17.11.2011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F901B2-B566-49B6-AB97-A75A2A5E0F3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113973-82B1-423D-90F6-854DAEC14DE1}" type="datetimeFigureOut">
              <a:rPr lang="ru-RU" smtClean="0"/>
              <a:pPr/>
              <a:t>17.11.2011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F901B2-B566-49B6-AB97-A75A2A5E0F3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113973-82B1-423D-90F6-854DAEC14DE1}" type="datetimeFigureOut">
              <a:rPr lang="ru-RU" smtClean="0"/>
              <a:pPr/>
              <a:t>17.11.2011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F901B2-B566-49B6-AB97-A75A2A5E0F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113973-82B1-423D-90F6-854DAEC14DE1}" type="datetimeFigureOut">
              <a:rPr lang="ru-RU" smtClean="0"/>
              <a:pPr/>
              <a:t>17.11.2011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F901B2-B566-49B6-AB97-A75A2A5E0F3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113973-82B1-423D-90F6-854DAEC14DE1}" type="datetimeFigureOut">
              <a:rPr lang="ru-RU" smtClean="0"/>
              <a:pPr/>
              <a:t>17.11.2011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F901B2-B566-49B6-AB97-A75A2A5E0F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68113973-82B1-423D-90F6-854DAEC14DE1}" type="datetimeFigureOut">
              <a:rPr lang="ru-RU" smtClean="0"/>
              <a:pPr/>
              <a:t>17.11.2011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3F901B2-B566-49B6-AB97-A75A2A5E0F3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8113973-82B1-423D-90F6-854DAEC14DE1}" type="datetimeFigureOut">
              <a:rPr lang="ru-RU" smtClean="0"/>
              <a:pPr/>
              <a:t>17.11.2011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3F901B2-B566-49B6-AB97-A75A2A5E0F3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8113973-82B1-423D-90F6-854DAEC14DE1}" type="datetimeFigureOut">
              <a:rPr lang="ru-RU" smtClean="0"/>
              <a:pPr/>
              <a:t>17.11.2011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3F901B2-B566-49B6-AB97-A75A2A5E0F3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8800" dirty="0" smtClean="0">
                <a:solidFill>
                  <a:schemeClr val="accent2">
                    <a:lumMod val="50000"/>
                  </a:schemeClr>
                </a:solidFill>
              </a:rPr>
              <a:t>Teaching reading</a:t>
            </a:r>
            <a:endParaRPr lang="ru-RU" sz="88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142844" y="3000372"/>
            <a:ext cx="3600400" cy="371703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21394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Match vocabulary words with definitions</a:t>
            </a:r>
          </a:p>
          <a:p>
            <a:r>
              <a:rPr lang="en-US" sz="3600" b="1" dirty="0"/>
              <a:t>Underline the main idea</a:t>
            </a:r>
          </a:p>
          <a:p>
            <a:r>
              <a:rPr lang="en-US" sz="3600" b="1" dirty="0"/>
              <a:t>Scan for specific information</a:t>
            </a:r>
            <a:endParaRPr lang="ru-RU" sz="3600" b="1" dirty="0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332656"/>
            <a:ext cx="8075240" cy="1514432"/>
          </a:xfrm>
        </p:spPr>
        <p:txBody>
          <a:bodyPr>
            <a:normAutofit/>
          </a:bodyPr>
          <a:lstStyle/>
          <a:p>
            <a:r>
              <a:rPr lang="en-US" dirty="0"/>
              <a:t>During-reading tasks</a:t>
            </a:r>
            <a:br>
              <a:rPr lang="en-US" dirty="0"/>
            </a:br>
            <a:r>
              <a:rPr lang="en-US" dirty="0"/>
              <a:t> Monitor comprehension </a:t>
            </a:r>
            <a:endParaRPr lang="ru-RU" dirty="0"/>
          </a:p>
        </p:txBody>
      </p:sp>
      <p:pic>
        <p:nvPicPr>
          <p:cNvPr id="23556" name="Picture 4" descr="MCj0429741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4221163"/>
            <a:ext cx="2447925" cy="2184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1331933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200" b="1" dirty="0"/>
              <a:t>Interviewing the characters</a:t>
            </a:r>
          </a:p>
          <a:p>
            <a:pPr>
              <a:lnSpc>
                <a:spcPct val="90000"/>
              </a:lnSpc>
            </a:pPr>
            <a:r>
              <a:rPr lang="en-US" sz="3200" b="1" dirty="0"/>
              <a:t>Creating a time line of the story</a:t>
            </a:r>
          </a:p>
          <a:p>
            <a:pPr>
              <a:lnSpc>
                <a:spcPct val="90000"/>
              </a:lnSpc>
            </a:pPr>
            <a:r>
              <a:rPr lang="en-US" sz="3200" b="1" dirty="0"/>
              <a:t>Designing a poster to advertise the book</a:t>
            </a:r>
          </a:p>
          <a:p>
            <a:pPr>
              <a:lnSpc>
                <a:spcPct val="90000"/>
              </a:lnSpc>
            </a:pPr>
            <a:r>
              <a:rPr lang="en-US" sz="3200" b="1" dirty="0"/>
              <a:t>Changing the end of the story</a:t>
            </a:r>
          </a:p>
          <a:p>
            <a:pPr>
              <a:lnSpc>
                <a:spcPct val="90000"/>
              </a:lnSpc>
            </a:pPr>
            <a:r>
              <a:rPr lang="en-US" sz="3200" b="1" dirty="0"/>
              <a:t>Comprehension activities: writing questions, recording sequences from the story, correcting a summary</a:t>
            </a:r>
            <a:r>
              <a:rPr lang="en-US" dirty="0"/>
              <a:t>.</a:t>
            </a:r>
            <a:endParaRPr lang="ru-RU" dirty="0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/>
              <a:t>Post-reading tasks</a:t>
            </a:r>
            <a:br>
              <a:rPr lang="en-US" sz="4000" b="1" dirty="0"/>
            </a:br>
            <a:r>
              <a:rPr lang="en-US" sz="4000" b="1" dirty="0"/>
              <a:t> Evaluate comprehension and strategy use </a:t>
            </a:r>
            <a:endParaRPr lang="ru-RU" sz="4000" b="1" dirty="0"/>
          </a:p>
        </p:txBody>
      </p:sp>
    </p:spTree>
    <p:extLst>
      <p:ext uri="{BB962C8B-B14F-4D97-AF65-F5344CB8AC3E}">
        <p14:creationId xmlns="" xmlns:p14="http://schemas.microsoft.com/office/powerpoint/2010/main" val="19463687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>
              <a:buFont typeface="Wingdings" pitchFamily="2" charset="2"/>
              <a:buNone/>
            </a:pPr>
            <a:r>
              <a:rPr lang="en-US" dirty="0"/>
              <a:t>Things I found useful today are…</a:t>
            </a:r>
          </a:p>
          <a:p>
            <a:pPr marL="609600" indent="-609600">
              <a:buFont typeface="Wingdings" pitchFamily="2" charset="2"/>
              <a:buNone/>
            </a:pPr>
            <a:endParaRPr lang="en-US" dirty="0"/>
          </a:p>
          <a:p>
            <a:pPr marL="609600" indent="-609600">
              <a:buFont typeface="Wingdings" pitchFamily="2" charset="2"/>
              <a:buNone/>
            </a:pPr>
            <a:r>
              <a:rPr lang="en-US" dirty="0"/>
              <a:t>I have to think about…</a:t>
            </a:r>
          </a:p>
          <a:p>
            <a:pPr marL="609600" indent="-609600">
              <a:buFont typeface="Wingdings" pitchFamily="2" charset="2"/>
              <a:buNone/>
            </a:pPr>
            <a:endParaRPr lang="en-US" dirty="0"/>
          </a:p>
          <a:p>
            <a:pPr marL="609600" indent="-609600">
              <a:buFont typeface="Wingdings" pitchFamily="2" charset="2"/>
              <a:buNone/>
            </a:pPr>
            <a:r>
              <a:rPr lang="en-US"/>
              <a:t>My impressions of today’s session…</a:t>
            </a:r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/>
              <a:t>Reflection</a:t>
            </a:r>
            <a:endParaRPr lang="ru-RU" sz="6000" b="1" dirty="0"/>
          </a:p>
        </p:txBody>
      </p:sp>
      <p:pic>
        <p:nvPicPr>
          <p:cNvPr id="25605" name="Picture 5" descr="watermark_300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4868863"/>
            <a:ext cx="1752600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50624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None/>
            </a:pPr>
            <a:r>
              <a:rPr lang="en-US" sz="4000" b="1" dirty="0"/>
              <a:t>By the end of this session participants will be able to:</a:t>
            </a:r>
          </a:p>
          <a:p>
            <a:r>
              <a:rPr lang="en-US" sz="4000" b="1" dirty="0"/>
              <a:t>plan a reading activity </a:t>
            </a:r>
          </a:p>
          <a:p>
            <a:r>
              <a:rPr lang="en-US" sz="4000" b="1" dirty="0"/>
              <a:t>choose appropriate reading tasks for the texts from the text books they use at schools</a:t>
            </a:r>
            <a:r>
              <a:rPr lang="ru-RU" sz="4000" b="1" dirty="0"/>
              <a:t> </a:t>
            </a:r>
          </a:p>
        </p:txBody>
      </p:sp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7200" b="1" dirty="0"/>
              <a:t>Objectives</a:t>
            </a:r>
            <a:endParaRPr lang="ru-RU" sz="7200" b="1" dirty="0"/>
          </a:p>
        </p:txBody>
      </p:sp>
    </p:spTree>
    <p:extLst>
      <p:ext uri="{BB962C8B-B14F-4D97-AF65-F5344CB8AC3E}">
        <p14:creationId xmlns="" xmlns:p14="http://schemas.microsoft.com/office/powerpoint/2010/main" val="81711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 you like reading?</a:t>
            </a:r>
          </a:p>
          <a:p>
            <a:r>
              <a:rPr lang="en-US" dirty="0" smtClean="0"/>
              <a:t>Do your students like reading activities at the lesson? Why?</a:t>
            </a:r>
          </a:p>
          <a:p>
            <a:r>
              <a:rPr lang="en-US" dirty="0" smtClean="0"/>
              <a:t>How do you choose reading activities?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1.Introduction A closer look at reading</a:t>
            </a:r>
            <a:endParaRPr lang="ru-RU" b="1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>
            <a:fillRect/>
          </a:stretch>
        </p:blipFill>
        <p:spPr>
          <a:xfrm>
            <a:off x="5670500" y="3789040"/>
            <a:ext cx="3333750" cy="282969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32927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b="1" dirty="0" smtClean="0"/>
              <a:t>Write down at least two or three reasons why  your students read in the English lessons?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2.Presentation of purposes of reading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852936"/>
            <a:ext cx="4297660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063821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Teachers tell them to read</a:t>
            </a:r>
          </a:p>
          <a:p>
            <a:r>
              <a:rPr lang="en-US" sz="3200" b="1" dirty="0"/>
              <a:t>They should do the task</a:t>
            </a:r>
          </a:p>
          <a:p>
            <a:r>
              <a:rPr lang="en-US" sz="3200" b="1" dirty="0"/>
              <a:t>They should learn how to read according to the curriculum</a:t>
            </a:r>
            <a:endParaRPr lang="ru-RU" sz="3200" b="1" dirty="0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/>
          <a:lstStyle/>
          <a:p>
            <a:r>
              <a:rPr lang="en-US" b="1" dirty="0"/>
              <a:t>Reasons for reading</a:t>
            </a:r>
            <a:endParaRPr lang="ru-RU" b="1" dirty="0"/>
          </a:p>
        </p:txBody>
      </p:sp>
      <p:pic>
        <p:nvPicPr>
          <p:cNvPr id="12292" name="Picture 4" descr="MCj04303680000[1]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076700"/>
            <a:ext cx="2592388" cy="23050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422211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b="1" dirty="0" smtClean="0"/>
              <a:t>Write down the reasons why people read in their usual everyday life in their own language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2.Presentation of purposes of reading</a:t>
            </a:r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140968"/>
            <a:ext cx="3832101" cy="339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752273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We need some exact information</a:t>
            </a:r>
          </a:p>
          <a:p>
            <a:r>
              <a:rPr lang="en-US" sz="2800" dirty="0"/>
              <a:t>We are interested in something</a:t>
            </a:r>
          </a:p>
          <a:p>
            <a:r>
              <a:rPr lang="en-US" sz="2800" dirty="0"/>
              <a:t>We read for entertainment </a:t>
            </a:r>
          </a:p>
          <a:p>
            <a:r>
              <a:rPr lang="en-US" sz="2800" dirty="0"/>
              <a:t>We want to get general idea</a:t>
            </a:r>
          </a:p>
          <a:p>
            <a:r>
              <a:rPr lang="en-US" sz="2800" dirty="0"/>
              <a:t>We just look through the text or newspapers</a:t>
            </a:r>
          </a:p>
          <a:p>
            <a:r>
              <a:rPr lang="en-US" sz="2800" dirty="0"/>
              <a:t>We want to learn something new</a:t>
            </a:r>
          </a:p>
          <a:p>
            <a:r>
              <a:rPr lang="en-US" sz="2800" dirty="0"/>
              <a:t>We want recollect some information</a:t>
            </a:r>
          </a:p>
          <a:p>
            <a:r>
              <a:rPr lang="en-US" sz="2800" dirty="0"/>
              <a:t>We want to find some details in the text</a:t>
            </a:r>
            <a:endParaRPr lang="ru-RU" sz="2800" dirty="0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Reasons for reading</a:t>
            </a:r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140" y="1071546"/>
            <a:ext cx="2256244" cy="28312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468409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714356"/>
            <a:ext cx="7577719" cy="5841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922722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3200" b="1" dirty="0"/>
              <a:t>Using pictures to generate vocabulary</a:t>
            </a:r>
          </a:p>
          <a:p>
            <a:pPr>
              <a:lnSpc>
                <a:spcPct val="80000"/>
              </a:lnSpc>
            </a:pPr>
            <a:r>
              <a:rPr lang="en-US" sz="3200" b="1" dirty="0"/>
              <a:t>Brainstorming vocabulary related to the topic</a:t>
            </a:r>
          </a:p>
          <a:p>
            <a:pPr>
              <a:lnSpc>
                <a:spcPct val="80000"/>
              </a:lnSpc>
            </a:pPr>
            <a:r>
              <a:rPr lang="en-US" sz="3200" b="1" dirty="0"/>
              <a:t>Predicting what the text will be about</a:t>
            </a:r>
          </a:p>
          <a:p>
            <a:pPr>
              <a:lnSpc>
                <a:spcPct val="80000"/>
              </a:lnSpc>
            </a:pPr>
            <a:r>
              <a:rPr lang="en-US" sz="3200" b="1" dirty="0"/>
              <a:t>Providing a brief outline or summary of the text</a:t>
            </a:r>
          </a:p>
          <a:p>
            <a:pPr>
              <a:lnSpc>
                <a:spcPct val="80000"/>
              </a:lnSpc>
            </a:pPr>
            <a:r>
              <a:rPr lang="en-US" sz="3200" b="1" dirty="0"/>
              <a:t>Focusing attention on the title and what it indicates about reading</a:t>
            </a:r>
          </a:p>
          <a:p>
            <a:pPr>
              <a:lnSpc>
                <a:spcPct val="80000"/>
              </a:lnSpc>
            </a:pPr>
            <a:r>
              <a:rPr lang="en-US" sz="3200" b="1" dirty="0"/>
              <a:t>Using focus question “What do you know about this subject</a:t>
            </a:r>
            <a:r>
              <a:rPr lang="en-US" sz="2800" dirty="0"/>
              <a:t>?”</a:t>
            </a:r>
            <a:endParaRPr lang="ru-RU" sz="2800" dirty="0"/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Pre-reading activities</a:t>
            </a:r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03273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98</TotalTime>
  <Words>309</Words>
  <Application>Microsoft Office PowerPoint</Application>
  <PresentationFormat>Экран (4:3)</PresentationFormat>
  <Paragraphs>49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Открытая</vt:lpstr>
      <vt:lpstr>Teaching reading</vt:lpstr>
      <vt:lpstr>Objectives</vt:lpstr>
      <vt:lpstr>1.Introduction A closer look at reading</vt:lpstr>
      <vt:lpstr>2.Presentation of purposes of reading</vt:lpstr>
      <vt:lpstr>Reasons for reading</vt:lpstr>
      <vt:lpstr>2.Presentation of purposes of reading</vt:lpstr>
      <vt:lpstr>Reasons for reading</vt:lpstr>
      <vt:lpstr>Слайд 8</vt:lpstr>
      <vt:lpstr>Pre-reading activities</vt:lpstr>
      <vt:lpstr>During-reading tasks  Monitor comprehension </vt:lpstr>
      <vt:lpstr>Post-reading tasks  Evaluate comprehension and strategy use </vt:lpstr>
      <vt:lpstr>Reflection</vt:lpstr>
    </vt:vector>
  </TitlesOfParts>
  <Company>CtrlSoft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Teaching reading</dc:title>
  <dc:creator>Larissa</dc:creator>
  <cp:lastModifiedBy>Лаборант</cp:lastModifiedBy>
  <cp:revision>10</cp:revision>
  <dcterms:created xsi:type="dcterms:W3CDTF">2011-11-06T14:36:21Z</dcterms:created>
  <dcterms:modified xsi:type="dcterms:W3CDTF">2011-11-17T10:00:15Z</dcterms:modified>
</cp:coreProperties>
</file>