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notesMasterIdLst>
    <p:notesMasterId r:id="rId16"/>
  </p:notesMasterIdLst>
  <p:sldIdLst>
    <p:sldId id="256" r:id="rId2"/>
    <p:sldId id="271" r:id="rId3"/>
    <p:sldId id="272" r:id="rId4"/>
    <p:sldId id="273" r:id="rId5"/>
    <p:sldId id="274" r:id="rId6"/>
    <p:sldId id="265" r:id="rId7"/>
    <p:sldId id="266" r:id="rId8"/>
    <p:sldId id="261" r:id="rId9"/>
    <p:sldId id="262" r:id="rId10"/>
    <p:sldId id="257" r:id="rId11"/>
    <p:sldId id="258" r:id="rId12"/>
    <p:sldId id="259" r:id="rId13"/>
    <p:sldId id="260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0" y="-1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57.wmf"/><Relationship Id="rId3" Type="http://schemas.openxmlformats.org/officeDocument/2006/relationships/image" Target="../media/image52.wmf"/><Relationship Id="rId7" Type="http://schemas.openxmlformats.org/officeDocument/2006/relationships/image" Target="../media/image56.wmf"/><Relationship Id="rId2" Type="http://schemas.openxmlformats.org/officeDocument/2006/relationships/image" Target="../media/image51.wmf"/><Relationship Id="rId1" Type="http://schemas.openxmlformats.org/officeDocument/2006/relationships/image" Target="../media/image50.wmf"/><Relationship Id="rId6" Type="http://schemas.openxmlformats.org/officeDocument/2006/relationships/image" Target="../media/image55.wmf"/><Relationship Id="rId5" Type="http://schemas.openxmlformats.org/officeDocument/2006/relationships/image" Target="../media/image54.wmf"/><Relationship Id="rId4" Type="http://schemas.openxmlformats.org/officeDocument/2006/relationships/image" Target="../media/image53.wmf"/><Relationship Id="rId9" Type="http://schemas.openxmlformats.org/officeDocument/2006/relationships/image" Target="../media/image58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image" Target="../media/image5.wmf"/><Relationship Id="rId1" Type="http://schemas.openxmlformats.org/officeDocument/2006/relationships/image" Target="../media/image4.wmf"/><Relationship Id="rId4" Type="http://schemas.openxmlformats.org/officeDocument/2006/relationships/image" Target="../media/image7.w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3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image" Target="../media/image8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24.wmf"/><Relationship Id="rId13" Type="http://schemas.openxmlformats.org/officeDocument/2006/relationships/image" Target="../media/image29.wmf"/><Relationship Id="rId18" Type="http://schemas.openxmlformats.org/officeDocument/2006/relationships/image" Target="../media/image34.wmf"/><Relationship Id="rId3" Type="http://schemas.openxmlformats.org/officeDocument/2006/relationships/image" Target="../media/image19.wmf"/><Relationship Id="rId7" Type="http://schemas.openxmlformats.org/officeDocument/2006/relationships/image" Target="../media/image23.wmf"/><Relationship Id="rId12" Type="http://schemas.openxmlformats.org/officeDocument/2006/relationships/image" Target="../media/image28.wmf"/><Relationship Id="rId17" Type="http://schemas.openxmlformats.org/officeDocument/2006/relationships/image" Target="../media/image33.wmf"/><Relationship Id="rId2" Type="http://schemas.openxmlformats.org/officeDocument/2006/relationships/image" Target="../media/image18.wmf"/><Relationship Id="rId16" Type="http://schemas.openxmlformats.org/officeDocument/2006/relationships/image" Target="../media/image32.wmf"/><Relationship Id="rId20" Type="http://schemas.openxmlformats.org/officeDocument/2006/relationships/image" Target="../media/image36.wmf"/><Relationship Id="rId1" Type="http://schemas.openxmlformats.org/officeDocument/2006/relationships/image" Target="../media/image17.wmf"/><Relationship Id="rId6" Type="http://schemas.openxmlformats.org/officeDocument/2006/relationships/image" Target="../media/image22.wmf"/><Relationship Id="rId11" Type="http://schemas.openxmlformats.org/officeDocument/2006/relationships/image" Target="../media/image27.wmf"/><Relationship Id="rId5" Type="http://schemas.openxmlformats.org/officeDocument/2006/relationships/image" Target="../media/image21.wmf"/><Relationship Id="rId15" Type="http://schemas.openxmlformats.org/officeDocument/2006/relationships/image" Target="../media/image31.wmf"/><Relationship Id="rId10" Type="http://schemas.openxmlformats.org/officeDocument/2006/relationships/image" Target="../media/image26.wmf"/><Relationship Id="rId19" Type="http://schemas.openxmlformats.org/officeDocument/2006/relationships/image" Target="../media/image35.wmf"/><Relationship Id="rId4" Type="http://schemas.openxmlformats.org/officeDocument/2006/relationships/image" Target="../media/image20.wmf"/><Relationship Id="rId9" Type="http://schemas.openxmlformats.org/officeDocument/2006/relationships/image" Target="../media/image25.wmf"/><Relationship Id="rId14" Type="http://schemas.openxmlformats.org/officeDocument/2006/relationships/image" Target="../media/image30.wmf"/></Relationships>
</file>

<file path=ppt/drawings/_rels/vmlDrawing8.vml.rels><?xml version="1.0" encoding="UTF-8" standalone="yes"?>
<Relationships xmlns="http://schemas.openxmlformats.org/package/2006/relationships"><Relationship Id="rId8" Type="http://schemas.openxmlformats.org/officeDocument/2006/relationships/image" Target="../media/image44.wmf"/><Relationship Id="rId3" Type="http://schemas.openxmlformats.org/officeDocument/2006/relationships/image" Target="../media/image39.wmf"/><Relationship Id="rId7" Type="http://schemas.openxmlformats.org/officeDocument/2006/relationships/image" Target="../media/image43.wmf"/><Relationship Id="rId2" Type="http://schemas.openxmlformats.org/officeDocument/2006/relationships/image" Target="../media/image38.wmf"/><Relationship Id="rId1" Type="http://schemas.openxmlformats.org/officeDocument/2006/relationships/image" Target="../media/image37.wmf"/><Relationship Id="rId6" Type="http://schemas.openxmlformats.org/officeDocument/2006/relationships/image" Target="../media/image42.wmf"/><Relationship Id="rId5" Type="http://schemas.openxmlformats.org/officeDocument/2006/relationships/image" Target="../media/image41.wmf"/><Relationship Id="rId4" Type="http://schemas.openxmlformats.org/officeDocument/2006/relationships/image" Target="../media/image40.wmf"/><Relationship Id="rId9" Type="http://schemas.openxmlformats.org/officeDocument/2006/relationships/image" Target="../media/image45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Relationship Id="rId4" Type="http://schemas.openxmlformats.org/officeDocument/2006/relationships/image" Target="../media/image4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016AF8-0BA5-4AAB-BFE3-EB4DC8997EE0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F2AFE-1651-401C-8D52-596C8862A51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DAA1FA-1D26-43E3-8313-E17B2DA1B897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ACE484-161A-40DE-B7CC-05BEC93EF8FA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4CEEA2-2088-45A6-87F6-435BB7C75C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ACE484-161A-40DE-B7CC-05BEC93EF8FA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4CEEA2-2088-45A6-87F6-435BB7C75C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ACE484-161A-40DE-B7CC-05BEC93EF8FA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4CEEA2-2088-45A6-87F6-435BB7C75C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5157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6553200" y="6248400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D620DF4D-D890-4EE2-8A63-3DF0CB6DF50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2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834BE71-5D02-49C9-8E8A-BF255B4B51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1D979E8-1EDC-44CF-B743-1A71F506A4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F4450-4E36-421F-AD74-EC199C95DE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ACE484-161A-40DE-B7CC-05BEC93EF8FA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4CEEA2-2088-45A6-87F6-435BB7C75C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ACE484-161A-40DE-B7CC-05BEC93EF8FA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4CEEA2-2088-45A6-87F6-435BB7C75C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ACE484-161A-40DE-B7CC-05BEC93EF8FA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4CEEA2-2088-45A6-87F6-435BB7C75C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ACE484-161A-40DE-B7CC-05BEC93EF8FA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4CEEA2-2088-45A6-87F6-435BB7C75C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ACE484-161A-40DE-B7CC-05BEC93EF8FA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4CEEA2-2088-45A6-87F6-435BB7C75C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ACE484-161A-40DE-B7CC-05BEC93EF8FA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4CEEA2-2088-45A6-87F6-435BB7C75C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ACE484-161A-40DE-B7CC-05BEC93EF8FA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4CEEA2-2088-45A6-87F6-435BB7C75C5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90ACE484-161A-40DE-B7CC-05BEC93EF8FA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24CEEA2-2088-45A6-87F6-435BB7C75C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90ACE484-161A-40DE-B7CC-05BEC93EF8FA}" type="datetimeFigureOut">
              <a:rPr lang="ru-RU" smtClean="0"/>
              <a:pPr/>
              <a:t>17.11.2011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24CEEA2-2088-45A6-87F6-435BB7C75C5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3.bin"/><Relationship Id="rId13" Type="http://schemas.openxmlformats.org/officeDocument/2006/relationships/oleObject" Target="../embeddings/oleObject28.bin"/><Relationship Id="rId18" Type="http://schemas.openxmlformats.org/officeDocument/2006/relationships/oleObject" Target="../embeddings/oleObject33.bin"/><Relationship Id="rId26" Type="http://schemas.openxmlformats.org/officeDocument/2006/relationships/oleObject" Target="../embeddings/oleObject41.bin"/><Relationship Id="rId3" Type="http://schemas.openxmlformats.org/officeDocument/2006/relationships/oleObject" Target="../embeddings/oleObject18.bin"/><Relationship Id="rId21" Type="http://schemas.openxmlformats.org/officeDocument/2006/relationships/oleObject" Target="../embeddings/oleObject36.bin"/><Relationship Id="rId7" Type="http://schemas.openxmlformats.org/officeDocument/2006/relationships/oleObject" Target="../embeddings/oleObject22.bin"/><Relationship Id="rId12" Type="http://schemas.openxmlformats.org/officeDocument/2006/relationships/oleObject" Target="../embeddings/oleObject27.bin"/><Relationship Id="rId17" Type="http://schemas.openxmlformats.org/officeDocument/2006/relationships/oleObject" Target="../embeddings/oleObject32.bin"/><Relationship Id="rId25" Type="http://schemas.openxmlformats.org/officeDocument/2006/relationships/oleObject" Target="../embeddings/oleObject40.bin"/><Relationship Id="rId2" Type="http://schemas.openxmlformats.org/officeDocument/2006/relationships/slideLayout" Target="../slideLayouts/slideLayout2.xml"/><Relationship Id="rId16" Type="http://schemas.openxmlformats.org/officeDocument/2006/relationships/oleObject" Target="../embeddings/oleObject31.bin"/><Relationship Id="rId20" Type="http://schemas.openxmlformats.org/officeDocument/2006/relationships/oleObject" Target="../embeddings/oleObject35.bin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21.bin"/><Relationship Id="rId11" Type="http://schemas.openxmlformats.org/officeDocument/2006/relationships/oleObject" Target="../embeddings/oleObject26.bin"/><Relationship Id="rId24" Type="http://schemas.openxmlformats.org/officeDocument/2006/relationships/oleObject" Target="../embeddings/oleObject39.bin"/><Relationship Id="rId5" Type="http://schemas.openxmlformats.org/officeDocument/2006/relationships/oleObject" Target="../embeddings/oleObject20.bin"/><Relationship Id="rId15" Type="http://schemas.openxmlformats.org/officeDocument/2006/relationships/oleObject" Target="../embeddings/oleObject30.bin"/><Relationship Id="rId23" Type="http://schemas.openxmlformats.org/officeDocument/2006/relationships/oleObject" Target="../embeddings/oleObject38.bin"/><Relationship Id="rId10" Type="http://schemas.openxmlformats.org/officeDocument/2006/relationships/oleObject" Target="../embeddings/oleObject25.bin"/><Relationship Id="rId19" Type="http://schemas.openxmlformats.org/officeDocument/2006/relationships/oleObject" Target="../embeddings/oleObject34.bin"/><Relationship Id="rId4" Type="http://schemas.openxmlformats.org/officeDocument/2006/relationships/oleObject" Target="../embeddings/oleObject19.bin"/><Relationship Id="rId9" Type="http://schemas.openxmlformats.org/officeDocument/2006/relationships/oleObject" Target="../embeddings/oleObject24.bin"/><Relationship Id="rId14" Type="http://schemas.openxmlformats.org/officeDocument/2006/relationships/oleObject" Target="../embeddings/oleObject29.bin"/><Relationship Id="rId22" Type="http://schemas.openxmlformats.org/officeDocument/2006/relationships/oleObject" Target="../embeddings/oleObject37.bin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7.bin"/><Relationship Id="rId3" Type="http://schemas.openxmlformats.org/officeDocument/2006/relationships/oleObject" Target="../embeddings/oleObject42.bin"/><Relationship Id="rId7" Type="http://schemas.openxmlformats.org/officeDocument/2006/relationships/oleObject" Target="../embeddings/oleObject4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45.bin"/><Relationship Id="rId11" Type="http://schemas.openxmlformats.org/officeDocument/2006/relationships/oleObject" Target="../embeddings/oleObject50.bin"/><Relationship Id="rId5" Type="http://schemas.openxmlformats.org/officeDocument/2006/relationships/oleObject" Target="../embeddings/oleObject44.bin"/><Relationship Id="rId10" Type="http://schemas.openxmlformats.org/officeDocument/2006/relationships/oleObject" Target="../embeddings/oleObject49.bin"/><Relationship Id="rId4" Type="http://schemas.openxmlformats.org/officeDocument/2006/relationships/oleObject" Target="../embeddings/oleObject43.bin"/><Relationship Id="rId9" Type="http://schemas.openxmlformats.org/officeDocument/2006/relationships/oleObject" Target="../embeddings/oleObject48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oleObject" Target="../embeddings/oleObject54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3.bin"/><Relationship Id="rId5" Type="http://schemas.openxmlformats.org/officeDocument/2006/relationships/oleObject" Target="../embeddings/oleObject52.bin"/><Relationship Id="rId4" Type="http://schemas.openxmlformats.org/officeDocument/2006/relationships/oleObject" Target="../embeddings/oleObject51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0.bin"/><Relationship Id="rId3" Type="http://schemas.openxmlformats.org/officeDocument/2006/relationships/oleObject" Target="../embeddings/oleObject55.bin"/><Relationship Id="rId7" Type="http://schemas.openxmlformats.org/officeDocument/2006/relationships/oleObject" Target="../embeddings/oleObject59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6" Type="http://schemas.openxmlformats.org/officeDocument/2006/relationships/oleObject" Target="../embeddings/oleObject58.bin"/><Relationship Id="rId11" Type="http://schemas.openxmlformats.org/officeDocument/2006/relationships/oleObject" Target="../embeddings/oleObject63.bin"/><Relationship Id="rId5" Type="http://schemas.openxmlformats.org/officeDocument/2006/relationships/oleObject" Target="../embeddings/oleObject57.bin"/><Relationship Id="rId10" Type="http://schemas.openxmlformats.org/officeDocument/2006/relationships/oleObject" Target="../embeddings/oleObject62.bin"/><Relationship Id="rId4" Type="http://schemas.openxmlformats.org/officeDocument/2006/relationships/oleObject" Target="../embeddings/oleObject56.bin"/><Relationship Id="rId9" Type="http://schemas.openxmlformats.org/officeDocument/2006/relationships/oleObject" Target="../embeddings/oleObject61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4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8.bin"/><Relationship Id="rId5" Type="http://schemas.openxmlformats.org/officeDocument/2006/relationships/oleObject" Target="../embeddings/oleObject7.bin"/><Relationship Id="rId4" Type="http://schemas.openxmlformats.org/officeDocument/2006/relationships/oleObject" Target="../embeddings/oleObject6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5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11.bin"/><Relationship Id="rId4" Type="http://schemas.openxmlformats.org/officeDocument/2006/relationships/oleObject" Target="../embeddings/oleObject10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5.bin"/><Relationship Id="rId5" Type="http://schemas.openxmlformats.org/officeDocument/2006/relationships/oleObject" Target="../embeddings/oleObject14.bin"/><Relationship Id="rId4" Type="http://schemas.openxmlformats.org/officeDocument/2006/relationships/oleObject" Target="../embeddings/oleObject13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17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85918" y="2071678"/>
            <a:ext cx="6172200" cy="1894362"/>
          </a:xfrm>
        </p:spPr>
        <p:txBody>
          <a:bodyPr>
            <a:normAutofit fontScale="90000"/>
          </a:bodyPr>
          <a:lstStyle/>
          <a:p>
            <a:pPr algn="ctr"/>
            <a:r>
              <a:rPr lang="ru-RU" i="1" dirty="0" smtClean="0">
                <a:solidFill>
                  <a:schemeClr val="accent2">
                    <a:lumMod val="50000"/>
                  </a:schemeClr>
                </a:solidFill>
                <a:effectLst/>
                <a:latin typeface="Arial" pitchFamily="34" charset="0"/>
                <a:cs typeface="Arial" pitchFamily="34" charset="0"/>
              </a:rPr>
              <a:t>Преобразование выражений, содержащих обратные тригонометрические функции</a:t>
            </a:r>
            <a:endParaRPr lang="ru-RU" i="1" dirty="0"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14678" y="4714884"/>
            <a:ext cx="52864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Презентация к уроку алгебры в 10 классе</a:t>
            </a:r>
          </a:p>
          <a:p>
            <a:pPr algn="ctr"/>
            <a:r>
              <a:rPr lang="ru-RU" sz="2000" dirty="0" smtClean="0">
                <a:latin typeface="Arial" pitchFamily="34" charset="0"/>
                <a:cs typeface="Arial" pitchFamily="34" charset="0"/>
              </a:rPr>
              <a:t>Выполнил  учитель математики ОСШ 16</a:t>
            </a:r>
          </a:p>
          <a:p>
            <a:pPr algn="ctr"/>
            <a:r>
              <a:rPr lang="ru-RU" sz="2000" dirty="0" err="1" smtClean="0">
                <a:latin typeface="Arial" pitchFamily="34" charset="0"/>
                <a:cs typeface="Arial" pitchFamily="34" charset="0"/>
              </a:rPr>
              <a:t>Чекушин</a:t>
            </a:r>
            <a:r>
              <a:rPr lang="ru-RU" sz="2000" dirty="0" smtClean="0">
                <a:latin typeface="Arial" pitchFamily="34" charset="0"/>
                <a:cs typeface="Arial" pitchFamily="34" charset="0"/>
              </a:rPr>
              <a:t> А.П.</a:t>
            </a:r>
            <a:endParaRPr lang="ru-RU" sz="20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2547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Упражнение 1.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71546"/>
            <a:ext cx="7615262" cy="5330968"/>
          </a:xfrm>
        </p:spPr>
        <p:txBody>
          <a:bodyPr/>
          <a:lstStyle/>
          <a:p>
            <a:r>
              <a:rPr lang="ru-RU" dirty="0" smtClean="0"/>
              <a:t>Заполните пропуски в таблице:</a:t>
            </a:r>
          </a:p>
          <a:p>
            <a:pPr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642910" y="1785926"/>
          <a:ext cx="7429553" cy="428628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1573316"/>
                <a:gridCol w="874065"/>
                <a:gridCol w="961471"/>
                <a:gridCol w="786659"/>
                <a:gridCol w="786659"/>
                <a:gridCol w="874065"/>
                <a:gridCol w="786659"/>
                <a:gridCol w="786659"/>
              </a:tblGrid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en-US" sz="2400" i="1" dirty="0" smtClean="0"/>
                        <a:t>a</a:t>
                      </a:r>
                      <a:endParaRPr lang="ru-RU" sz="2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b="0" dirty="0" smtClean="0"/>
                        <a:t>-</a:t>
                      </a:r>
                      <a:r>
                        <a:rPr lang="ru-RU" sz="2400" b="0" dirty="0" smtClean="0"/>
                        <a:t>1</a:t>
                      </a:r>
                      <a:endParaRPr lang="ru-RU" sz="2400" b="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0" dirty="0"/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en-US" sz="2400" i="1" dirty="0" err="1" smtClean="0"/>
                        <a:t>arcsin</a:t>
                      </a:r>
                      <a:r>
                        <a:rPr lang="en-US" sz="2400" i="1" dirty="0" smtClean="0"/>
                        <a:t> a</a:t>
                      </a:r>
                      <a:endParaRPr lang="ru-RU" sz="2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en-US" sz="2400" i="1" dirty="0" err="1" smtClean="0"/>
                        <a:t>arccos</a:t>
                      </a:r>
                      <a:r>
                        <a:rPr lang="en-US" sz="2400" i="1" dirty="0" smtClean="0"/>
                        <a:t> a</a:t>
                      </a:r>
                      <a:endParaRPr lang="ru-RU" sz="2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en-US" sz="2400" i="1" dirty="0" err="1" smtClean="0"/>
                        <a:t>arctg</a:t>
                      </a:r>
                      <a:r>
                        <a:rPr lang="en-US" sz="2400" i="1" dirty="0" smtClean="0"/>
                        <a:t> a</a:t>
                      </a:r>
                      <a:endParaRPr lang="ru-RU" sz="2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algn="ctr"/>
                      <a:r>
                        <a:rPr lang="en-US" sz="2400" i="1" dirty="0" err="1" smtClean="0"/>
                        <a:t>arcctg</a:t>
                      </a:r>
                      <a:r>
                        <a:rPr lang="en-US" sz="2400" i="1" dirty="0" smtClean="0"/>
                        <a:t> a</a:t>
                      </a:r>
                      <a:endParaRPr lang="ru-RU" sz="24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3416300" y="2714625"/>
          <a:ext cx="381000" cy="642938"/>
        </p:xfrm>
        <a:graphic>
          <a:graphicData uri="http://schemas.openxmlformats.org/presentationml/2006/ole">
            <p:oleObj spid="_x0000_s1026" name="Формула" r:id="rId3" imgW="164880" imgH="39348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4214810" y="3643314"/>
          <a:ext cx="357190" cy="608014"/>
        </p:xfrm>
        <a:graphic>
          <a:graphicData uri="http://schemas.openxmlformats.org/presentationml/2006/ole">
            <p:oleObj spid="_x0000_s1027" name="Формула" r:id="rId4" imgW="164880" imgH="393480" progId="Equation.3">
              <p:embed/>
            </p:oleObj>
          </a:graphicData>
        </a:graphic>
      </p:graphicFrame>
      <p:graphicFrame>
        <p:nvGraphicFramePr>
          <p:cNvPr id="65540" name="Object 4"/>
          <p:cNvGraphicFramePr>
            <a:graphicFrameLocks noChangeAspect="1"/>
          </p:cNvGraphicFramePr>
          <p:nvPr/>
        </p:nvGraphicFramePr>
        <p:xfrm>
          <a:off x="5072066" y="4500570"/>
          <a:ext cx="381000" cy="642937"/>
        </p:xfrm>
        <a:graphic>
          <a:graphicData uri="http://schemas.openxmlformats.org/presentationml/2006/ole">
            <p:oleObj spid="_x0000_s1028" name="Формула" r:id="rId5" imgW="164880" imgH="393480" progId="Equation.3">
              <p:embed/>
            </p:oleObj>
          </a:graphicData>
        </a:graphic>
      </p:graphicFrame>
      <p:graphicFrame>
        <p:nvGraphicFramePr>
          <p:cNvPr id="65541" name="Object 5"/>
          <p:cNvGraphicFramePr>
            <a:graphicFrameLocks noChangeAspect="1"/>
          </p:cNvGraphicFramePr>
          <p:nvPr/>
        </p:nvGraphicFramePr>
        <p:xfrm>
          <a:off x="5857884" y="5357826"/>
          <a:ext cx="555625" cy="642937"/>
        </p:xfrm>
        <a:graphic>
          <a:graphicData uri="http://schemas.openxmlformats.org/presentationml/2006/ole">
            <p:oleObj spid="_x0000_s1029" name="Формула" r:id="rId6" imgW="241200" imgH="393480" progId="Equation.3">
              <p:embed/>
            </p:oleObj>
          </a:graphicData>
        </a:graphic>
      </p:graphicFrame>
      <p:graphicFrame>
        <p:nvGraphicFramePr>
          <p:cNvPr id="65544" name="Object 8"/>
          <p:cNvGraphicFramePr>
            <a:graphicFrameLocks noChangeAspect="1"/>
          </p:cNvGraphicFramePr>
          <p:nvPr/>
        </p:nvGraphicFramePr>
        <p:xfrm>
          <a:off x="2428860" y="2714620"/>
          <a:ext cx="357187" cy="608013"/>
        </p:xfrm>
        <a:graphic>
          <a:graphicData uri="http://schemas.openxmlformats.org/presentationml/2006/ole">
            <p:oleObj spid="_x0000_s1030" name="Формула" r:id="rId7" imgW="164880" imgH="393480" progId="Equation.3">
              <p:embed/>
            </p:oleObj>
          </a:graphicData>
        </a:graphic>
      </p:graphicFrame>
      <p:graphicFrame>
        <p:nvGraphicFramePr>
          <p:cNvPr id="65545" name="Object 9"/>
          <p:cNvGraphicFramePr>
            <a:graphicFrameLocks noChangeAspect="1"/>
          </p:cNvGraphicFramePr>
          <p:nvPr/>
        </p:nvGraphicFramePr>
        <p:xfrm>
          <a:off x="2500298" y="4500570"/>
          <a:ext cx="357187" cy="608013"/>
        </p:xfrm>
        <a:graphic>
          <a:graphicData uri="http://schemas.openxmlformats.org/presentationml/2006/ole">
            <p:oleObj spid="_x0000_s1031" name="Формула" r:id="rId8" imgW="164880" imgH="393480" progId="Equation.3">
              <p:embed/>
            </p:oleObj>
          </a:graphicData>
        </a:graphic>
      </p:graphicFrame>
      <p:graphicFrame>
        <p:nvGraphicFramePr>
          <p:cNvPr id="65546" name="Object 10"/>
          <p:cNvGraphicFramePr>
            <a:graphicFrameLocks noChangeAspect="1"/>
          </p:cNvGraphicFramePr>
          <p:nvPr/>
        </p:nvGraphicFramePr>
        <p:xfrm>
          <a:off x="2500298" y="5286388"/>
          <a:ext cx="357188" cy="608013"/>
        </p:xfrm>
        <a:graphic>
          <a:graphicData uri="http://schemas.openxmlformats.org/presentationml/2006/ole">
            <p:oleObj spid="_x0000_s1032" name="Формула" r:id="rId9" imgW="164880" imgH="393480" progId="Equation.3">
              <p:embed/>
            </p:oleObj>
          </a:graphicData>
        </a:graphic>
      </p:graphicFrame>
      <p:cxnSp>
        <p:nvCxnSpPr>
          <p:cNvPr id="16" name="Прямая соединительная линия 15"/>
          <p:cNvCxnSpPr/>
          <p:nvPr/>
        </p:nvCxnSpPr>
        <p:spPr>
          <a:xfrm>
            <a:off x="642910" y="1857364"/>
            <a:ext cx="1571636" cy="78581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65547" name="Object 11"/>
          <p:cNvGraphicFramePr>
            <a:graphicFrameLocks noChangeAspect="1"/>
          </p:cNvGraphicFramePr>
          <p:nvPr/>
        </p:nvGraphicFramePr>
        <p:xfrm>
          <a:off x="3422650" y="1928813"/>
          <a:ext cx="330200" cy="608012"/>
        </p:xfrm>
        <a:graphic>
          <a:graphicData uri="http://schemas.openxmlformats.org/presentationml/2006/ole">
            <p:oleObj spid="_x0000_s1033" name="Формула" r:id="rId10" imgW="152280" imgH="393480" progId="Equation.3">
              <p:embed/>
            </p:oleObj>
          </a:graphicData>
        </a:graphic>
      </p:graphicFrame>
      <p:graphicFrame>
        <p:nvGraphicFramePr>
          <p:cNvPr id="19" name="Объект 18"/>
          <p:cNvGraphicFramePr>
            <a:graphicFrameLocks noChangeAspect="1"/>
          </p:cNvGraphicFramePr>
          <p:nvPr/>
        </p:nvGraphicFramePr>
        <p:xfrm>
          <a:off x="5000628" y="1928802"/>
          <a:ext cx="396876" cy="642942"/>
        </p:xfrm>
        <a:graphic>
          <a:graphicData uri="http://schemas.openxmlformats.org/presentationml/2006/ole">
            <p:oleObj spid="_x0000_s1034" name="Формула" r:id="rId11" imgW="253800" imgH="431640" progId="Equation.3">
              <p:embed/>
            </p:oleObj>
          </a:graphicData>
        </a:graphic>
      </p:graphicFrame>
      <p:graphicFrame>
        <p:nvGraphicFramePr>
          <p:cNvPr id="65550" name="Object 14"/>
          <p:cNvGraphicFramePr>
            <a:graphicFrameLocks noChangeAspect="1"/>
          </p:cNvGraphicFramePr>
          <p:nvPr/>
        </p:nvGraphicFramePr>
        <p:xfrm>
          <a:off x="5000628" y="5357826"/>
          <a:ext cx="357187" cy="608013"/>
        </p:xfrm>
        <a:graphic>
          <a:graphicData uri="http://schemas.openxmlformats.org/presentationml/2006/ole">
            <p:oleObj spid="_x0000_s1035" name="Формула" r:id="rId12" imgW="164880" imgH="393480" progId="Equation.3">
              <p:embed/>
            </p:oleObj>
          </a:graphicData>
        </a:graphic>
      </p:graphicFrame>
      <p:graphicFrame>
        <p:nvGraphicFramePr>
          <p:cNvPr id="21" name="Объект 20"/>
          <p:cNvGraphicFramePr>
            <a:graphicFrameLocks noChangeAspect="1"/>
          </p:cNvGraphicFramePr>
          <p:nvPr/>
        </p:nvGraphicFramePr>
        <p:xfrm>
          <a:off x="5857884" y="2000240"/>
          <a:ext cx="500066" cy="428628"/>
        </p:xfrm>
        <a:graphic>
          <a:graphicData uri="http://schemas.openxmlformats.org/presentationml/2006/ole">
            <p:oleObj spid="_x0000_s1036" name="Формула" r:id="rId13" imgW="342720" imgH="228600" progId="Equation.3">
              <p:embed/>
            </p:oleObj>
          </a:graphicData>
        </a:graphic>
      </p:graphicFrame>
      <p:graphicFrame>
        <p:nvGraphicFramePr>
          <p:cNvPr id="65553" name="Object 17"/>
          <p:cNvGraphicFramePr>
            <a:graphicFrameLocks noChangeAspect="1"/>
          </p:cNvGraphicFramePr>
          <p:nvPr/>
        </p:nvGraphicFramePr>
        <p:xfrm>
          <a:off x="6643702" y="2786058"/>
          <a:ext cx="604837" cy="608013"/>
        </p:xfrm>
        <a:graphic>
          <a:graphicData uri="http://schemas.openxmlformats.org/presentationml/2006/ole">
            <p:oleObj spid="_x0000_s1037" name="Формула" r:id="rId14" imgW="279360" imgH="393480" progId="Equation.3">
              <p:embed/>
            </p:oleObj>
          </a:graphicData>
        </a:graphic>
      </p:graphicFrame>
      <p:graphicFrame>
        <p:nvGraphicFramePr>
          <p:cNvPr id="65554" name="Object 18"/>
          <p:cNvGraphicFramePr>
            <a:graphicFrameLocks noChangeAspect="1"/>
          </p:cNvGraphicFramePr>
          <p:nvPr/>
        </p:nvGraphicFramePr>
        <p:xfrm>
          <a:off x="6664325" y="4500563"/>
          <a:ext cx="603250" cy="608012"/>
        </p:xfrm>
        <a:graphic>
          <a:graphicData uri="http://schemas.openxmlformats.org/presentationml/2006/ole">
            <p:oleObj spid="_x0000_s1038" name="Формула" r:id="rId15" imgW="279360" imgH="393480" progId="Equation.3">
              <p:embed/>
            </p:oleObj>
          </a:graphicData>
        </a:graphic>
      </p:graphicFrame>
      <p:graphicFrame>
        <p:nvGraphicFramePr>
          <p:cNvPr id="65555" name="Object 19"/>
          <p:cNvGraphicFramePr>
            <a:graphicFrameLocks noChangeAspect="1"/>
          </p:cNvGraphicFramePr>
          <p:nvPr/>
        </p:nvGraphicFramePr>
        <p:xfrm>
          <a:off x="6632575" y="5357813"/>
          <a:ext cx="522288" cy="608012"/>
        </p:xfrm>
        <a:graphic>
          <a:graphicData uri="http://schemas.openxmlformats.org/presentationml/2006/ole">
            <p:oleObj spid="_x0000_s1039" name="Формула" r:id="rId16" imgW="241200" imgH="393480" progId="Equation.3">
              <p:embed/>
            </p:oleObj>
          </a:graphicData>
        </a:graphic>
      </p:graphicFrame>
      <p:graphicFrame>
        <p:nvGraphicFramePr>
          <p:cNvPr id="65556" name="Object 20"/>
          <p:cNvGraphicFramePr>
            <a:graphicFrameLocks noChangeAspect="1"/>
          </p:cNvGraphicFramePr>
          <p:nvPr/>
        </p:nvGraphicFramePr>
        <p:xfrm>
          <a:off x="7358082" y="3643314"/>
          <a:ext cx="555625" cy="642937"/>
        </p:xfrm>
        <a:graphic>
          <a:graphicData uri="http://schemas.openxmlformats.org/presentationml/2006/ole">
            <p:oleObj spid="_x0000_s1040" name="Формула" r:id="rId17" imgW="241200" imgH="393480" progId="Equation.3">
              <p:embed/>
            </p:oleObj>
          </a:graphicData>
        </a:graphic>
      </p:graphicFrame>
      <p:graphicFrame>
        <p:nvGraphicFramePr>
          <p:cNvPr id="65557" name="Object 21"/>
          <p:cNvGraphicFramePr>
            <a:graphicFrameLocks noChangeAspect="1"/>
          </p:cNvGraphicFramePr>
          <p:nvPr/>
        </p:nvGraphicFramePr>
        <p:xfrm>
          <a:off x="7286644" y="2714620"/>
          <a:ext cx="642937" cy="642938"/>
        </p:xfrm>
        <a:graphic>
          <a:graphicData uri="http://schemas.openxmlformats.org/presentationml/2006/ole">
            <p:oleObj spid="_x0000_s1041" name="Формула" r:id="rId18" imgW="279360" imgH="393480" progId="Equation.3">
              <p:embed/>
            </p:oleObj>
          </a:graphicData>
        </a:graphic>
      </p:graphicFrame>
      <p:graphicFrame>
        <p:nvGraphicFramePr>
          <p:cNvPr id="65558" name="Object 22"/>
          <p:cNvGraphicFramePr>
            <a:graphicFrameLocks noChangeAspect="1"/>
          </p:cNvGraphicFramePr>
          <p:nvPr/>
        </p:nvGraphicFramePr>
        <p:xfrm>
          <a:off x="7412038" y="1928813"/>
          <a:ext cx="576262" cy="642937"/>
        </p:xfrm>
        <a:graphic>
          <a:graphicData uri="http://schemas.openxmlformats.org/presentationml/2006/ole">
            <p:oleObj spid="_x0000_s1042" name="Формула" r:id="rId19" imgW="368280" imgH="431640" progId="Equation.3">
              <p:embed/>
            </p:oleObj>
          </a:graphicData>
        </a:graphic>
      </p:graphicFrame>
      <p:graphicFrame>
        <p:nvGraphicFramePr>
          <p:cNvPr id="65559" name="Object 23"/>
          <p:cNvGraphicFramePr>
            <a:graphicFrameLocks noChangeAspect="1"/>
          </p:cNvGraphicFramePr>
          <p:nvPr/>
        </p:nvGraphicFramePr>
        <p:xfrm>
          <a:off x="3457575" y="3643313"/>
          <a:ext cx="328607" cy="608012"/>
        </p:xfrm>
        <a:graphic>
          <a:graphicData uri="http://schemas.openxmlformats.org/presentationml/2006/ole">
            <p:oleObj spid="_x0000_s1043" name="Формула" r:id="rId20" imgW="164880" imgH="393480" progId="Equation.3">
              <p:embed/>
            </p:oleObj>
          </a:graphicData>
        </a:graphic>
      </p:graphicFrame>
      <p:graphicFrame>
        <p:nvGraphicFramePr>
          <p:cNvPr id="65560" name="Object 24"/>
          <p:cNvGraphicFramePr>
            <a:graphicFrameLocks noChangeAspect="1"/>
          </p:cNvGraphicFramePr>
          <p:nvPr/>
        </p:nvGraphicFramePr>
        <p:xfrm>
          <a:off x="5786446" y="4429132"/>
          <a:ext cx="642938" cy="642938"/>
        </p:xfrm>
        <a:graphic>
          <a:graphicData uri="http://schemas.openxmlformats.org/presentationml/2006/ole">
            <p:oleObj spid="_x0000_s1044" name="Формула" r:id="rId21" imgW="279360" imgH="393480" progId="Equation.3">
              <p:embed/>
            </p:oleObj>
          </a:graphicData>
        </a:graphic>
      </p:graphicFrame>
      <p:graphicFrame>
        <p:nvGraphicFramePr>
          <p:cNvPr id="31" name="Объект 30"/>
          <p:cNvGraphicFramePr>
            <a:graphicFrameLocks noChangeAspect="1"/>
          </p:cNvGraphicFramePr>
          <p:nvPr/>
        </p:nvGraphicFramePr>
        <p:xfrm>
          <a:off x="2428860" y="3714752"/>
          <a:ext cx="428629" cy="463552"/>
        </p:xfrm>
        <a:graphic>
          <a:graphicData uri="http://schemas.openxmlformats.org/presentationml/2006/ole">
            <p:oleObj spid="_x0000_s1045" name="Формула" r:id="rId22" imgW="126720" imgH="177480" progId="Equation.3">
              <p:embed/>
            </p:oleObj>
          </a:graphicData>
        </a:graphic>
      </p:graphicFrame>
      <p:graphicFrame>
        <p:nvGraphicFramePr>
          <p:cNvPr id="65562" name="Object 26"/>
          <p:cNvGraphicFramePr>
            <a:graphicFrameLocks noChangeAspect="1"/>
          </p:cNvGraphicFramePr>
          <p:nvPr/>
        </p:nvGraphicFramePr>
        <p:xfrm>
          <a:off x="4214810" y="2000240"/>
          <a:ext cx="428625" cy="463550"/>
        </p:xfrm>
        <a:graphic>
          <a:graphicData uri="http://schemas.openxmlformats.org/presentationml/2006/ole">
            <p:oleObj spid="_x0000_s1046" name="Формула" r:id="rId23" imgW="126720" imgH="177480" progId="Equation.3">
              <p:embed/>
            </p:oleObj>
          </a:graphicData>
        </a:graphic>
      </p:graphicFrame>
      <p:graphicFrame>
        <p:nvGraphicFramePr>
          <p:cNvPr id="65563" name="Object 27"/>
          <p:cNvGraphicFramePr>
            <a:graphicFrameLocks noChangeAspect="1"/>
          </p:cNvGraphicFramePr>
          <p:nvPr/>
        </p:nvGraphicFramePr>
        <p:xfrm>
          <a:off x="4214810" y="2857496"/>
          <a:ext cx="428625" cy="463550"/>
        </p:xfrm>
        <a:graphic>
          <a:graphicData uri="http://schemas.openxmlformats.org/presentationml/2006/ole">
            <p:oleObj spid="_x0000_s1047" name="Формула" r:id="rId24" imgW="126720" imgH="177480" progId="Equation.3">
              <p:embed/>
            </p:oleObj>
          </a:graphicData>
        </a:graphic>
      </p:graphicFrame>
      <p:graphicFrame>
        <p:nvGraphicFramePr>
          <p:cNvPr id="28" name="Объект 27"/>
          <p:cNvGraphicFramePr>
            <a:graphicFrameLocks noChangeAspect="1"/>
          </p:cNvGraphicFramePr>
          <p:nvPr/>
        </p:nvGraphicFramePr>
        <p:xfrm>
          <a:off x="6786578" y="3714752"/>
          <a:ext cx="357190" cy="428628"/>
        </p:xfrm>
        <a:graphic>
          <a:graphicData uri="http://schemas.openxmlformats.org/presentationml/2006/ole">
            <p:oleObj spid="_x0000_s1048" name="Формула" r:id="rId25" imgW="139680" imgH="139680" progId="Equation.3">
              <p:embed/>
            </p:oleObj>
          </a:graphicData>
        </a:graphic>
      </p:graphicFrame>
      <p:graphicFrame>
        <p:nvGraphicFramePr>
          <p:cNvPr id="65565" name="Object 29"/>
          <p:cNvGraphicFramePr>
            <a:graphicFrameLocks noChangeAspect="1"/>
          </p:cNvGraphicFramePr>
          <p:nvPr/>
        </p:nvGraphicFramePr>
        <p:xfrm>
          <a:off x="4214810" y="4572008"/>
          <a:ext cx="428625" cy="463550"/>
        </p:xfrm>
        <a:graphic>
          <a:graphicData uri="http://schemas.openxmlformats.org/presentationml/2006/ole">
            <p:oleObj spid="_x0000_s1049" name="Формула" r:id="rId26" imgW="126720" imgH="177480" progId="Equation.3">
              <p:embed/>
            </p:oleObj>
          </a:graphicData>
        </a:graphic>
      </p:graphicFrame>
      <p:sp>
        <p:nvSpPr>
          <p:cNvPr id="30" name="Минус 29"/>
          <p:cNvSpPr/>
          <p:nvPr/>
        </p:nvSpPr>
        <p:spPr>
          <a:xfrm>
            <a:off x="3286116" y="4786322"/>
            <a:ext cx="571504" cy="4571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Минус 31"/>
          <p:cNvSpPr/>
          <p:nvPr/>
        </p:nvSpPr>
        <p:spPr>
          <a:xfrm>
            <a:off x="3357554" y="5643578"/>
            <a:ext cx="571504" cy="4571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Минус 32"/>
          <p:cNvSpPr/>
          <p:nvPr/>
        </p:nvSpPr>
        <p:spPr>
          <a:xfrm>
            <a:off x="4143372" y="5643578"/>
            <a:ext cx="571504" cy="4571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Минус 33"/>
          <p:cNvSpPr/>
          <p:nvPr/>
        </p:nvSpPr>
        <p:spPr>
          <a:xfrm>
            <a:off x="4929190" y="3071810"/>
            <a:ext cx="571504" cy="4571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Минус 34"/>
          <p:cNvSpPr/>
          <p:nvPr/>
        </p:nvSpPr>
        <p:spPr>
          <a:xfrm>
            <a:off x="4929190" y="3929066"/>
            <a:ext cx="571504" cy="4571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Минус 35"/>
          <p:cNvSpPr/>
          <p:nvPr/>
        </p:nvSpPr>
        <p:spPr>
          <a:xfrm>
            <a:off x="5786446" y="3071810"/>
            <a:ext cx="571504" cy="4571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Минус 36"/>
          <p:cNvSpPr/>
          <p:nvPr/>
        </p:nvSpPr>
        <p:spPr>
          <a:xfrm>
            <a:off x="5786446" y="3929066"/>
            <a:ext cx="571504" cy="4571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Минус 37"/>
          <p:cNvSpPr/>
          <p:nvPr/>
        </p:nvSpPr>
        <p:spPr>
          <a:xfrm>
            <a:off x="7358082" y="4786322"/>
            <a:ext cx="571504" cy="4571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Минус 38"/>
          <p:cNvSpPr/>
          <p:nvPr/>
        </p:nvSpPr>
        <p:spPr>
          <a:xfrm>
            <a:off x="7358082" y="5643578"/>
            <a:ext cx="571504" cy="45719"/>
          </a:xfrm>
          <a:prstGeom prst="mathMinus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55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5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55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55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55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55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55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55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5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55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55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655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5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5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5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65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65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65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655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655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65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655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65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5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5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5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65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65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65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655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655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65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655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655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65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796908"/>
          </a:xfrm>
        </p:spPr>
        <p:txBody>
          <a:bodyPr/>
          <a:lstStyle/>
          <a:p>
            <a:r>
              <a:rPr lang="ru-RU" b="1" dirty="0" smtClean="0"/>
              <a:t>Упражнение</a:t>
            </a:r>
            <a:r>
              <a:rPr lang="en-US" b="1" dirty="0" smtClean="0"/>
              <a:t> </a:t>
            </a:r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7467600" cy="5188092"/>
          </a:xfrm>
        </p:spPr>
        <p:txBody>
          <a:bodyPr/>
          <a:lstStyle/>
          <a:p>
            <a:r>
              <a:rPr lang="ru-RU" dirty="0" smtClean="0"/>
              <a:t>Найдите область определения и область значений выражений: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142976" y="2285992"/>
          <a:ext cx="6500859" cy="4071965"/>
        </p:xfrm>
        <a:graphic>
          <a:graphicData uri="http://schemas.openxmlformats.org/drawingml/2006/table">
            <a:tbl>
              <a:tblPr firstRow="1" bandRow="1">
                <a:tableStyleId>{E8B1032C-EA38-4F05-BA0D-38AFFFC7BED3}</a:tableStyleId>
              </a:tblPr>
              <a:tblGrid>
                <a:gridCol w="2166953"/>
                <a:gridCol w="2166953"/>
                <a:gridCol w="2166953"/>
              </a:tblGrid>
              <a:tr h="922433"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Выражение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b="1" dirty="0" smtClean="0"/>
                        <a:t>Область определения</a:t>
                      </a:r>
                      <a:endParaRPr lang="ru-RU" sz="20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 dirty="0" smtClean="0"/>
                        <a:t>Область значений</a:t>
                      </a:r>
                      <a:endParaRPr lang="ru-RU" sz="2400" b="1" dirty="0"/>
                    </a:p>
                  </a:txBody>
                  <a:tcPr/>
                </a:tc>
              </a:tr>
              <a:tr h="787383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1" dirty="0" smtClean="0"/>
                        <a:t>2arccos x</a:t>
                      </a:r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75000"/>
                        <a:alpha val="20000"/>
                      </a:schemeClr>
                    </a:solidFill>
                  </a:tcPr>
                </a:tc>
              </a:tr>
              <a:tr h="787383">
                <a:tc>
                  <a:txBody>
                    <a:bodyPr/>
                    <a:lstStyle/>
                    <a:p>
                      <a:pPr algn="ctr"/>
                      <a:r>
                        <a:rPr lang="en-US" sz="2400" b="1" i="1" dirty="0" err="1" smtClean="0"/>
                        <a:t>arcsin</a:t>
                      </a:r>
                      <a:r>
                        <a:rPr lang="en-US" sz="2400" b="1" i="1" baseline="0" dirty="0" smtClean="0"/>
                        <a:t> 3x</a:t>
                      </a:r>
                      <a:endParaRPr lang="ru-RU" sz="2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</a:tr>
              <a:tr h="787383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err="1" smtClean="0"/>
                        <a:t>arctg</a:t>
                      </a:r>
                      <a:r>
                        <a:rPr lang="en-US" sz="2400" b="1" dirty="0" smtClean="0"/>
                        <a:t>   </a:t>
                      </a:r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>
                    <a:solidFill>
                      <a:schemeClr val="accent2">
                        <a:lumMod val="75000"/>
                        <a:alpha val="20000"/>
                      </a:schemeClr>
                    </a:solidFill>
                  </a:tcPr>
                </a:tc>
              </a:tr>
              <a:tr h="787383">
                <a:tc>
                  <a:txBody>
                    <a:bodyPr/>
                    <a:lstStyle/>
                    <a:p>
                      <a:pPr algn="ctr"/>
                      <a:r>
                        <a:rPr lang="en-US" sz="2400" b="1" dirty="0" smtClean="0"/>
                        <a:t>- </a:t>
                      </a:r>
                      <a:r>
                        <a:rPr lang="en-US" sz="2400" b="1" i="1" dirty="0" smtClean="0"/>
                        <a:t>3arcctg</a:t>
                      </a:r>
                      <a:r>
                        <a:rPr lang="en-US" sz="2400" b="1" i="1" baseline="0" dirty="0" smtClean="0"/>
                        <a:t> x</a:t>
                      </a:r>
                      <a:endParaRPr lang="ru-RU" sz="2400" b="1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643174" y="4786322"/>
          <a:ext cx="428628" cy="500066"/>
        </p:xfrm>
        <a:graphic>
          <a:graphicData uri="http://schemas.openxmlformats.org/presentationml/2006/ole">
            <p:oleObj spid="_x0000_s2050" name="Формула" r:id="rId3" imgW="241200" imgH="22860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3863975" y="3321050"/>
          <a:ext cx="1130300" cy="536575"/>
        </p:xfrm>
        <a:graphic>
          <a:graphicData uri="http://schemas.openxmlformats.org/presentationml/2006/ole">
            <p:oleObj spid="_x0000_s2051" name="Формула" r:id="rId4" imgW="368280" imgH="21564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6143636" y="3357562"/>
          <a:ext cx="1214446" cy="571504"/>
        </p:xfrm>
        <a:graphic>
          <a:graphicData uri="http://schemas.openxmlformats.org/presentationml/2006/ole">
            <p:oleObj spid="_x0000_s2052" name="Формула" r:id="rId5" imgW="406080" imgH="21564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3929058" y="4071942"/>
          <a:ext cx="1071570" cy="714380"/>
        </p:xfrm>
        <a:graphic>
          <a:graphicData uri="http://schemas.openxmlformats.org/presentationml/2006/ole">
            <p:oleObj spid="_x0000_s2053" name="Формула" r:id="rId6" imgW="545760" imgH="43164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6286512" y="4071942"/>
          <a:ext cx="928694" cy="714380"/>
        </p:xfrm>
        <a:graphic>
          <a:graphicData uri="http://schemas.openxmlformats.org/presentationml/2006/ole">
            <p:oleObj spid="_x0000_s2054" name="Формула" r:id="rId7" imgW="609480" imgH="43164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3857620" y="4929198"/>
          <a:ext cx="1285884" cy="571504"/>
        </p:xfrm>
        <a:graphic>
          <a:graphicData uri="http://schemas.openxmlformats.org/presentationml/2006/ole">
            <p:oleObj spid="_x0000_s2055" name="Формула" r:id="rId8" imgW="431640" imgH="215640" progId="Equation.3">
              <p:embed/>
            </p:oleObj>
          </a:graphicData>
        </a:graphic>
      </p:graphicFrame>
      <p:graphicFrame>
        <p:nvGraphicFramePr>
          <p:cNvPr id="66568" name="Object 8"/>
          <p:cNvGraphicFramePr>
            <a:graphicFrameLocks noChangeAspect="1"/>
          </p:cNvGraphicFramePr>
          <p:nvPr/>
        </p:nvGraphicFramePr>
        <p:xfrm>
          <a:off x="6276975" y="4857750"/>
          <a:ext cx="947738" cy="714375"/>
        </p:xfrm>
        <a:graphic>
          <a:graphicData uri="http://schemas.openxmlformats.org/presentationml/2006/ole">
            <p:oleObj spid="_x0000_s2056" name="Формула" r:id="rId9" imgW="622080" imgH="431640" progId="Equation.3">
              <p:embed/>
            </p:oleObj>
          </a:graphicData>
        </a:graphic>
      </p:graphicFrame>
      <p:graphicFrame>
        <p:nvGraphicFramePr>
          <p:cNvPr id="13" name="Объект 12"/>
          <p:cNvGraphicFramePr>
            <a:graphicFrameLocks noChangeAspect="1"/>
          </p:cNvGraphicFramePr>
          <p:nvPr/>
        </p:nvGraphicFramePr>
        <p:xfrm>
          <a:off x="3714744" y="5643578"/>
          <a:ext cx="1571636" cy="571504"/>
        </p:xfrm>
        <a:graphic>
          <a:graphicData uri="http://schemas.openxmlformats.org/presentationml/2006/ole">
            <p:oleObj spid="_x0000_s2057" name="Формула" r:id="rId10" imgW="583920" imgH="215640" progId="Equation.3">
              <p:embed/>
            </p:oleObj>
          </a:graphicData>
        </a:graphic>
      </p:graphicFrame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6000760" y="5715016"/>
          <a:ext cx="1357322" cy="500066"/>
        </p:xfrm>
        <a:graphic>
          <a:graphicData uri="http://schemas.openxmlformats.org/presentationml/2006/ole">
            <p:oleObj spid="_x0000_s2058" name="Формула" r:id="rId11" imgW="520560" imgH="215640" progId="Equation.3">
              <p:embed/>
            </p:oleObj>
          </a:graphicData>
        </a:graphic>
      </p:graphicFrame>
    </p:spTree>
  </p:cSld>
  <p:clrMapOvr>
    <a:masterClrMapping/>
  </p:clrMapOvr>
  <p:transition>
    <p:pull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868346"/>
          </a:xfrm>
        </p:spPr>
        <p:txBody>
          <a:bodyPr/>
          <a:lstStyle/>
          <a:p>
            <a:r>
              <a:rPr lang="ru-RU" b="1" dirty="0" smtClean="0"/>
              <a:t>Упражнение</a:t>
            </a:r>
            <a:r>
              <a:rPr lang="en-US" b="1" dirty="0" smtClean="0"/>
              <a:t> 3</a:t>
            </a:r>
            <a:endParaRPr lang="ru-RU" dirty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341438"/>
            <a:ext cx="8075613" cy="4784725"/>
          </a:xfrm>
        </p:spPr>
        <p:txBody>
          <a:bodyPr/>
          <a:lstStyle/>
          <a:p>
            <a:pPr>
              <a:buFont typeface="Courier New" pitchFamily="49" charset="0"/>
              <a:buChar char="o"/>
            </a:pPr>
            <a:r>
              <a:rPr lang="ru-RU" sz="2800" dirty="0" smtClean="0"/>
              <a:t>       Имеет ли смысл выражение?</a:t>
            </a:r>
            <a:endParaRPr lang="en-US" sz="2800" dirty="0" smtClean="0"/>
          </a:p>
          <a:p>
            <a:pPr>
              <a:buFontTx/>
              <a:buNone/>
            </a:pPr>
            <a:endParaRPr lang="en-US" sz="2800" dirty="0" smtClean="0"/>
          </a:p>
          <a:p>
            <a:pPr>
              <a:buFontTx/>
              <a:buNone/>
            </a:pPr>
            <a:r>
              <a:rPr lang="en-US" sz="2800" dirty="0" err="1" smtClean="0"/>
              <a:t>arcsin</a:t>
            </a:r>
            <a:r>
              <a:rPr lang="en-US" sz="2800" dirty="0"/>
              <a:t>(-1/2)             </a:t>
            </a:r>
            <a:r>
              <a:rPr lang="en-US" sz="2800" dirty="0" err="1"/>
              <a:t>arccos</a:t>
            </a:r>
            <a:r>
              <a:rPr lang="en-US" sz="2800" dirty="0"/>
              <a:t>             </a:t>
            </a:r>
            <a:r>
              <a:rPr lang="en-US" sz="2800" dirty="0" err="1"/>
              <a:t>arcsin</a:t>
            </a:r>
            <a:r>
              <a:rPr lang="en-US" sz="2800" dirty="0"/>
              <a:t>(3 -       )</a:t>
            </a:r>
          </a:p>
          <a:p>
            <a:pPr>
              <a:buFontTx/>
              <a:buNone/>
            </a:pPr>
            <a:r>
              <a:rPr lang="ru-RU" sz="2800" dirty="0"/>
              <a:t> </a:t>
            </a:r>
            <a:r>
              <a:rPr lang="ru-RU" sz="2800" dirty="0" smtClean="0"/>
              <a:t>       </a:t>
            </a:r>
            <a:r>
              <a:rPr lang="ru-RU" sz="2800" b="1" dirty="0" smtClean="0">
                <a:solidFill>
                  <a:srgbClr val="FF0000"/>
                </a:solidFill>
              </a:rPr>
              <a:t> </a:t>
            </a:r>
            <a:r>
              <a:rPr lang="ru-RU" sz="2800" b="1" dirty="0">
                <a:solidFill>
                  <a:srgbClr val="FF0000"/>
                </a:solidFill>
              </a:rPr>
              <a:t>да</a:t>
            </a:r>
            <a:r>
              <a:rPr lang="ru-RU" sz="2800" b="1" dirty="0"/>
              <a:t>                      </a:t>
            </a:r>
            <a:r>
              <a:rPr lang="ru-RU" sz="2800" b="1" dirty="0" smtClean="0"/>
              <a:t>     </a:t>
            </a:r>
            <a:r>
              <a:rPr lang="ru-RU" sz="2800" b="1" dirty="0">
                <a:solidFill>
                  <a:schemeClr val="accent2"/>
                </a:solidFill>
              </a:rPr>
              <a:t>нет</a:t>
            </a:r>
            <a:r>
              <a:rPr lang="ru-RU" sz="2800" b="1" dirty="0"/>
              <a:t>                    </a:t>
            </a:r>
            <a:r>
              <a:rPr lang="ru-RU" sz="2800" b="1" dirty="0" smtClean="0"/>
              <a:t>            </a:t>
            </a:r>
            <a:r>
              <a:rPr lang="ru-RU" sz="2800" b="1" dirty="0" err="1">
                <a:solidFill>
                  <a:schemeClr val="accent2"/>
                </a:solidFill>
              </a:rPr>
              <a:t>нет</a:t>
            </a:r>
            <a:endParaRPr lang="en-US" sz="2800" b="1" dirty="0">
              <a:solidFill>
                <a:schemeClr val="accent2"/>
              </a:solidFill>
            </a:endParaRPr>
          </a:p>
          <a:p>
            <a:pPr>
              <a:buFontTx/>
              <a:buNone/>
            </a:pPr>
            <a:endParaRPr lang="en-US" sz="2800" dirty="0">
              <a:solidFill>
                <a:schemeClr val="accent2"/>
              </a:solidFill>
            </a:endParaRPr>
          </a:p>
          <a:p>
            <a:pPr>
              <a:buFontTx/>
              <a:buNone/>
            </a:pPr>
            <a:r>
              <a:rPr lang="en-US" sz="2800" dirty="0"/>
              <a:t>arcsin1,5             </a:t>
            </a:r>
            <a:r>
              <a:rPr lang="en-US" sz="2800" dirty="0" err="1"/>
              <a:t>arccos</a:t>
            </a:r>
            <a:r>
              <a:rPr lang="en-US" sz="2800" dirty="0"/>
              <a:t>(-      +1 )        </a:t>
            </a:r>
            <a:r>
              <a:rPr lang="en-US" sz="2800" dirty="0" err="1"/>
              <a:t>arccos</a:t>
            </a:r>
            <a:endParaRPr lang="ru-RU" sz="2800" dirty="0"/>
          </a:p>
          <a:p>
            <a:pPr>
              <a:buFontTx/>
              <a:buNone/>
            </a:pPr>
            <a:r>
              <a:rPr lang="ru-RU" sz="2800" dirty="0"/>
              <a:t> </a:t>
            </a:r>
            <a:r>
              <a:rPr lang="ru-RU" sz="2800" dirty="0" smtClean="0"/>
              <a:t>       </a:t>
            </a:r>
            <a:r>
              <a:rPr lang="ru-RU" sz="2800" b="1" dirty="0">
                <a:solidFill>
                  <a:schemeClr val="accent2"/>
                </a:solidFill>
              </a:rPr>
              <a:t>нет</a:t>
            </a:r>
            <a:r>
              <a:rPr lang="ru-RU" sz="2800" b="1" dirty="0"/>
              <a:t>           </a:t>
            </a:r>
            <a:r>
              <a:rPr lang="ru-RU" sz="2800" b="1" dirty="0" smtClean="0"/>
              <a:t>               </a:t>
            </a:r>
            <a:r>
              <a:rPr lang="ru-RU" sz="2800" b="1" dirty="0">
                <a:solidFill>
                  <a:srgbClr val="FF0000"/>
                </a:solidFill>
              </a:rPr>
              <a:t>да</a:t>
            </a:r>
            <a:r>
              <a:rPr lang="ru-RU" sz="2800" b="1" dirty="0"/>
              <a:t>        </a:t>
            </a:r>
            <a:r>
              <a:rPr lang="ru-RU" sz="2800" b="1" dirty="0" smtClean="0"/>
              <a:t>                             </a:t>
            </a:r>
            <a:r>
              <a:rPr lang="ru-RU" sz="2800" b="1" dirty="0" err="1">
                <a:solidFill>
                  <a:srgbClr val="FF0000"/>
                </a:solidFill>
              </a:rPr>
              <a:t>да</a:t>
            </a:r>
            <a:endParaRPr lang="ru-RU" sz="2800" b="1" dirty="0">
              <a:solidFill>
                <a:srgbClr val="FF0000"/>
              </a:solidFill>
            </a:endParaRPr>
          </a:p>
        </p:txBody>
      </p:sp>
      <p:graphicFrame>
        <p:nvGraphicFramePr>
          <p:cNvPr id="38919" name="Object 7"/>
          <p:cNvGraphicFramePr>
            <a:graphicFrameLocks noChangeAspect="1"/>
          </p:cNvGraphicFramePr>
          <p:nvPr>
            <p:ph sz="quarter" idx="2"/>
          </p:nvPr>
        </p:nvGraphicFramePr>
        <p:xfrm>
          <a:off x="4571992" y="2285992"/>
          <a:ext cx="574683" cy="574683"/>
        </p:xfrm>
        <a:graphic>
          <a:graphicData uri="http://schemas.openxmlformats.org/presentationml/2006/ole">
            <p:oleObj spid="_x0000_s3074" name="Формула" r:id="rId4" imgW="228600" imgH="228600" progId="Equation.3">
              <p:embed/>
            </p:oleObj>
          </a:graphicData>
        </a:graphic>
      </p:graphicFrame>
      <p:graphicFrame>
        <p:nvGraphicFramePr>
          <p:cNvPr id="38921" name="Object 9"/>
          <p:cNvGraphicFramePr>
            <a:graphicFrameLocks noChangeAspect="1"/>
          </p:cNvGraphicFramePr>
          <p:nvPr>
            <p:ph sz="quarter" idx="3"/>
          </p:nvPr>
        </p:nvGraphicFramePr>
        <p:xfrm>
          <a:off x="7143768" y="2357438"/>
          <a:ext cx="571504" cy="466725"/>
        </p:xfrm>
        <a:graphic>
          <a:graphicData uri="http://schemas.openxmlformats.org/presentationml/2006/ole">
            <p:oleObj spid="_x0000_s3075" name="Формула" r:id="rId5" imgW="317160" imgH="228600" progId="Equation.3">
              <p:embed/>
            </p:oleObj>
          </a:graphicData>
        </a:graphic>
      </p:graphicFrame>
      <p:graphicFrame>
        <p:nvGraphicFramePr>
          <p:cNvPr id="38923" name="Object 11"/>
          <p:cNvGraphicFramePr>
            <a:graphicFrameLocks noChangeAspect="1"/>
          </p:cNvGraphicFramePr>
          <p:nvPr/>
        </p:nvGraphicFramePr>
        <p:xfrm>
          <a:off x="7500958" y="3714752"/>
          <a:ext cx="376238" cy="898525"/>
        </p:xfrm>
        <a:graphic>
          <a:graphicData uri="http://schemas.openxmlformats.org/presentationml/2006/ole">
            <p:oleObj spid="_x0000_s3076" name="Формула" r:id="rId6" imgW="164880" imgH="393480" progId="Equation.3">
              <p:embed/>
            </p:oleObj>
          </a:graphicData>
        </a:graphic>
      </p:graphicFrame>
      <p:graphicFrame>
        <p:nvGraphicFramePr>
          <p:cNvPr id="38924" name="Object 12"/>
          <p:cNvGraphicFramePr>
            <a:graphicFrameLocks noChangeAspect="1"/>
          </p:cNvGraphicFramePr>
          <p:nvPr/>
        </p:nvGraphicFramePr>
        <p:xfrm>
          <a:off x="4429124" y="3857628"/>
          <a:ext cx="500066" cy="503238"/>
        </p:xfrm>
        <a:graphic>
          <a:graphicData uri="http://schemas.openxmlformats.org/presentationml/2006/ole">
            <p:oleObj spid="_x0000_s3077" name="Формула" r:id="rId7" imgW="228600" imgH="22860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7467600" cy="796908"/>
          </a:xfrm>
        </p:spPr>
        <p:txBody>
          <a:bodyPr/>
          <a:lstStyle/>
          <a:p>
            <a:r>
              <a:rPr lang="ru-RU" b="1" dirty="0" smtClean="0"/>
              <a:t>Упражнение</a:t>
            </a:r>
            <a:r>
              <a:rPr lang="en-US" b="1" dirty="0" smtClean="0"/>
              <a:t> </a:t>
            </a:r>
            <a:r>
              <a:rPr lang="ru-RU" b="1" dirty="0" smtClean="0"/>
              <a:t>4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8662" y="1500174"/>
            <a:ext cx="7572428" cy="497377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Сравните числа: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dirty="0" smtClean="0"/>
              <a:t>    </a:t>
            </a:r>
            <a:r>
              <a:rPr lang="ru-RU" dirty="0" smtClean="0"/>
              <a:t>                                    </a:t>
            </a:r>
            <a:r>
              <a:rPr lang="en-US" dirty="0" smtClean="0"/>
              <a:t>&lt;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dirty="0" smtClean="0"/>
              <a:t>                                       &gt;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dirty="0" smtClean="0"/>
              <a:t>                                       &lt;</a:t>
            </a: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en-US" dirty="0" smtClean="0"/>
              <a:t>                                       &lt;</a:t>
            </a:r>
            <a:endParaRPr lang="ru-RU" dirty="0" smtClean="0"/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/>
        </p:nvGraphicFramePr>
        <p:xfrm>
          <a:off x="1148471" y="2143116"/>
          <a:ext cx="2802568" cy="1214446"/>
        </p:xfrm>
        <a:graphic>
          <a:graphicData uri="http://schemas.openxmlformats.org/presentationml/2006/ole">
            <p:oleObj spid="_x0000_s4098" name="Формула" r:id="rId3" imgW="825480" imgH="431640" progId="Equation.3">
              <p:embed/>
            </p:oleObj>
          </a:graphicData>
        </a:graphic>
      </p:graphicFrame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4786314" y="2071678"/>
          <a:ext cx="3096097" cy="1285884"/>
        </p:xfrm>
        <a:graphic>
          <a:graphicData uri="http://schemas.openxmlformats.org/presentationml/2006/ole">
            <p:oleObj spid="_x0000_s4099" name="Формула" r:id="rId4" imgW="850680" imgH="431640" progId="Equation.3">
              <p:embed/>
            </p:oleObj>
          </a:graphicData>
        </a:graphic>
      </p:graphicFrame>
      <p:graphicFrame>
        <p:nvGraphicFramePr>
          <p:cNvPr id="6" name="Объект 5"/>
          <p:cNvGraphicFramePr>
            <a:graphicFrameLocks noChangeAspect="1"/>
          </p:cNvGraphicFramePr>
          <p:nvPr/>
        </p:nvGraphicFramePr>
        <p:xfrm>
          <a:off x="2714612" y="3429000"/>
          <a:ext cx="2321736" cy="714380"/>
        </p:xfrm>
        <a:graphic>
          <a:graphicData uri="http://schemas.openxmlformats.org/presentationml/2006/ole">
            <p:oleObj spid="_x0000_s4100" name="Формула" r:id="rId5" imgW="634680" imgH="203040" progId="Equation.3">
              <p:embed/>
            </p:oleObj>
          </a:graphicData>
        </a:graphic>
      </p:graphicFrame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5929322" y="3429000"/>
          <a:ext cx="2411033" cy="714380"/>
        </p:xfrm>
        <a:graphic>
          <a:graphicData uri="http://schemas.openxmlformats.org/presentationml/2006/ole">
            <p:oleObj spid="_x0000_s4101" name="Формула" r:id="rId6" imgW="634680" imgH="203040" progId="Equation.3">
              <p:embed/>
            </p:oleObj>
          </a:graphicData>
        </a:graphic>
      </p:graphicFrame>
      <p:graphicFrame>
        <p:nvGraphicFramePr>
          <p:cNvPr id="8" name="Объект 7"/>
          <p:cNvGraphicFramePr>
            <a:graphicFrameLocks noChangeAspect="1"/>
          </p:cNvGraphicFramePr>
          <p:nvPr/>
        </p:nvGraphicFramePr>
        <p:xfrm>
          <a:off x="3286116" y="4357694"/>
          <a:ext cx="1948310" cy="1071570"/>
        </p:xfrm>
        <a:graphic>
          <a:graphicData uri="http://schemas.openxmlformats.org/presentationml/2006/ole">
            <p:oleObj spid="_x0000_s4102" name="Формула" r:id="rId7" imgW="520560" imgH="393480" progId="Equation.3">
              <p:embed/>
            </p:oleObj>
          </a:graphicData>
        </a:graphic>
      </p:graphicFrame>
      <p:graphicFrame>
        <p:nvGraphicFramePr>
          <p:cNvPr id="9" name="Объект 8"/>
          <p:cNvGraphicFramePr>
            <a:graphicFrameLocks noChangeAspect="1"/>
          </p:cNvGraphicFramePr>
          <p:nvPr/>
        </p:nvGraphicFramePr>
        <p:xfrm>
          <a:off x="3500430" y="5643578"/>
          <a:ext cx="1714512" cy="587062"/>
        </p:xfrm>
        <a:graphic>
          <a:graphicData uri="http://schemas.openxmlformats.org/presentationml/2006/ole">
            <p:oleObj spid="_x0000_s4103" name="Формула" r:id="rId8" imgW="431640" imgH="203040" progId="Equation.3">
              <p:embed/>
            </p:oleObj>
          </a:graphicData>
        </a:graphic>
      </p:graphicFrame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6000760" y="4214818"/>
          <a:ext cx="2078195" cy="1143008"/>
        </p:xfrm>
        <a:graphic>
          <a:graphicData uri="http://schemas.openxmlformats.org/presentationml/2006/ole">
            <p:oleObj spid="_x0000_s4104" name="Формула" r:id="rId9" imgW="533160" imgH="39348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6000760" y="5572140"/>
          <a:ext cx="1643074" cy="571504"/>
        </p:xfrm>
        <a:graphic>
          <a:graphicData uri="http://schemas.openxmlformats.org/presentationml/2006/ole">
            <p:oleObj spid="_x0000_s4105" name="Формула" r:id="rId10" imgW="533160" imgH="203040" progId="Equation.3">
              <p:embed/>
            </p:oleObj>
          </a:graphicData>
        </a:graphic>
      </p:graphicFrame>
      <p:graphicFrame>
        <p:nvGraphicFramePr>
          <p:cNvPr id="12" name="Объект 11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4106" name="Формула" r:id="rId11" imgW="11412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Box 1"/>
          <p:cNvSpPr txBox="1">
            <a:spLocks noChangeArrowheads="1"/>
          </p:cNvSpPr>
          <p:nvPr/>
        </p:nvSpPr>
        <p:spPr bwMode="auto">
          <a:xfrm>
            <a:off x="0" y="-142875"/>
            <a:ext cx="89296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Тестовая  проверочная </a:t>
            </a:r>
            <a:r>
              <a:rPr lang="ru-RU" sz="4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</a:rPr>
              <a:t>работа</a:t>
            </a:r>
            <a:endParaRPr lang="ru-RU" sz="4800" b="1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0" y="571500"/>
          <a:ext cx="8644030" cy="5429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22015"/>
                <a:gridCol w="4322015"/>
              </a:tblGrid>
              <a:tr h="61144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1 вариант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2 вариант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911484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Вычислите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sin(arcsin ⅓)</a:t>
                      </a:r>
                    </a:p>
                    <a:p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⅓      2)-⅓     3)</a:t>
                      </a:r>
                      <a:r>
                        <a:rPr lang="el-GR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π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-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⅓       4) </a:t>
                      </a:r>
                      <a:r>
                        <a:rPr lang="el-GR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π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+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⅓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.Вычислите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arccos (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cos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(-¼))</a:t>
                      </a:r>
                    </a:p>
                    <a:p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-¼    2) ¼      3)</a:t>
                      </a:r>
                      <a:r>
                        <a:rPr lang="el-GR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π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-¼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       4)</a:t>
                      </a:r>
                      <a:r>
                        <a:rPr lang="el-GR" sz="20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π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+¼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1302120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Вычислите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</a:t>
                      </a:r>
                      <a:r>
                        <a:rPr lang="en-US" sz="20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cos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(arcsin(-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½))</a:t>
                      </a:r>
                    </a:p>
                    <a:p>
                      <a:pPr algn="l"/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 </a:t>
                      </a:r>
                      <a:r>
                        <a:rPr lang="en-US" sz="2000" u="sng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r>
                        <a:rPr lang="en-US" sz="200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     2)- </a:t>
                      </a:r>
                      <a:r>
                        <a:rPr lang="en-US" sz="2000" u="sng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√3  </a:t>
                      </a:r>
                      <a:r>
                        <a:rPr lang="en-US" sz="200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3)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-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½      4)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½</a:t>
                      </a:r>
                      <a:endParaRPr lang="en-US" sz="2000" u="none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algn="l"/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2              2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.Вычислите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</a:t>
                      </a:r>
                      <a:r>
                        <a:rPr lang="ru-RU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sin(arccos(- ½))</a:t>
                      </a:r>
                    </a:p>
                    <a:p>
                      <a:pPr marL="342900" indent="-342900">
                        <a:buAutoNum type="arabicParenR"/>
                      </a:pP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½</a:t>
                      </a:r>
                      <a:r>
                        <a:rPr lang="ru-RU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2)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½</a:t>
                      </a:r>
                      <a:r>
                        <a:rPr lang="ru-RU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3)</a:t>
                      </a:r>
                      <a:r>
                        <a:rPr lang="en-US" sz="2000" u="sng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</a:t>
                      </a:r>
                      <a:r>
                        <a:rPr lang="en-US" sz="200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      </a:t>
                      </a:r>
                      <a:r>
                        <a:rPr lang="ru-RU" sz="200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r>
                        <a:rPr lang="en-US" sz="200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)- </a:t>
                      </a:r>
                      <a:r>
                        <a:rPr lang="en-US" sz="2000" u="sng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√3 </a:t>
                      </a:r>
                      <a:endParaRPr lang="ru-RU" sz="2000" u="sng" kern="1200" baseline="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342900" indent="-342900">
                        <a:buNone/>
                      </a:pPr>
                      <a:r>
                        <a:rPr lang="ru-RU" sz="2000" u="none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                                      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            </a:t>
                      </a:r>
                      <a:r>
                        <a:rPr lang="ru-RU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ru-RU" sz="20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30212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3</a:t>
                      </a:r>
                      <a:r>
                        <a:rPr lang="ru-RU" sz="2000" dirty="0" smtClean="0"/>
                        <a:t>.</a:t>
                      </a:r>
                      <a:r>
                        <a:rPr lang="ru-RU" sz="2000" b="1" dirty="0" smtClean="0"/>
                        <a:t>Найдите</a:t>
                      </a:r>
                      <a:r>
                        <a:rPr lang="ru-RU" sz="2000" b="1" baseline="0" dirty="0" smtClean="0"/>
                        <a:t> </a:t>
                      </a:r>
                      <a:r>
                        <a:rPr lang="ru-RU" sz="2000" b="1" dirty="0" smtClean="0"/>
                        <a:t> число целых значений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функции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у=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8∙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x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1)8        2)9       3)25        4)26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3.Найдите</a:t>
                      </a:r>
                      <a:r>
                        <a:rPr lang="ru-RU" sz="2000" b="1" baseline="0" dirty="0" smtClean="0"/>
                        <a:t> </a:t>
                      </a:r>
                      <a:r>
                        <a:rPr lang="ru-RU" sz="2000" b="1" dirty="0" smtClean="0"/>
                        <a:t> число целых значений </a:t>
                      </a:r>
                      <a:r>
                        <a:rPr lang="ru-RU" sz="20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функции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: у =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12∙</a:t>
                      </a:r>
                      <a:r>
                        <a:rPr lang="en-US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arctg x</a:t>
                      </a:r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1)13      2)12     3)39      4)37</a:t>
                      </a:r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1302120"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4</a:t>
                      </a:r>
                      <a:r>
                        <a:rPr lang="ru-RU" sz="2000" dirty="0" smtClean="0"/>
                        <a:t>.</a:t>
                      </a:r>
                      <a:r>
                        <a:rPr lang="ru-RU" sz="2000" b="1" dirty="0" smtClean="0"/>
                        <a:t>Вычислите</a:t>
                      </a:r>
                      <a:r>
                        <a:rPr lang="ru-RU" sz="2000" dirty="0" smtClean="0"/>
                        <a:t>: </a:t>
                      </a:r>
                      <a:r>
                        <a:rPr lang="en-US" sz="2000" dirty="0" smtClean="0"/>
                        <a:t>tg(arcsin ⅓).</a:t>
                      </a:r>
                    </a:p>
                    <a:p>
                      <a:r>
                        <a:rPr lang="ru-RU" sz="2000" dirty="0" smtClean="0"/>
                        <a:t>1.√13/4     2.1/2</a:t>
                      </a:r>
                      <a:r>
                        <a:rPr lang="ru-RU" sz="2000" baseline="0" dirty="0" smtClean="0"/>
                        <a:t>     3.1/(√8)     4. √8</a:t>
                      </a:r>
                      <a:endParaRPr lang="ru-RU" sz="20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/>
                        <a:t>4.Вычислите</a:t>
                      </a:r>
                      <a:r>
                        <a:rPr lang="ru-RU" sz="2000" dirty="0" smtClean="0"/>
                        <a:t>: с</a:t>
                      </a:r>
                      <a:r>
                        <a:rPr lang="en-US" sz="2000" dirty="0" smtClean="0"/>
                        <a:t>tg(arccos⅓).</a:t>
                      </a:r>
                    </a:p>
                    <a:p>
                      <a:r>
                        <a:rPr lang="ru-RU" sz="2000" dirty="0" smtClean="0"/>
                        <a:t>1.√13/4     2.1/2</a:t>
                      </a:r>
                      <a:r>
                        <a:rPr lang="ru-RU" sz="2000" baseline="0" dirty="0" smtClean="0"/>
                        <a:t>     3.1/(√8)     4. √8</a:t>
                      </a:r>
                      <a:endParaRPr lang="ru-RU" sz="2000" dirty="0" smtClean="0"/>
                    </a:p>
                    <a:p>
                      <a:endParaRPr lang="ru-RU" sz="2000" dirty="0"/>
                    </a:p>
                  </a:txBody>
                  <a:tcPr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503" name="TextBox 4"/>
          <p:cNvSpPr txBox="1">
            <a:spLocks noChangeArrowheads="1"/>
          </p:cNvSpPr>
          <p:nvPr/>
        </p:nvSpPr>
        <p:spPr bwMode="auto">
          <a:xfrm>
            <a:off x="285750" y="5934075"/>
            <a:ext cx="72866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Критерии оценки:  1-2 верно выполненных задания – «3»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             3 верно выполненных задания – «4»</a:t>
            </a: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                    4 верно выполненных задания – «5»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58CBD02-C7C0-4456-B4A1-09601DBE3668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6" name="Овал 5"/>
          <p:cNvSpPr/>
          <p:nvPr/>
        </p:nvSpPr>
        <p:spPr>
          <a:xfrm>
            <a:off x="0" y="1571625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0" y="2500313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8" name="Овал 7"/>
          <p:cNvSpPr/>
          <p:nvPr/>
        </p:nvSpPr>
        <p:spPr>
          <a:xfrm>
            <a:off x="2786063" y="4071938"/>
            <a:ext cx="357187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  <a:p>
            <a:pPr>
              <a:defRPr/>
            </a:pPr>
            <a:endParaRPr lang="ru-RU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000250" y="5072063"/>
            <a:ext cx="357188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0" name="Овал 9"/>
          <p:cNvSpPr/>
          <p:nvPr/>
        </p:nvSpPr>
        <p:spPr>
          <a:xfrm>
            <a:off x="4357688" y="1571625"/>
            <a:ext cx="357187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11" name="Овал 10"/>
          <p:cNvSpPr/>
          <p:nvPr/>
        </p:nvSpPr>
        <p:spPr>
          <a:xfrm>
            <a:off x="6143625" y="2500313"/>
            <a:ext cx="357188" cy="357187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12" name="Овал 11"/>
          <p:cNvSpPr/>
          <p:nvPr/>
        </p:nvSpPr>
        <p:spPr>
          <a:xfrm>
            <a:off x="7000875" y="4071938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3" name="Овал 12"/>
          <p:cNvSpPr/>
          <p:nvPr/>
        </p:nvSpPr>
        <p:spPr>
          <a:xfrm>
            <a:off x="6429375" y="5072063"/>
            <a:ext cx="285750" cy="2857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22561" name="TextBox 13"/>
          <p:cNvSpPr txBox="1">
            <a:spLocks noChangeArrowheads="1"/>
          </p:cNvSpPr>
          <p:nvPr/>
        </p:nvSpPr>
        <p:spPr bwMode="auto">
          <a:xfrm>
            <a:off x="0" y="1500188"/>
            <a:ext cx="28575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05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05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503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Функция </a:t>
            </a:r>
            <a:r>
              <a:rPr lang="ru-RU" i="1" smtClean="0"/>
              <a:t>у = </a:t>
            </a:r>
            <a:r>
              <a:rPr lang="en-US" i="1" smtClean="0"/>
              <a:t> sin x</a:t>
            </a:r>
            <a:endParaRPr lang="ru-RU" i="1" smtClean="0"/>
          </a:p>
        </p:txBody>
      </p:sp>
      <p:graphicFrame>
        <p:nvGraphicFramePr>
          <p:cNvPr id="66563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5435600" y="4005263"/>
          <a:ext cx="431800" cy="503237"/>
        </p:xfrm>
        <a:graphic>
          <a:graphicData uri="http://schemas.openxmlformats.org/presentationml/2006/ole">
            <p:oleObj spid="_x0000_s26626" name="Equation" r:id="rId3" imgW="164880" imgH="393480" progId="Equation.3">
              <p:embed/>
            </p:oleObj>
          </a:graphicData>
        </a:graphic>
      </p:graphicFrame>
      <p:sp>
        <p:nvSpPr>
          <p:cNvPr id="66564" name="Line 4"/>
          <p:cNvSpPr>
            <a:spLocks noChangeShapeType="1"/>
          </p:cNvSpPr>
          <p:nvPr/>
        </p:nvSpPr>
        <p:spPr bwMode="auto">
          <a:xfrm>
            <a:off x="1331913" y="4005263"/>
            <a:ext cx="66976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6565" name="Line 5"/>
          <p:cNvSpPr>
            <a:spLocks noChangeShapeType="1"/>
          </p:cNvSpPr>
          <p:nvPr/>
        </p:nvSpPr>
        <p:spPr bwMode="auto">
          <a:xfrm flipV="1">
            <a:off x="4284663" y="2205038"/>
            <a:ext cx="0" cy="36004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1031" name="Line 6"/>
          <p:cNvSpPr>
            <a:spLocks noChangeShapeType="1"/>
          </p:cNvSpPr>
          <p:nvPr/>
        </p:nvSpPr>
        <p:spPr bwMode="auto">
          <a:xfrm flipH="1" flipV="1">
            <a:off x="5435600" y="38608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2" name="Line 7"/>
          <p:cNvSpPr>
            <a:spLocks noChangeShapeType="1"/>
          </p:cNvSpPr>
          <p:nvPr/>
        </p:nvSpPr>
        <p:spPr bwMode="auto">
          <a:xfrm flipH="1" flipV="1">
            <a:off x="3203575" y="38608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3" name="Line 8"/>
          <p:cNvSpPr>
            <a:spLocks noChangeShapeType="1"/>
          </p:cNvSpPr>
          <p:nvPr/>
        </p:nvSpPr>
        <p:spPr bwMode="auto">
          <a:xfrm>
            <a:off x="4211638" y="3357563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034" name="Line 9"/>
          <p:cNvSpPr>
            <a:spLocks noChangeShapeType="1"/>
          </p:cNvSpPr>
          <p:nvPr/>
        </p:nvSpPr>
        <p:spPr bwMode="auto">
          <a:xfrm>
            <a:off x="4211638" y="4581525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570" name="Line 10"/>
          <p:cNvSpPr>
            <a:spLocks noChangeShapeType="1"/>
          </p:cNvSpPr>
          <p:nvPr/>
        </p:nvSpPr>
        <p:spPr bwMode="auto">
          <a:xfrm>
            <a:off x="1547813" y="3357563"/>
            <a:ext cx="64801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571" name="Line 11"/>
          <p:cNvSpPr>
            <a:spLocks noChangeShapeType="1"/>
          </p:cNvSpPr>
          <p:nvPr/>
        </p:nvSpPr>
        <p:spPr bwMode="auto">
          <a:xfrm>
            <a:off x="1476375" y="4581525"/>
            <a:ext cx="619125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572" name="Freeform 12"/>
          <p:cNvSpPr>
            <a:spLocks/>
          </p:cNvSpPr>
          <p:nvPr/>
        </p:nvSpPr>
        <p:spPr bwMode="auto">
          <a:xfrm>
            <a:off x="4284663" y="3333750"/>
            <a:ext cx="2759075" cy="947738"/>
          </a:xfrm>
          <a:custGeom>
            <a:avLst/>
            <a:gdLst>
              <a:gd name="T0" fmla="*/ 0 w 1738"/>
              <a:gd name="T1" fmla="*/ 423 h 597"/>
              <a:gd name="T2" fmla="*/ 725 w 1738"/>
              <a:gd name="T3" fmla="*/ 15 h 597"/>
              <a:gd name="T4" fmla="*/ 1587 w 1738"/>
              <a:gd name="T5" fmla="*/ 514 h 597"/>
              <a:gd name="T6" fmla="*/ 1633 w 1738"/>
              <a:gd name="T7" fmla="*/ 514 h 597"/>
              <a:gd name="T8" fmla="*/ 0 60000 65536"/>
              <a:gd name="T9" fmla="*/ 0 60000 65536"/>
              <a:gd name="T10" fmla="*/ 0 60000 65536"/>
              <a:gd name="T11" fmla="*/ 0 60000 65536"/>
              <a:gd name="T12" fmla="*/ 0 w 1738"/>
              <a:gd name="T13" fmla="*/ 0 h 597"/>
              <a:gd name="T14" fmla="*/ 1738 w 1738"/>
              <a:gd name="T15" fmla="*/ 597 h 59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738" h="597">
                <a:moveTo>
                  <a:pt x="0" y="423"/>
                </a:moveTo>
                <a:cubicBezTo>
                  <a:pt x="230" y="211"/>
                  <a:pt x="461" y="0"/>
                  <a:pt x="725" y="15"/>
                </a:cubicBezTo>
                <a:cubicBezTo>
                  <a:pt x="989" y="30"/>
                  <a:pt x="1436" y="431"/>
                  <a:pt x="1587" y="514"/>
                </a:cubicBezTo>
                <a:cubicBezTo>
                  <a:pt x="1738" y="597"/>
                  <a:pt x="1625" y="514"/>
                  <a:pt x="1633" y="514"/>
                </a:cubicBezTo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573" name="Freeform 13"/>
          <p:cNvSpPr>
            <a:spLocks/>
          </p:cNvSpPr>
          <p:nvPr/>
        </p:nvSpPr>
        <p:spPr bwMode="auto">
          <a:xfrm>
            <a:off x="1763713" y="3789363"/>
            <a:ext cx="2520950" cy="828675"/>
          </a:xfrm>
          <a:custGeom>
            <a:avLst/>
            <a:gdLst>
              <a:gd name="T0" fmla="*/ 1497 w 1497"/>
              <a:gd name="T1" fmla="*/ 136 h 522"/>
              <a:gd name="T2" fmla="*/ 816 w 1497"/>
              <a:gd name="T3" fmla="*/ 499 h 522"/>
              <a:gd name="T4" fmla="*/ 0 w 1497"/>
              <a:gd name="T5" fmla="*/ 0 h 522"/>
              <a:gd name="T6" fmla="*/ 0 60000 65536"/>
              <a:gd name="T7" fmla="*/ 0 60000 65536"/>
              <a:gd name="T8" fmla="*/ 0 60000 65536"/>
              <a:gd name="T9" fmla="*/ 0 w 1497"/>
              <a:gd name="T10" fmla="*/ 0 h 522"/>
              <a:gd name="T11" fmla="*/ 1497 w 1497"/>
              <a:gd name="T12" fmla="*/ 522 h 522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97" h="522">
                <a:moveTo>
                  <a:pt x="1497" y="136"/>
                </a:moveTo>
                <a:cubicBezTo>
                  <a:pt x="1281" y="329"/>
                  <a:pt x="1065" y="522"/>
                  <a:pt x="816" y="499"/>
                </a:cubicBezTo>
                <a:cubicBezTo>
                  <a:pt x="567" y="476"/>
                  <a:pt x="136" y="83"/>
                  <a:pt x="0" y="0"/>
                </a:cubicBezTo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574" name="Text Box 14"/>
          <p:cNvSpPr txBox="1">
            <a:spLocks noChangeArrowheads="1"/>
          </p:cNvSpPr>
          <p:nvPr/>
        </p:nvSpPr>
        <p:spPr bwMode="auto">
          <a:xfrm>
            <a:off x="4551363" y="2008188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у</a:t>
            </a:r>
          </a:p>
        </p:txBody>
      </p:sp>
      <p:sp>
        <p:nvSpPr>
          <p:cNvPr id="66575" name="Text Box 15"/>
          <p:cNvSpPr txBox="1">
            <a:spLocks noChangeArrowheads="1"/>
          </p:cNvSpPr>
          <p:nvPr/>
        </p:nvSpPr>
        <p:spPr bwMode="auto">
          <a:xfrm>
            <a:off x="8080375" y="3881438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х</a:t>
            </a:r>
          </a:p>
        </p:txBody>
      </p:sp>
      <p:sp>
        <p:nvSpPr>
          <p:cNvPr id="1041" name="Text Box 16"/>
          <p:cNvSpPr txBox="1">
            <a:spLocks noChangeArrowheads="1"/>
          </p:cNvSpPr>
          <p:nvPr/>
        </p:nvSpPr>
        <p:spPr bwMode="auto">
          <a:xfrm>
            <a:off x="3111500" y="4024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1042" name="Text Box 17"/>
          <p:cNvSpPr txBox="1">
            <a:spLocks noChangeArrowheads="1"/>
          </p:cNvSpPr>
          <p:nvPr/>
        </p:nvSpPr>
        <p:spPr bwMode="auto">
          <a:xfrm>
            <a:off x="3111500" y="40243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66578" name="Object 18"/>
          <p:cNvGraphicFramePr>
            <a:graphicFrameLocks noChangeAspect="1"/>
          </p:cNvGraphicFramePr>
          <p:nvPr>
            <p:ph sz="half" idx="2"/>
          </p:nvPr>
        </p:nvGraphicFramePr>
        <p:xfrm>
          <a:off x="2771775" y="4005263"/>
          <a:ext cx="444500" cy="503237"/>
        </p:xfrm>
        <a:graphic>
          <a:graphicData uri="http://schemas.openxmlformats.org/presentationml/2006/ole">
            <p:oleObj spid="_x0000_s26627" name="Equation" r:id="rId4" imgW="279360" imgH="393480" progId="Equation.3">
              <p:embed/>
            </p:oleObj>
          </a:graphicData>
        </a:graphic>
      </p:graphicFrame>
      <p:sp>
        <p:nvSpPr>
          <p:cNvPr id="66579" name="Text Box 19"/>
          <p:cNvSpPr txBox="1">
            <a:spLocks noChangeArrowheads="1"/>
          </p:cNvSpPr>
          <p:nvPr/>
        </p:nvSpPr>
        <p:spPr bwMode="auto">
          <a:xfrm>
            <a:off x="3995738" y="30686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</a:t>
            </a:r>
          </a:p>
        </p:txBody>
      </p:sp>
      <p:sp>
        <p:nvSpPr>
          <p:cNvPr id="66580" name="Text Box 20"/>
          <p:cNvSpPr txBox="1">
            <a:spLocks noChangeArrowheads="1"/>
          </p:cNvSpPr>
          <p:nvPr/>
        </p:nvSpPr>
        <p:spPr bwMode="auto">
          <a:xfrm>
            <a:off x="3924300" y="4508500"/>
            <a:ext cx="387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-1</a:t>
            </a:r>
          </a:p>
        </p:txBody>
      </p:sp>
      <p:sp>
        <p:nvSpPr>
          <p:cNvPr id="66581" name="Text Box 21"/>
          <p:cNvSpPr txBox="1">
            <a:spLocks noChangeArrowheads="1"/>
          </p:cNvSpPr>
          <p:nvPr/>
        </p:nvSpPr>
        <p:spPr bwMode="auto">
          <a:xfrm>
            <a:off x="4211638" y="3933825"/>
            <a:ext cx="2476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/>
              <a:t>0</a:t>
            </a:r>
          </a:p>
        </p:txBody>
      </p:sp>
      <p:sp>
        <p:nvSpPr>
          <p:cNvPr id="66582" name="Line 22"/>
          <p:cNvSpPr>
            <a:spLocks noChangeShapeType="1"/>
          </p:cNvSpPr>
          <p:nvPr/>
        </p:nvSpPr>
        <p:spPr bwMode="auto">
          <a:xfrm flipV="1">
            <a:off x="3203575" y="2205038"/>
            <a:ext cx="0" cy="3455987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6583" name="Line 23"/>
          <p:cNvSpPr>
            <a:spLocks noChangeShapeType="1"/>
          </p:cNvSpPr>
          <p:nvPr/>
        </p:nvSpPr>
        <p:spPr bwMode="auto">
          <a:xfrm flipV="1">
            <a:off x="5435600" y="2133600"/>
            <a:ext cx="0" cy="3529013"/>
          </a:xfrm>
          <a:prstGeom prst="line">
            <a:avLst/>
          </a:prstGeom>
          <a:noFill/>
          <a:ln w="28575">
            <a:solidFill>
              <a:srgbClr val="FF33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5" dur="2000"/>
                                        <p:tgtEl>
                                          <p:spTgt spid="66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8" dur="2000"/>
                                        <p:tgtEl>
                                          <p:spTgt spid="66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665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6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6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665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65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65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4" grpId="0" animBg="1"/>
      <p:bldP spid="66565" grpId="0" animBg="1"/>
      <p:bldP spid="66570" grpId="0" animBg="1"/>
      <p:bldP spid="66571" grpId="0" animBg="1"/>
      <p:bldP spid="66572" grpId="0" animBg="1"/>
      <p:bldP spid="66573" grpId="0" animBg="1"/>
      <p:bldP spid="66574" grpId="0"/>
      <p:bldP spid="66575" grpId="0"/>
      <p:bldP spid="66579" grpId="0"/>
      <p:bldP spid="66580" grpId="0"/>
      <p:bldP spid="66581" grpId="0"/>
      <p:bldP spid="66582" grpId="0" animBg="1"/>
      <p:bldP spid="6658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200" dirty="0" smtClean="0"/>
              <a:t>Обратная функция </a:t>
            </a:r>
            <a:r>
              <a:rPr lang="ru-RU" sz="3200" i="1" dirty="0" smtClean="0">
                <a:solidFill>
                  <a:schemeClr val="tx1"/>
                </a:solidFill>
              </a:rPr>
              <a:t>у = </a:t>
            </a:r>
            <a:r>
              <a:rPr lang="en-US" sz="3200" i="1" dirty="0" err="1" smtClean="0">
                <a:solidFill>
                  <a:schemeClr val="tx1"/>
                </a:solidFill>
              </a:rPr>
              <a:t>arcsin</a:t>
            </a:r>
            <a:r>
              <a:rPr lang="en-US" sz="3200" i="1" dirty="0" smtClean="0">
                <a:solidFill>
                  <a:schemeClr val="tx1"/>
                </a:solidFill>
              </a:rPr>
              <a:t> x</a:t>
            </a:r>
            <a:endParaRPr lang="ru-RU" sz="3200" i="1" dirty="0" smtClean="0">
              <a:solidFill>
                <a:schemeClr val="tx1"/>
              </a:solidFill>
            </a:endParaRPr>
          </a:p>
        </p:txBody>
      </p:sp>
      <p:graphicFrame>
        <p:nvGraphicFramePr>
          <p:cNvPr id="67587" name="Object 3"/>
          <p:cNvGraphicFramePr>
            <a:graphicFrameLocks noChangeAspect="1"/>
          </p:cNvGraphicFramePr>
          <p:nvPr>
            <p:ph sz="half" idx="1"/>
          </p:nvPr>
        </p:nvGraphicFramePr>
        <p:xfrm>
          <a:off x="3851275" y="4508500"/>
          <a:ext cx="352425" cy="609600"/>
        </p:xfrm>
        <a:graphic>
          <a:graphicData uri="http://schemas.openxmlformats.org/presentationml/2006/ole">
            <p:oleObj spid="_x0000_s27650" name="Equation" r:id="rId3" imgW="279360" imgH="393480" progId="Equation.3">
              <p:embed/>
            </p:oleObj>
          </a:graphicData>
        </a:graphic>
      </p:graphicFrame>
      <p:sp>
        <p:nvSpPr>
          <p:cNvPr id="67588" name="Line 4"/>
          <p:cNvSpPr>
            <a:spLocks noChangeShapeType="1"/>
          </p:cNvSpPr>
          <p:nvPr/>
        </p:nvSpPr>
        <p:spPr bwMode="auto">
          <a:xfrm>
            <a:off x="1331913" y="3789363"/>
            <a:ext cx="648017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67589" name="Line 5"/>
          <p:cNvSpPr>
            <a:spLocks noChangeShapeType="1"/>
          </p:cNvSpPr>
          <p:nvPr/>
        </p:nvSpPr>
        <p:spPr bwMode="auto">
          <a:xfrm flipH="1" flipV="1">
            <a:off x="4284663" y="2133600"/>
            <a:ext cx="0" cy="3527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2055" name="Line 6"/>
          <p:cNvSpPr>
            <a:spLocks noChangeShapeType="1"/>
          </p:cNvSpPr>
          <p:nvPr/>
        </p:nvSpPr>
        <p:spPr bwMode="auto">
          <a:xfrm>
            <a:off x="4211638" y="2636838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6" name="Line 7"/>
          <p:cNvSpPr>
            <a:spLocks noChangeShapeType="1"/>
          </p:cNvSpPr>
          <p:nvPr/>
        </p:nvSpPr>
        <p:spPr bwMode="auto">
          <a:xfrm>
            <a:off x="4211638" y="4797425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7" name="Line 8"/>
          <p:cNvSpPr>
            <a:spLocks noChangeShapeType="1"/>
          </p:cNvSpPr>
          <p:nvPr/>
        </p:nvSpPr>
        <p:spPr bwMode="auto">
          <a:xfrm>
            <a:off x="5076825" y="36449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2058" name="Line 9"/>
          <p:cNvSpPr>
            <a:spLocks noChangeShapeType="1"/>
          </p:cNvSpPr>
          <p:nvPr/>
        </p:nvSpPr>
        <p:spPr bwMode="auto">
          <a:xfrm>
            <a:off x="3492500" y="36449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4356100" y="1916113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у</a:t>
            </a:r>
          </a:p>
        </p:txBody>
      </p:sp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7720013" y="37369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х</a:t>
            </a:r>
          </a:p>
        </p:txBody>
      </p:sp>
      <p:sp>
        <p:nvSpPr>
          <p:cNvPr id="67596" name="Text Box 12"/>
          <p:cNvSpPr txBox="1">
            <a:spLocks noChangeArrowheads="1"/>
          </p:cNvSpPr>
          <p:nvPr/>
        </p:nvSpPr>
        <p:spPr bwMode="auto">
          <a:xfrm>
            <a:off x="4284663" y="37163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0</a:t>
            </a:r>
          </a:p>
        </p:txBody>
      </p:sp>
      <p:sp>
        <p:nvSpPr>
          <p:cNvPr id="2062" name="Text Box 13"/>
          <p:cNvSpPr txBox="1">
            <a:spLocks noChangeArrowheads="1"/>
          </p:cNvSpPr>
          <p:nvPr/>
        </p:nvSpPr>
        <p:spPr bwMode="auto">
          <a:xfrm>
            <a:off x="4408488" y="23685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67598" name="Object 14"/>
          <p:cNvGraphicFramePr>
            <a:graphicFrameLocks noChangeAspect="1"/>
          </p:cNvGraphicFramePr>
          <p:nvPr>
            <p:ph sz="half" idx="2"/>
          </p:nvPr>
        </p:nvGraphicFramePr>
        <p:xfrm>
          <a:off x="3844925" y="2205038"/>
          <a:ext cx="315913" cy="609600"/>
        </p:xfrm>
        <a:graphic>
          <a:graphicData uri="http://schemas.openxmlformats.org/presentationml/2006/ole">
            <p:oleObj spid="_x0000_s27651" name="Equation" r:id="rId4" imgW="164880" imgH="393480" progId="Equation.3">
              <p:embed/>
            </p:oleObj>
          </a:graphicData>
        </a:graphic>
      </p:graphicFrame>
      <p:sp>
        <p:nvSpPr>
          <p:cNvPr id="67599" name="Text Box 15"/>
          <p:cNvSpPr txBox="1">
            <a:spLocks noChangeArrowheads="1"/>
          </p:cNvSpPr>
          <p:nvPr/>
        </p:nvSpPr>
        <p:spPr bwMode="auto">
          <a:xfrm>
            <a:off x="3203575" y="3789363"/>
            <a:ext cx="387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-1</a:t>
            </a:r>
          </a:p>
        </p:txBody>
      </p:sp>
      <p:sp>
        <p:nvSpPr>
          <p:cNvPr id="67600" name="Text Box 16"/>
          <p:cNvSpPr txBox="1">
            <a:spLocks noChangeArrowheads="1"/>
          </p:cNvSpPr>
          <p:nvPr/>
        </p:nvSpPr>
        <p:spPr bwMode="auto">
          <a:xfrm>
            <a:off x="5003800" y="378936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</a:t>
            </a:r>
          </a:p>
        </p:txBody>
      </p:sp>
      <p:sp>
        <p:nvSpPr>
          <p:cNvPr id="67601" name="Line 17"/>
          <p:cNvSpPr>
            <a:spLocks noChangeShapeType="1"/>
          </p:cNvSpPr>
          <p:nvPr/>
        </p:nvSpPr>
        <p:spPr bwMode="auto">
          <a:xfrm flipV="1">
            <a:off x="2555875" y="2205038"/>
            <a:ext cx="3384550" cy="3240087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602" name="Freeform 18"/>
          <p:cNvSpPr>
            <a:spLocks/>
          </p:cNvSpPr>
          <p:nvPr/>
        </p:nvSpPr>
        <p:spPr bwMode="auto">
          <a:xfrm>
            <a:off x="4284663" y="2997200"/>
            <a:ext cx="1295400" cy="792163"/>
          </a:xfrm>
          <a:custGeom>
            <a:avLst/>
            <a:gdLst>
              <a:gd name="T0" fmla="*/ 0 w 816"/>
              <a:gd name="T1" fmla="*/ 499 h 499"/>
              <a:gd name="T2" fmla="*/ 499 w 816"/>
              <a:gd name="T3" fmla="*/ 91 h 499"/>
              <a:gd name="T4" fmla="*/ 816 w 816"/>
              <a:gd name="T5" fmla="*/ 0 h 499"/>
              <a:gd name="T6" fmla="*/ 0 60000 65536"/>
              <a:gd name="T7" fmla="*/ 0 60000 65536"/>
              <a:gd name="T8" fmla="*/ 0 60000 65536"/>
              <a:gd name="T9" fmla="*/ 0 w 816"/>
              <a:gd name="T10" fmla="*/ 0 h 499"/>
              <a:gd name="T11" fmla="*/ 816 w 816"/>
              <a:gd name="T12" fmla="*/ 499 h 4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6" h="499">
                <a:moveTo>
                  <a:pt x="0" y="499"/>
                </a:moveTo>
                <a:cubicBezTo>
                  <a:pt x="181" y="336"/>
                  <a:pt x="363" y="174"/>
                  <a:pt x="499" y="91"/>
                </a:cubicBezTo>
                <a:cubicBezTo>
                  <a:pt x="635" y="8"/>
                  <a:pt x="725" y="4"/>
                  <a:pt x="816" y="0"/>
                </a:cubicBezTo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603" name="Freeform 19"/>
          <p:cNvSpPr>
            <a:spLocks/>
          </p:cNvSpPr>
          <p:nvPr/>
        </p:nvSpPr>
        <p:spPr bwMode="auto">
          <a:xfrm rot="-10582529">
            <a:off x="2984500" y="3714750"/>
            <a:ext cx="1292225" cy="938213"/>
          </a:xfrm>
          <a:custGeom>
            <a:avLst/>
            <a:gdLst>
              <a:gd name="T0" fmla="*/ 0 w 816"/>
              <a:gd name="T1" fmla="*/ 499 h 499"/>
              <a:gd name="T2" fmla="*/ 499 w 816"/>
              <a:gd name="T3" fmla="*/ 91 h 499"/>
              <a:gd name="T4" fmla="*/ 816 w 816"/>
              <a:gd name="T5" fmla="*/ 0 h 499"/>
              <a:gd name="T6" fmla="*/ 0 60000 65536"/>
              <a:gd name="T7" fmla="*/ 0 60000 65536"/>
              <a:gd name="T8" fmla="*/ 0 60000 65536"/>
              <a:gd name="T9" fmla="*/ 0 w 816"/>
              <a:gd name="T10" fmla="*/ 0 h 499"/>
              <a:gd name="T11" fmla="*/ 816 w 816"/>
              <a:gd name="T12" fmla="*/ 499 h 4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6" h="499">
                <a:moveTo>
                  <a:pt x="0" y="499"/>
                </a:moveTo>
                <a:cubicBezTo>
                  <a:pt x="181" y="336"/>
                  <a:pt x="363" y="174"/>
                  <a:pt x="499" y="91"/>
                </a:cubicBezTo>
                <a:cubicBezTo>
                  <a:pt x="635" y="8"/>
                  <a:pt x="725" y="4"/>
                  <a:pt x="816" y="0"/>
                </a:cubicBezTo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604" name="Freeform 20"/>
          <p:cNvSpPr>
            <a:spLocks/>
          </p:cNvSpPr>
          <p:nvPr/>
        </p:nvSpPr>
        <p:spPr bwMode="auto">
          <a:xfrm rot="16200000" flipV="1">
            <a:off x="4030663" y="2817813"/>
            <a:ext cx="1223962" cy="862012"/>
          </a:xfrm>
          <a:custGeom>
            <a:avLst/>
            <a:gdLst>
              <a:gd name="T0" fmla="*/ 0 w 816"/>
              <a:gd name="T1" fmla="*/ 499 h 499"/>
              <a:gd name="T2" fmla="*/ 499 w 816"/>
              <a:gd name="T3" fmla="*/ 91 h 499"/>
              <a:gd name="T4" fmla="*/ 816 w 816"/>
              <a:gd name="T5" fmla="*/ 0 h 499"/>
              <a:gd name="T6" fmla="*/ 0 60000 65536"/>
              <a:gd name="T7" fmla="*/ 0 60000 65536"/>
              <a:gd name="T8" fmla="*/ 0 60000 65536"/>
              <a:gd name="T9" fmla="*/ 0 w 816"/>
              <a:gd name="T10" fmla="*/ 0 h 499"/>
              <a:gd name="T11" fmla="*/ 816 w 816"/>
              <a:gd name="T12" fmla="*/ 499 h 4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6" h="499">
                <a:moveTo>
                  <a:pt x="0" y="499"/>
                </a:moveTo>
                <a:cubicBezTo>
                  <a:pt x="181" y="336"/>
                  <a:pt x="363" y="174"/>
                  <a:pt x="499" y="91"/>
                </a:cubicBezTo>
                <a:cubicBezTo>
                  <a:pt x="635" y="8"/>
                  <a:pt x="725" y="4"/>
                  <a:pt x="816" y="0"/>
                </a:cubicBezTo>
              </a:path>
            </a:pathLst>
          </a:custGeom>
          <a:noFill/>
          <a:ln w="28575">
            <a:solidFill>
              <a:srgbClr val="FF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605" name="Freeform 21"/>
          <p:cNvSpPr>
            <a:spLocks/>
          </p:cNvSpPr>
          <p:nvPr/>
        </p:nvSpPr>
        <p:spPr bwMode="auto">
          <a:xfrm rot="5296675" flipV="1">
            <a:off x="3415507" y="3861593"/>
            <a:ext cx="1009650" cy="862013"/>
          </a:xfrm>
          <a:custGeom>
            <a:avLst/>
            <a:gdLst>
              <a:gd name="T0" fmla="*/ 0 w 816"/>
              <a:gd name="T1" fmla="*/ 499 h 499"/>
              <a:gd name="T2" fmla="*/ 499 w 816"/>
              <a:gd name="T3" fmla="*/ 91 h 499"/>
              <a:gd name="T4" fmla="*/ 816 w 816"/>
              <a:gd name="T5" fmla="*/ 0 h 499"/>
              <a:gd name="T6" fmla="*/ 0 60000 65536"/>
              <a:gd name="T7" fmla="*/ 0 60000 65536"/>
              <a:gd name="T8" fmla="*/ 0 60000 65536"/>
              <a:gd name="T9" fmla="*/ 0 w 816"/>
              <a:gd name="T10" fmla="*/ 0 h 499"/>
              <a:gd name="T11" fmla="*/ 816 w 816"/>
              <a:gd name="T12" fmla="*/ 499 h 4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816" h="499">
                <a:moveTo>
                  <a:pt x="0" y="499"/>
                </a:moveTo>
                <a:cubicBezTo>
                  <a:pt x="181" y="336"/>
                  <a:pt x="363" y="174"/>
                  <a:pt x="499" y="91"/>
                </a:cubicBezTo>
                <a:cubicBezTo>
                  <a:pt x="635" y="8"/>
                  <a:pt x="725" y="4"/>
                  <a:pt x="816" y="0"/>
                </a:cubicBezTo>
              </a:path>
            </a:pathLst>
          </a:custGeom>
          <a:noFill/>
          <a:ln w="28575">
            <a:solidFill>
              <a:srgbClr val="FF33CC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606" name="Line 22"/>
          <p:cNvSpPr>
            <a:spLocks noChangeShapeType="1"/>
          </p:cNvSpPr>
          <p:nvPr/>
        </p:nvSpPr>
        <p:spPr bwMode="auto">
          <a:xfrm>
            <a:off x="3492500" y="1700213"/>
            <a:ext cx="0" cy="4176712"/>
          </a:xfrm>
          <a:prstGeom prst="line">
            <a:avLst/>
          </a:prstGeom>
          <a:noFill/>
          <a:ln w="9525">
            <a:solidFill>
              <a:srgbClr val="FF33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607" name="Line 23"/>
          <p:cNvSpPr>
            <a:spLocks noChangeShapeType="1"/>
          </p:cNvSpPr>
          <p:nvPr/>
        </p:nvSpPr>
        <p:spPr bwMode="auto">
          <a:xfrm>
            <a:off x="5076825" y="1700213"/>
            <a:ext cx="0" cy="4105275"/>
          </a:xfrm>
          <a:prstGeom prst="line">
            <a:avLst/>
          </a:prstGeom>
          <a:noFill/>
          <a:ln w="9525">
            <a:solidFill>
              <a:srgbClr val="FF33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608" name="Line 24"/>
          <p:cNvSpPr>
            <a:spLocks noChangeShapeType="1"/>
          </p:cNvSpPr>
          <p:nvPr/>
        </p:nvSpPr>
        <p:spPr bwMode="auto">
          <a:xfrm>
            <a:off x="1692275" y="2636838"/>
            <a:ext cx="5400675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67609" name="Line 25"/>
          <p:cNvSpPr>
            <a:spLocks noChangeShapeType="1"/>
          </p:cNvSpPr>
          <p:nvPr/>
        </p:nvSpPr>
        <p:spPr bwMode="auto">
          <a:xfrm>
            <a:off x="1619250" y="4797425"/>
            <a:ext cx="5975350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7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7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76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676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76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67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676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76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76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76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76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76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76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67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6" dur="2000"/>
                                        <p:tgtEl>
                                          <p:spTgt spid="67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 animBg="1"/>
      <p:bldP spid="67589" grpId="0" animBg="1"/>
      <p:bldP spid="67594" grpId="0"/>
      <p:bldP spid="67595" grpId="0"/>
      <p:bldP spid="67596" grpId="0"/>
      <p:bldP spid="67599" grpId="0"/>
      <p:bldP spid="67600" grpId="0"/>
      <p:bldP spid="67601" grpId="0" animBg="1"/>
      <p:bldP spid="67602" grpId="0" animBg="1"/>
      <p:bldP spid="67603" grpId="0" animBg="1"/>
      <p:bldP spid="67604" grpId="0" animBg="1"/>
      <p:bldP spid="67605" grpId="0" animBg="1"/>
      <p:bldP spid="67606" grpId="0" animBg="1"/>
      <p:bldP spid="67607" grpId="0" animBg="1"/>
      <p:bldP spid="67608" grpId="0" animBg="1"/>
      <p:bldP spid="6760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Rectangle 2"/>
          <p:cNvSpPr>
            <a:spLocks noGrp="1" noChangeArrowheads="1"/>
          </p:cNvSpPr>
          <p:nvPr>
            <p:ph type="title" sz="quarter"/>
          </p:nvPr>
        </p:nvSpPr>
        <p:spPr>
          <a:xfrm>
            <a:off x="1357290" y="274638"/>
            <a:ext cx="732951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Функция  </a:t>
            </a:r>
            <a:r>
              <a:rPr lang="ru-RU" i="1" dirty="0" smtClean="0"/>
              <a:t>у</a:t>
            </a:r>
            <a:r>
              <a:rPr lang="en-US" i="1" dirty="0" smtClean="0"/>
              <a:t> = </a:t>
            </a:r>
            <a:r>
              <a:rPr lang="en-US" i="1" dirty="0" err="1" smtClean="0"/>
              <a:t>cos</a:t>
            </a:r>
            <a:r>
              <a:rPr lang="en-US" i="1" dirty="0" smtClean="0"/>
              <a:t> x</a:t>
            </a:r>
            <a:endParaRPr lang="ru-RU" i="1" dirty="0" smtClean="0"/>
          </a:p>
        </p:txBody>
      </p:sp>
      <p:graphicFrame>
        <p:nvGraphicFramePr>
          <p:cNvPr id="3074" name="Object 18"/>
          <p:cNvGraphicFramePr>
            <a:graphicFrameLocks noChangeAspect="1"/>
          </p:cNvGraphicFramePr>
          <p:nvPr>
            <p:ph sz="quarter" idx="1"/>
          </p:nvPr>
        </p:nvGraphicFramePr>
        <p:xfrm>
          <a:off x="2627313" y="3644900"/>
          <a:ext cx="561975" cy="792163"/>
        </p:xfrm>
        <a:graphic>
          <a:graphicData uri="http://schemas.openxmlformats.org/presentationml/2006/ole">
            <p:oleObj spid="_x0000_s28674" name="Формула" r:id="rId3" imgW="279360" imgH="393480" progId="Equation.3">
              <p:embed/>
            </p:oleObj>
          </a:graphicData>
        </a:graphic>
      </p:graphicFrame>
      <p:graphicFrame>
        <p:nvGraphicFramePr>
          <p:cNvPr id="3075" name="Object 20"/>
          <p:cNvGraphicFramePr>
            <a:graphicFrameLocks noChangeAspect="1"/>
          </p:cNvGraphicFramePr>
          <p:nvPr>
            <p:ph sz="quarter" idx="2"/>
          </p:nvPr>
        </p:nvGraphicFramePr>
        <p:xfrm>
          <a:off x="5435600" y="3573463"/>
          <a:ext cx="331788" cy="792162"/>
        </p:xfrm>
        <a:graphic>
          <a:graphicData uri="http://schemas.openxmlformats.org/presentationml/2006/ole">
            <p:oleObj spid="_x0000_s28675" name="Формула" r:id="rId4" imgW="164880" imgH="393480" progId="Equation.3">
              <p:embed/>
            </p:oleObj>
          </a:graphicData>
        </a:graphic>
      </p:graphicFrame>
      <p:graphicFrame>
        <p:nvGraphicFramePr>
          <p:cNvPr id="3076" name="Object 31"/>
          <p:cNvGraphicFramePr>
            <a:graphicFrameLocks noChangeAspect="1"/>
          </p:cNvGraphicFramePr>
          <p:nvPr>
            <p:ph sz="quarter" idx="4"/>
          </p:nvPr>
        </p:nvGraphicFramePr>
        <p:xfrm>
          <a:off x="1476375" y="3756025"/>
          <a:ext cx="503238" cy="276225"/>
        </p:xfrm>
        <a:graphic>
          <a:graphicData uri="http://schemas.openxmlformats.org/presentationml/2006/ole">
            <p:oleObj spid="_x0000_s28676" name="Формула" r:id="rId5" imgW="253800" imgH="139680" progId="Equation.3">
              <p:embed/>
            </p:oleObj>
          </a:graphicData>
        </a:graphic>
      </p:graphicFrame>
      <p:sp>
        <p:nvSpPr>
          <p:cNvPr id="3079" name="Line 4"/>
          <p:cNvSpPr>
            <a:spLocks noChangeShapeType="1"/>
          </p:cNvSpPr>
          <p:nvPr/>
        </p:nvSpPr>
        <p:spPr bwMode="auto">
          <a:xfrm>
            <a:off x="1403350" y="3644900"/>
            <a:ext cx="6121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80" name="Line 5"/>
          <p:cNvSpPr>
            <a:spLocks noChangeShapeType="1"/>
          </p:cNvSpPr>
          <p:nvPr/>
        </p:nvSpPr>
        <p:spPr bwMode="auto">
          <a:xfrm flipV="1">
            <a:off x="4211638" y="1700213"/>
            <a:ext cx="0" cy="33845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3081" name="Text Box 6"/>
          <p:cNvSpPr txBox="1">
            <a:spLocks noChangeArrowheads="1"/>
          </p:cNvSpPr>
          <p:nvPr/>
        </p:nvSpPr>
        <p:spPr bwMode="auto">
          <a:xfrm>
            <a:off x="7575550" y="3592513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х</a:t>
            </a:r>
          </a:p>
        </p:txBody>
      </p:sp>
      <p:sp>
        <p:nvSpPr>
          <p:cNvPr id="3082" name="Text Box 7"/>
          <p:cNvSpPr txBox="1">
            <a:spLocks noChangeArrowheads="1"/>
          </p:cNvSpPr>
          <p:nvPr/>
        </p:nvSpPr>
        <p:spPr bwMode="auto">
          <a:xfrm>
            <a:off x="4192588" y="143192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у</a:t>
            </a:r>
          </a:p>
        </p:txBody>
      </p:sp>
      <p:sp>
        <p:nvSpPr>
          <p:cNvPr id="3083" name="Line 8"/>
          <p:cNvSpPr>
            <a:spLocks noChangeShapeType="1"/>
          </p:cNvSpPr>
          <p:nvPr/>
        </p:nvSpPr>
        <p:spPr bwMode="auto">
          <a:xfrm>
            <a:off x="4140200" y="2781300"/>
            <a:ext cx="1444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4" name="Line 9"/>
          <p:cNvSpPr>
            <a:spLocks noChangeShapeType="1"/>
          </p:cNvSpPr>
          <p:nvPr/>
        </p:nvSpPr>
        <p:spPr bwMode="auto">
          <a:xfrm flipV="1">
            <a:off x="4067175" y="4365625"/>
            <a:ext cx="2159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5" name="Line 10"/>
          <p:cNvSpPr>
            <a:spLocks noChangeShapeType="1"/>
          </p:cNvSpPr>
          <p:nvPr/>
        </p:nvSpPr>
        <p:spPr bwMode="auto">
          <a:xfrm>
            <a:off x="5435600" y="3573463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6" name="Line 11"/>
          <p:cNvSpPr>
            <a:spLocks noChangeShapeType="1"/>
          </p:cNvSpPr>
          <p:nvPr/>
        </p:nvSpPr>
        <p:spPr bwMode="auto">
          <a:xfrm>
            <a:off x="3059113" y="3573463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7" name="Line 12"/>
          <p:cNvSpPr>
            <a:spLocks noChangeShapeType="1"/>
          </p:cNvSpPr>
          <p:nvPr/>
        </p:nvSpPr>
        <p:spPr bwMode="auto">
          <a:xfrm flipH="1">
            <a:off x="6659563" y="3500438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8" name="Line 13"/>
          <p:cNvSpPr>
            <a:spLocks noChangeShapeType="1"/>
          </p:cNvSpPr>
          <p:nvPr/>
        </p:nvSpPr>
        <p:spPr bwMode="auto">
          <a:xfrm>
            <a:off x="1763713" y="3573463"/>
            <a:ext cx="0" cy="1428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89" name="Text Box 14"/>
          <p:cNvSpPr txBox="1">
            <a:spLocks noChangeArrowheads="1"/>
          </p:cNvSpPr>
          <p:nvPr/>
        </p:nvSpPr>
        <p:spPr bwMode="auto">
          <a:xfrm>
            <a:off x="4211638" y="357346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0</a:t>
            </a:r>
          </a:p>
        </p:txBody>
      </p:sp>
      <p:sp>
        <p:nvSpPr>
          <p:cNvPr id="3090" name="Text Box 15"/>
          <p:cNvSpPr txBox="1">
            <a:spLocks noChangeArrowheads="1"/>
          </p:cNvSpPr>
          <p:nvPr/>
        </p:nvSpPr>
        <p:spPr bwMode="auto">
          <a:xfrm>
            <a:off x="4264025" y="258445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</a:t>
            </a:r>
          </a:p>
        </p:txBody>
      </p:sp>
      <p:sp>
        <p:nvSpPr>
          <p:cNvPr id="3091" name="Text Box 16"/>
          <p:cNvSpPr txBox="1">
            <a:spLocks noChangeArrowheads="1"/>
          </p:cNvSpPr>
          <p:nvPr/>
        </p:nvSpPr>
        <p:spPr bwMode="auto">
          <a:xfrm>
            <a:off x="4335463" y="4240213"/>
            <a:ext cx="387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-1</a:t>
            </a:r>
          </a:p>
        </p:txBody>
      </p:sp>
      <p:sp>
        <p:nvSpPr>
          <p:cNvPr id="3092" name="Text Box 22"/>
          <p:cNvSpPr txBox="1">
            <a:spLocks noChangeArrowheads="1"/>
          </p:cNvSpPr>
          <p:nvPr/>
        </p:nvSpPr>
        <p:spPr bwMode="auto">
          <a:xfrm>
            <a:off x="1455738" y="38084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093" name="Text Box 27"/>
          <p:cNvSpPr txBox="1">
            <a:spLocks noChangeArrowheads="1"/>
          </p:cNvSpPr>
          <p:nvPr/>
        </p:nvSpPr>
        <p:spPr bwMode="auto">
          <a:xfrm>
            <a:off x="1239838" y="3881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094" name="Text Box 30"/>
          <p:cNvSpPr txBox="1">
            <a:spLocks noChangeArrowheads="1"/>
          </p:cNvSpPr>
          <p:nvPr/>
        </p:nvSpPr>
        <p:spPr bwMode="auto">
          <a:xfrm>
            <a:off x="1743075" y="38814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095" name="Line 33"/>
          <p:cNvSpPr>
            <a:spLocks noChangeShapeType="1"/>
          </p:cNvSpPr>
          <p:nvPr/>
        </p:nvSpPr>
        <p:spPr bwMode="auto">
          <a:xfrm>
            <a:off x="1619250" y="2781300"/>
            <a:ext cx="59055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Dot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096" name="Line 34"/>
          <p:cNvSpPr>
            <a:spLocks noChangeShapeType="1"/>
          </p:cNvSpPr>
          <p:nvPr/>
        </p:nvSpPr>
        <p:spPr bwMode="auto">
          <a:xfrm>
            <a:off x="1547813" y="4365625"/>
            <a:ext cx="6480175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2" name="Freeform 36"/>
          <p:cNvSpPr>
            <a:spLocks/>
          </p:cNvSpPr>
          <p:nvPr/>
        </p:nvSpPr>
        <p:spPr bwMode="auto">
          <a:xfrm>
            <a:off x="611188" y="3573463"/>
            <a:ext cx="2495550" cy="852487"/>
          </a:xfrm>
          <a:custGeom>
            <a:avLst/>
            <a:gdLst>
              <a:gd name="T0" fmla="*/ 1572 w 1572"/>
              <a:gd name="T1" fmla="*/ 0 h 537"/>
              <a:gd name="T2" fmla="*/ 756 w 1572"/>
              <a:gd name="T3" fmla="*/ 499 h 537"/>
              <a:gd name="T4" fmla="*/ 121 w 1572"/>
              <a:gd name="T5" fmla="*/ 227 h 537"/>
              <a:gd name="T6" fmla="*/ 30 w 1572"/>
              <a:gd name="T7" fmla="*/ 181 h 537"/>
              <a:gd name="T8" fmla="*/ 0 60000 65536"/>
              <a:gd name="T9" fmla="*/ 0 60000 65536"/>
              <a:gd name="T10" fmla="*/ 0 60000 65536"/>
              <a:gd name="T11" fmla="*/ 0 60000 65536"/>
              <a:gd name="T12" fmla="*/ 0 w 1572"/>
              <a:gd name="T13" fmla="*/ 0 h 537"/>
              <a:gd name="T14" fmla="*/ 1572 w 1572"/>
              <a:gd name="T15" fmla="*/ 537 h 537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572" h="537">
                <a:moveTo>
                  <a:pt x="1572" y="0"/>
                </a:moveTo>
                <a:cubicBezTo>
                  <a:pt x="1285" y="230"/>
                  <a:pt x="998" y="461"/>
                  <a:pt x="756" y="499"/>
                </a:cubicBezTo>
                <a:cubicBezTo>
                  <a:pt x="514" y="537"/>
                  <a:pt x="242" y="280"/>
                  <a:pt x="121" y="227"/>
                </a:cubicBezTo>
                <a:cubicBezTo>
                  <a:pt x="0" y="174"/>
                  <a:pt x="15" y="177"/>
                  <a:pt x="30" y="181"/>
                </a:cubicBezTo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4" name="Freeform 38"/>
          <p:cNvSpPr>
            <a:spLocks/>
          </p:cNvSpPr>
          <p:nvPr/>
        </p:nvSpPr>
        <p:spPr bwMode="auto">
          <a:xfrm>
            <a:off x="3059113" y="2781300"/>
            <a:ext cx="2376487" cy="863600"/>
          </a:xfrm>
          <a:custGeom>
            <a:avLst/>
            <a:gdLst>
              <a:gd name="T0" fmla="*/ 0 w 1497"/>
              <a:gd name="T1" fmla="*/ 544 h 544"/>
              <a:gd name="T2" fmla="*/ 726 w 1497"/>
              <a:gd name="T3" fmla="*/ 0 h 544"/>
              <a:gd name="T4" fmla="*/ 1497 w 1497"/>
              <a:gd name="T5" fmla="*/ 544 h 544"/>
              <a:gd name="T6" fmla="*/ 0 60000 65536"/>
              <a:gd name="T7" fmla="*/ 0 60000 65536"/>
              <a:gd name="T8" fmla="*/ 0 60000 65536"/>
              <a:gd name="T9" fmla="*/ 0 w 1497"/>
              <a:gd name="T10" fmla="*/ 0 h 544"/>
              <a:gd name="T11" fmla="*/ 1497 w 1497"/>
              <a:gd name="T12" fmla="*/ 544 h 544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497" h="544">
                <a:moveTo>
                  <a:pt x="0" y="544"/>
                </a:moveTo>
                <a:cubicBezTo>
                  <a:pt x="238" y="272"/>
                  <a:pt x="477" y="0"/>
                  <a:pt x="726" y="0"/>
                </a:cubicBezTo>
                <a:cubicBezTo>
                  <a:pt x="975" y="0"/>
                  <a:pt x="1368" y="453"/>
                  <a:pt x="1497" y="544"/>
                </a:cubicBezTo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7" name="Freeform 41"/>
          <p:cNvSpPr>
            <a:spLocks/>
          </p:cNvSpPr>
          <p:nvPr/>
        </p:nvSpPr>
        <p:spPr bwMode="auto">
          <a:xfrm>
            <a:off x="5435600" y="3644900"/>
            <a:ext cx="2016125" cy="708025"/>
          </a:xfrm>
          <a:custGeom>
            <a:avLst/>
            <a:gdLst>
              <a:gd name="T0" fmla="*/ 0 w 1270"/>
              <a:gd name="T1" fmla="*/ 0 h 446"/>
              <a:gd name="T2" fmla="*/ 681 w 1270"/>
              <a:gd name="T3" fmla="*/ 408 h 446"/>
              <a:gd name="T4" fmla="*/ 1270 w 1270"/>
              <a:gd name="T5" fmla="*/ 227 h 446"/>
              <a:gd name="T6" fmla="*/ 0 60000 65536"/>
              <a:gd name="T7" fmla="*/ 0 60000 65536"/>
              <a:gd name="T8" fmla="*/ 0 60000 65536"/>
              <a:gd name="T9" fmla="*/ 0 w 1270"/>
              <a:gd name="T10" fmla="*/ 0 h 446"/>
              <a:gd name="T11" fmla="*/ 1270 w 1270"/>
              <a:gd name="T12" fmla="*/ 446 h 446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270" h="446">
                <a:moveTo>
                  <a:pt x="0" y="0"/>
                </a:moveTo>
                <a:cubicBezTo>
                  <a:pt x="234" y="185"/>
                  <a:pt x="469" y="370"/>
                  <a:pt x="681" y="408"/>
                </a:cubicBezTo>
                <a:cubicBezTo>
                  <a:pt x="893" y="446"/>
                  <a:pt x="1172" y="257"/>
                  <a:pt x="1270" y="227"/>
                </a:cubicBezTo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8" name="Line 42"/>
          <p:cNvSpPr>
            <a:spLocks noChangeShapeType="1"/>
          </p:cNvSpPr>
          <p:nvPr/>
        </p:nvSpPr>
        <p:spPr bwMode="auto">
          <a:xfrm>
            <a:off x="4211638" y="1484313"/>
            <a:ext cx="0" cy="4537075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39" name="Line 43"/>
          <p:cNvSpPr>
            <a:spLocks noChangeShapeType="1"/>
          </p:cNvSpPr>
          <p:nvPr/>
        </p:nvSpPr>
        <p:spPr bwMode="auto">
          <a:xfrm>
            <a:off x="6659563" y="1412875"/>
            <a:ext cx="0" cy="4608513"/>
          </a:xfrm>
          <a:prstGeom prst="line">
            <a:avLst/>
          </a:prstGeom>
          <a:noFill/>
          <a:ln w="28575">
            <a:solidFill>
              <a:srgbClr val="FF0000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102" name="Text Box 44"/>
          <p:cNvSpPr txBox="1">
            <a:spLocks noChangeArrowheads="1"/>
          </p:cNvSpPr>
          <p:nvPr/>
        </p:nvSpPr>
        <p:spPr bwMode="auto">
          <a:xfrm>
            <a:off x="7072313" y="36655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3077" name="Object 45"/>
          <p:cNvGraphicFramePr>
            <a:graphicFrameLocks noChangeAspect="1"/>
          </p:cNvGraphicFramePr>
          <p:nvPr>
            <p:ph sz="quarter" idx="3"/>
          </p:nvPr>
        </p:nvGraphicFramePr>
        <p:xfrm>
          <a:off x="6732588" y="3644900"/>
          <a:ext cx="288925" cy="288925"/>
        </p:xfrm>
        <a:graphic>
          <a:graphicData uri="http://schemas.openxmlformats.org/presentationml/2006/ole">
            <p:oleObj spid="_x0000_s28677" name="Формула" r:id="rId6" imgW="139680" imgH="1396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32" grpId="0" animBg="1"/>
      <p:bldP spid="4134" grpId="0" animBg="1"/>
      <p:bldP spid="4137" grpId="0" animBg="1"/>
      <p:bldP spid="4138" grpId="0" animBg="1"/>
      <p:bldP spid="413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2"/>
          <p:cNvSpPr>
            <a:spLocks noGrp="1" noChangeArrowheads="1"/>
          </p:cNvSpPr>
          <p:nvPr>
            <p:ph type="title"/>
          </p:nvPr>
        </p:nvSpPr>
        <p:spPr>
          <a:xfrm>
            <a:off x="1714480" y="274638"/>
            <a:ext cx="6972320" cy="1143000"/>
          </a:xfrm>
        </p:spPr>
        <p:txBody>
          <a:bodyPr/>
          <a:lstStyle/>
          <a:p>
            <a:pPr eaLnBrk="1" hangingPunct="1"/>
            <a:r>
              <a:rPr lang="ru-RU" dirty="0" smtClean="0"/>
              <a:t>Функция у = </a:t>
            </a:r>
            <a:r>
              <a:rPr lang="en-US" dirty="0" err="1" smtClean="0"/>
              <a:t>arccos</a:t>
            </a:r>
            <a:r>
              <a:rPr lang="en-US" dirty="0" smtClean="0"/>
              <a:t> x</a:t>
            </a:r>
            <a:endParaRPr lang="ru-RU" dirty="0" smtClean="0"/>
          </a:p>
        </p:txBody>
      </p:sp>
      <p:graphicFrame>
        <p:nvGraphicFramePr>
          <p:cNvPr id="4098" name="Object 21"/>
          <p:cNvGraphicFramePr>
            <a:graphicFrameLocks noChangeAspect="1"/>
          </p:cNvGraphicFramePr>
          <p:nvPr>
            <p:ph sz="half" idx="1"/>
          </p:nvPr>
        </p:nvGraphicFramePr>
        <p:xfrm>
          <a:off x="4572000" y="2420938"/>
          <a:ext cx="350838" cy="792162"/>
        </p:xfrm>
        <a:graphic>
          <a:graphicData uri="http://schemas.openxmlformats.org/presentationml/2006/ole">
            <p:oleObj spid="_x0000_s29698" name="Формула" r:id="rId3" imgW="164880" imgH="393480" progId="Equation.3">
              <p:embed/>
            </p:oleObj>
          </a:graphicData>
        </a:graphic>
      </p:graphicFrame>
      <p:graphicFrame>
        <p:nvGraphicFramePr>
          <p:cNvPr id="4099" name="Object 24"/>
          <p:cNvGraphicFramePr>
            <a:graphicFrameLocks noChangeAspect="1"/>
          </p:cNvGraphicFramePr>
          <p:nvPr>
            <p:ph sz="quarter" idx="2"/>
          </p:nvPr>
        </p:nvGraphicFramePr>
        <p:xfrm>
          <a:off x="3717925" y="4797425"/>
          <a:ext cx="460375" cy="649288"/>
        </p:xfrm>
        <a:graphic>
          <a:graphicData uri="http://schemas.openxmlformats.org/presentationml/2006/ole">
            <p:oleObj spid="_x0000_s29699" name="Формула" r:id="rId4" imgW="279360" imgH="393480" progId="Equation.3">
              <p:embed/>
            </p:oleObj>
          </a:graphicData>
        </a:graphic>
      </p:graphicFrame>
      <p:sp>
        <p:nvSpPr>
          <p:cNvPr id="4102" name="Line 4"/>
          <p:cNvSpPr>
            <a:spLocks noChangeShapeType="1"/>
          </p:cNvSpPr>
          <p:nvPr/>
        </p:nvSpPr>
        <p:spPr bwMode="auto">
          <a:xfrm>
            <a:off x="1116013" y="4221163"/>
            <a:ext cx="69119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3" name="Line 5"/>
          <p:cNvSpPr>
            <a:spLocks noChangeShapeType="1"/>
          </p:cNvSpPr>
          <p:nvPr/>
        </p:nvSpPr>
        <p:spPr bwMode="auto">
          <a:xfrm flipV="1">
            <a:off x="4427538" y="1268413"/>
            <a:ext cx="0" cy="41767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4" name="Line 6"/>
          <p:cNvSpPr>
            <a:spLocks noChangeShapeType="1"/>
          </p:cNvSpPr>
          <p:nvPr/>
        </p:nvSpPr>
        <p:spPr bwMode="auto">
          <a:xfrm flipH="1">
            <a:off x="5219700" y="40767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5" name="Line 7"/>
          <p:cNvSpPr>
            <a:spLocks noChangeShapeType="1"/>
          </p:cNvSpPr>
          <p:nvPr/>
        </p:nvSpPr>
        <p:spPr bwMode="auto">
          <a:xfrm>
            <a:off x="6084888" y="40767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6" name="Line 8"/>
          <p:cNvSpPr>
            <a:spLocks noChangeShapeType="1"/>
          </p:cNvSpPr>
          <p:nvPr/>
        </p:nvSpPr>
        <p:spPr bwMode="auto">
          <a:xfrm flipH="1">
            <a:off x="3563938" y="40767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7" name="Line 9"/>
          <p:cNvSpPr>
            <a:spLocks noChangeShapeType="1"/>
          </p:cNvSpPr>
          <p:nvPr/>
        </p:nvSpPr>
        <p:spPr bwMode="auto">
          <a:xfrm>
            <a:off x="2627313" y="40767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8" name="Line 10"/>
          <p:cNvSpPr>
            <a:spLocks noChangeShapeType="1"/>
          </p:cNvSpPr>
          <p:nvPr/>
        </p:nvSpPr>
        <p:spPr bwMode="auto">
          <a:xfrm>
            <a:off x="4284663" y="2924175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09" name="Line 11"/>
          <p:cNvSpPr>
            <a:spLocks noChangeShapeType="1"/>
          </p:cNvSpPr>
          <p:nvPr/>
        </p:nvSpPr>
        <p:spPr bwMode="auto">
          <a:xfrm>
            <a:off x="4284663" y="1844675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0" name="Line 12"/>
          <p:cNvSpPr>
            <a:spLocks noChangeShapeType="1"/>
          </p:cNvSpPr>
          <p:nvPr/>
        </p:nvSpPr>
        <p:spPr bwMode="auto">
          <a:xfrm>
            <a:off x="4284663" y="5157788"/>
            <a:ext cx="287337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11" name="Text Box 13"/>
          <p:cNvSpPr txBox="1">
            <a:spLocks noChangeArrowheads="1"/>
          </p:cNvSpPr>
          <p:nvPr/>
        </p:nvSpPr>
        <p:spPr bwMode="auto">
          <a:xfrm>
            <a:off x="8080375" y="41687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х</a:t>
            </a:r>
          </a:p>
        </p:txBody>
      </p:sp>
      <p:sp>
        <p:nvSpPr>
          <p:cNvPr id="4112" name="Text Box 14"/>
          <p:cNvSpPr txBox="1">
            <a:spLocks noChangeArrowheads="1"/>
          </p:cNvSpPr>
          <p:nvPr/>
        </p:nvSpPr>
        <p:spPr bwMode="auto">
          <a:xfrm>
            <a:off x="4500563" y="1196975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у</a:t>
            </a:r>
          </a:p>
        </p:txBody>
      </p:sp>
      <p:sp>
        <p:nvSpPr>
          <p:cNvPr id="4113" name="Text Box 15"/>
          <p:cNvSpPr txBox="1">
            <a:spLocks noChangeArrowheads="1"/>
          </p:cNvSpPr>
          <p:nvPr/>
        </p:nvSpPr>
        <p:spPr bwMode="auto">
          <a:xfrm>
            <a:off x="5127625" y="431323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1</a:t>
            </a:r>
          </a:p>
        </p:txBody>
      </p:sp>
      <p:sp>
        <p:nvSpPr>
          <p:cNvPr id="4114" name="Text Box 16"/>
          <p:cNvSpPr txBox="1">
            <a:spLocks noChangeArrowheads="1"/>
          </p:cNvSpPr>
          <p:nvPr/>
        </p:nvSpPr>
        <p:spPr bwMode="auto">
          <a:xfrm>
            <a:off x="6135688" y="4168775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2</a:t>
            </a:r>
          </a:p>
        </p:txBody>
      </p:sp>
      <p:sp>
        <p:nvSpPr>
          <p:cNvPr id="4115" name="Text Box 17"/>
          <p:cNvSpPr txBox="1">
            <a:spLocks noChangeArrowheads="1"/>
          </p:cNvSpPr>
          <p:nvPr/>
        </p:nvSpPr>
        <p:spPr bwMode="auto">
          <a:xfrm>
            <a:off x="3400425" y="4240213"/>
            <a:ext cx="387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-1</a:t>
            </a:r>
          </a:p>
        </p:txBody>
      </p:sp>
      <p:sp>
        <p:nvSpPr>
          <p:cNvPr id="4116" name="Text Box 18"/>
          <p:cNvSpPr txBox="1">
            <a:spLocks noChangeArrowheads="1"/>
          </p:cNvSpPr>
          <p:nvPr/>
        </p:nvSpPr>
        <p:spPr bwMode="auto">
          <a:xfrm>
            <a:off x="2411413" y="4221163"/>
            <a:ext cx="387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-2</a:t>
            </a:r>
          </a:p>
        </p:txBody>
      </p:sp>
      <p:sp>
        <p:nvSpPr>
          <p:cNvPr id="4117" name="Text Box 19"/>
          <p:cNvSpPr txBox="1">
            <a:spLocks noChangeArrowheads="1"/>
          </p:cNvSpPr>
          <p:nvPr/>
        </p:nvSpPr>
        <p:spPr bwMode="auto">
          <a:xfrm>
            <a:off x="4427538" y="4221163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/>
              <a:t>0</a:t>
            </a:r>
          </a:p>
        </p:txBody>
      </p:sp>
      <p:sp>
        <p:nvSpPr>
          <p:cNvPr id="4118" name="Text Box 20"/>
          <p:cNvSpPr txBox="1">
            <a:spLocks noChangeArrowheads="1"/>
          </p:cNvSpPr>
          <p:nvPr/>
        </p:nvSpPr>
        <p:spPr bwMode="auto">
          <a:xfrm>
            <a:off x="4787900" y="30686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/>
          </a:p>
        </p:txBody>
      </p:sp>
      <p:sp>
        <p:nvSpPr>
          <p:cNvPr id="4119" name="Text Box 23"/>
          <p:cNvSpPr txBox="1">
            <a:spLocks noChangeArrowheads="1"/>
          </p:cNvSpPr>
          <p:nvPr/>
        </p:nvSpPr>
        <p:spPr bwMode="auto">
          <a:xfrm>
            <a:off x="1887538" y="50323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4120" name="Text Box 26"/>
          <p:cNvSpPr txBox="1">
            <a:spLocks noChangeArrowheads="1"/>
          </p:cNvSpPr>
          <p:nvPr/>
        </p:nvSpPr>
        <p:spPr bwMode="auto">
          <a:xfrm>
            <a:off x="3471863" y="1720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ru-RU"/>
          </a:p>
        </p:txBody>
      </p:sp>
      <p:graphicFrame>
        <p:nvGraphicFramePr>
          <p:cNvPr id="4100" name="Object 27"/>
          <p:cNvGraphicFramePr>
            <a:graphicFrameLocks noChangeAspect="1"/>
          </p:cNvGraphicFramePr>
          <p:nvPr>
            <p:ph sz="quarter" idx="3"/>
          </p:nvPr>
        </p:nvGraphicFramePr>
        <p:xfrm>
          <a:off x="4500563" y="1773238"/>
          <a:ext cx="503237" cy="358775"/>
        </p:xfrm>
        <a:graphic>
          <a:graphicData uri="http://schemas.openxmlformats.org/presentationml/2006/ole">
            <p:oleObj spid="_x0000_s29700" name="Формула" r:id="rId5" imgW="139680" imgH="139680" progId="Equation.3">
              <p:embed/>
            </p:oleObj>
          </a:graphicData>
        </a:graphic>
      </p:graphicFrame>
      <p:sp>
        <p:nvSpPr>
          <p:cNvPr id="4121" name="Line 29"/>
          <p:cNvSpPr>
            <a:spLocks noChangeShapeType="1"/>
          </p:cNvSpPr>
          <p:nvPr/>
        </p:nvSpPr>
        <p:spPr bwMode="auto">
          <a:xfrm>
            <a:off x="5651500" y="4149725"/>
            <a:ext cx="0" cy="142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22" name="Line 30"/>
          <p:cNvSpPr>
            <a:spLocks noChangeShapeType="1"/>
          </p:cNvSpPr>
          <p:nvPr/>
        </p:nvSpPr>
        <p:spPr bwMode="auto">
          <a:xfrm flipV="1">
            <a:off x="6877050" y="4076700"/>
            <a:ext cx="0" cy="2159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23" name="Line 31"/>
          <p:cNvSpPr>
            <a:spLocks noChangeShapeType="1"/>
          </p:cNvSpPr>
          <p:nvPr/>
        </p:nvSpPr>
        <p:spPr bwMode="auto">
          <a:xfrm flipV="1">
            <a:off x="4356100" y="3429000"/>
            <a:ext cx="1444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4124" name="Line 32"/>
          <p:cNvSpPr>
            <a:spLocks noChangeShapeType="1"/>
          </p:cNvSpPr>
          <p:nvPr/>
        </p:nvSpPr>
        <p:spPr bwMode="auto">
          <a:xfrm>
            <a:off x="4356100" y="4941888"/>
            <a:ext cx="144463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2" name="Freeform 38"/>
          <p:cNvSpPr>
            <a:spLocks/>
          </p:cNvSpPr>
          <p:nvPr/>
        </p:nvSpPr>
        <p:spPr bwMode="auto">
          <a:xfrm>
            <a:off x="4427538" y="3429000"/>
            <a:ext cx="1223962" cy="792163"/>
          </a:xfrm>
          <a:custGeom>
            <a:avLst/>
            <a:gdLst>
              <a:gd name="T0" fmla="*/ 0 w 771"/>
              <a:gd name="T1" fmla="*/ 0 h 499"/>
              <a:gd name="T2" fmla="*/ 409 w 771"/>
              <a:gd name="T3" fmla="*/ 91 h 499"/>
              <a:gd name="T4" fmla="*/ 771 w 771"/>
              <a:gd name="T5" fmla="*/ 499 h 499"/>
              <a:gd name="T6" fmla="*/ 0 60000 65536"/>
              <a:gd name="T7" fmla="*/ 0 60000 65536"/>
              <a:gd name="T8" fmla="*/ 0 60000 65536"/>
              <a:gd name="T9" fmla="*/ 0 w 771"/>
              <a:gd name="T10" fmla="*/ 0 h 499"/>
              <a:gd name="T11" fmla="*/ 771 w 771"/>
              <a:gd name="T12" fmla="*/ 499 h 4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71" h="499">
                <a:moveTo>
                  <a:pt x="0" y="0"/>
                </a:moveTo>
                <a:cubicBezTo>
                  <a:pt x="140" y="4"/>
                  <a:pt x="281" y="8"/>
                  <a:pt x="409" y="91"/>
                </a:cubicBezTo>
                <a:cubicBezTo>
                  <a:pt x="537" y="174"/>
                  <a:pt x="711" y="431"/>
                  <a:pt x="771" y="499"/>
                </a:cubicBezTo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4" name="Freeform 40"/>
          <p:cNvSpPr>
            <a:spLocks/>
          </p:cNvSpPr>
          <p:nvPr/>
        </p:nvSpPr>
        <p:spPr bwMode="auto">
          <a:xfrm rot="10800000">
            <a:off x="5651500" y="4221163"/>
            <a:ext cx="1296988" cy="720725"/>
          </a:xfrm>
          <a:custGeom>
            <a:avLst/>
            <a:gdLst>
              <a:gd name="T0" fmla="*/ 0 w 771"/>
              <a:gd name="T1" fmla="*/ 0 h 499"/>
              <a:gd name="T2" fmla="*/ 409 w 771"/>
              <a:gd name="T3" fmla="*/ 91 h 499"/>
              <a:gd name="T4" fmla="*/ 771 w 771"/>
              <a:gd name="T5" fmla="*/ 499 h 499"/>
              <a:gd name="T6" fmla="*/ 0 60000 65536"/>
              <a:gd name="T7" fmla="*/ 0 60000 65536"/>
              <a:gd name="T8" fmla="*/ 0 60000 65536"/>
              <a:gd name="T9" fmla="*/ 0 w 771"/>
              <a:gd name="T10" fmla="*/ 0 h 499"/>
              <a:gd name="T11" fmla="*/ 771 w 771"/>
              <a:gd name="T12" fmla="*/ 499 h 4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71" h="499">
                <a:moveTo>
                  <a:pt x="0" y="0"/>
                </a:moveTo>
                <a:cubicBezTo>
                  <a:pt x="140" y="4"/>
                  <a:pt x="281" y="8"/>
                  <a:pt x="409" y="91"/>
                </a:cubicBezTo>
                <a:cubicBezTo>
                  <a:pt x="537" y="174"/>
                  <a:pt x="711" y="431"/>
                  <a:pt x="771" y="499"/>
                </a:cubicBezTo>
              </a:path>
            </a:pathLst>
          </a:custGeom>
          <a:noFill/>
          <a:ln w="28575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6" name="Line 42"/>
          <p:cNvSpPr>
            <a:spLocks noChangeShapeType="1"/>
          </p:cNvSpPr>
          <p:nvPr/>
        </p:nvSpPr>
        <p:spPr bwMode="auto">
          <a:xfrm flipV="1">
            <a:off x="2627313" y="2060575"/>
            <a:ext cx="4321175" cy="3673475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8" name="Freeform 44"/>
          <p:cNvSpPr>
            <a:spLocks/>
          </p:cNvSpPr>
          <p:nvPr/>
        </p:nvSpPr>
        <p:spPr bwMode="auto">
          <a:xfrm rot="5565930" flipV="1">
            <a:off x="3494088" y="1919288"/>
            <a:ext cx="1081087" cy="935037"/>
          </a:xfrm>
          <a:custGeom>
            <a:avLst/>
            <a:gdLst>
              <a:gd name="T0" fmla="*/ 0 w 771"/>
              <a:gd name="T1" fmla="*/ 0 h 499"/>
              <a:gd name="T2" fmla="*/ 409 w 771"/>
              <a:gd name="T3" fmla="*/ 91 h 499"/>
              <a:gd name="T4" fmla="*/ 771 w 771"/>
              <a:gd name="T5" fmla="*/ 499 h 499"/>
              <a:gd name="T6" fmla="*/ 0 60000 65536"/>
              <a:gd name="T7" fmla="*/ 0 60000 65536"/>
              <a:gd name="T8" fmla="*/ 0 60000 65536"/>
              <a:gd name="T9" fmla="*/ 0 w 771"/>
              <a:gd name="T10" fmla="*/ 0 h 499"/>
              <a:gd name="T11" fmla="*/ 771 w 771"/>
              <a:gd name="T12" fmla="*/ 499 h 4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71" h="499">
                <a:moveTo>
                  <a:pt x="0" y="0"/>
                </a:moveTo>
                <a:cubicBezTo>
                  <a:pt x="140" y="4"/>
                  <a:pt x="281" y="8"/>
                  <a:pt x="409" y="91"/>
                </a:cubicBezTo>
                <a:cubicBezTo>
                  <a:pt x="537" y="174"/>
                  <a:pt x="711" y="431"/>
                  <a:pt x="771" y="499"/>
                </a:cubicBezTo>
              </a:path>
            </a:pathLst>
          </a:custGeom>
          <a:noFill/>
          <a:ln w="28575">
            <a:solidFill>
              <a:srgbClr val="CC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09" name="Freeform 45"/>
          <p:cNvSpPr>
            <a:spLocks/>
          </p:cNvSpPr>
          <p:nvPr/>
        </p:nvSpPr>
        <p:spPr bwMode="auto">
          <a:xfrm rot="16794114" flipV="1">
            <a:off x="4233863" y="3122613"/>
            <a:ext cx="1150937" cy="935037"/>
          </a:xfrm>
          <a:custGeom>
            <a:avLst/>
            <a:gdLst>
              <a:gd name="T0" fmla="*/ 0 w 771"/>
              <a:gd name="T1" fmla="*/ 0 h 499"/>
              <a:gd name="T2" fmla="*/ 409 w 771"/>
              <a:gd name="T3" fmla="*/ 91 h 499"/>
              <a:gd name="T4" fmla="*/ 771 w 771"/>
              <a:gd name="T5" fmla="*/ 499 h 499"/>
              <a:gd name="T6" fmla="*/ 0 60000 65536"/>
              <a:gd name="T7" fmla="*/ 0 60000 65536"/>
              <a:gd name="T8" fmla="*/ 0 60000 65536"/>
              <a:gd name="T9" fmla="*/ 0 w 771"/>
              <a:gd name="T10" fmla="*/ 0 h 499"/>
              <a:gd name="T11" fmla="*/ 771 w 771"/>
              <a:gd name="T12" fmla="*/ 499 h 499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771" h="499">
                <a:moveTo>
                  <a:pt x="0" y="0"/>
                </a:moveTo>
                <a:cubicBezTo>
                  <a:pt x="140" y="4"/>
                  <a:pt x="281" y="8"/>
                  <a:pt x="409" y="91"/>
                </a:cubicBezTo>
                <a:cubicBezTo>
                  <a:pt x="537" y="174"/>
                  <a:pt x="711" y="431"/>
                  <a:pt x="771" y="499"/>
                </a:cubicBezTo>
              </a:path>
            </a:pathLst>
          </a:custGeom>
          <a:noFill/>
          <a:ln w="28575">
            <a:solidFill>
              <a:srgbClr val="CC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10" name="Line 46"/>
          <p:cNvSpPr>
            <a:spLocks noChangeShapeType="1"/>
          </p:cNvSpPr>
          <p:nvPr/>
        </p:nvSpPr>
        <p:spPr bwMode="auto">
          <a:xfrm flipV="1">
            <a:off x="3563938" y="1196975"/>
            <a:ext cx="0" cy="4321175"/>
          </a:xfrm>
          <a:prstGeom prst="line">
            <a:avLst/>
          </a:prstGeom>
          <a:noFill/>
          <a:ln w="9525">
            <a:solidFill>
              <a:srgbClr val="FF00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11" name="Line 47"/>
          <p:cNvSpPr>
            <a:spLocks noChangeShapeType="1"/>
          </p:cNvSpPr>
          <p:nvPr/>
        </p:nvSpPr>
        <p:spPr bwMode="auto">
          <a:xfrm>
            <a:off x="5219700" y="1268413"/>
            <a:ext cx="0" cy="4321175"/>
          </a:xfrm>
          <a:prstGeom prst="line">
            <a:avLst/>
          </a:prstGeom>
          <a:noFill/>
          <a:ln w="9525">
            <a:solidFill>
              <a:srgbClr val="FF00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12" name="Line 48"/>
          <p:cNvSpPr>
            <a:spLocks noChangeShapeType="1"/>
          </p:cNvSpPr>
          <p:nvPr/>
        </p:nvSpPr>
        <p:spPr bwMode="auto">
          <a:xfrm>
            <a:off x="1908175" y="1844675"/>
            <a:ext cx="5400675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1313" name="Line 49"/>
          <p:cNvSpPr>
            <a:spLocks noChangeShapeType="1"/>
          </p:cNvSpPr>
          <p:nvPr/>
        </p:nvSpPr>
        <p:spPr bwMode="auto">
          <a:xfrm>
            <a:off x="755650" y="4221163"/>
            <a:ext cx="7704138" cy="0"/>
          </a:xfrm>
          <a:prstGeom prst="line">
            <a:avLst/>
          </a:prstGeom>
          <a:noFill/>
          <a:ln w="9525">
            <a:solidFill>
              <a:srgbClr val="FF0000"/>
            </a:solidFill>
            <a:prstDash val="lgDash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1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113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1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1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11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3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13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3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3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3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302" grpId="0" animBg="1"/>
      <p:bldP spid="11304" grpId="0" animBg="1"/>
      <p:bldP spid="11306" grpId="0" animBg="1"/>
      <p:bldP spid="11308" grpId="0" animBg="1"/>
      <p:bldP spid="11309" grpId="0" animBg="1"/>
      <p:bldP spid="11310" grpId="0" animBg="1"/>
      <p:bldP spid="11311" grpId="0" animBg="1"/>
      <p:bldP spid="11312" grpId="0" animBg="1"/>
      <p:bldP spid="113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Заголовок 2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Функция </a:t>
            </a:r>
            <a:r>
              <a:rPr lang="en-US" sz="3200" b="1" i="1" dirty="0" smtClean="0">
                <a:latin typeface="Arial" pitchFamily="34" charset="0"/>
                <a:cs typeface="Arial" pitchFamily="34" charset="0"/>
              </a:rPr>
              <a:t>y = </a:t>
            </a:r>
            <a:r>
              <a:rPr lang="en-US" sz="3200" b="1" i="1" dirty="0" err="1" smtClean="0">
                <a:latin typeface="Arial" pitchFamily="34" charset="0"/>
                <a:cs typeface="Arial" pitchFamily="34" charset="0"/>
              </a:rPr>
              <a:t>arcsin</a:t>
            </a:r>
            <a:r>
              <a:rPr lang="en-US" sz="3200" b="1" i="1" dirty="0" smtClean="0">
                <a:latin typeface="Arial" pitchFamily="34" charset="0"/>
                <a:cs typeface="Arial" pitchFamily="34" charset="0"/>
              </a:rPr>
              <a:t>  x</a:t>
            </a:r>
            <a:r>
              <a:rPr lang="ru-RU" sz="3200" b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dirty="0" smtClean="0">
                <a:latin typeface="Arial" pitchFamily="34" charset="0"/>
                <a:cs typeface="Arial" pitchFamily="34" charset="0"/>
              </a:rPr>
            </a:br>
            <a:endParaRPr lang="ru-RU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Текст 26"/>
          <p:cNvSpPr>
            <a:spLocks noGrp="1"/>
          </p:cNvSpPr>
          <p:nvPr>
            <p:ph type="body" sz="half" idx="1"/>
          </p:nvPr>
        </p:nvSpPr>
        <p:spPr>
          <a:xfrm>
            <a:off x="3786182" y="1285860"/>
            <a:ext cx="5143536" cy="500066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sz="3200" dirty="0" smtClean="0">
                <a:solidFill>
                  <a:schemeClr val="tx2"/>
                </a:solidFill>
                <a:cs typeface="Arial" pitchFamily="34" charset="0"/>
              </a:rPr>
              <a:t>Свойства функции </a:t>
            </a:r>
            <a:endParaRPr lang="en-US" sz="3200" dirty="0" smtClean="0">
              <a:solidFill>
                <a:schemeClr val="tx2"/>
              </a:solidFill>
              <a:cs typeface="Arial" pitchFamily="34" charset="0"/>
            </a:endParaRPr>
          </a:p>
          <a:p>
            <a:pPr algn="ctr">
              <a:buNone/>
            </a:pPr>
            <a:r>
              <a:rPr lang="en-US" sz="3200" i="1" dirty="0" smtClean="0">
                <a:solidFill>
                  <a:schemeClr val="tx2"/>
                </a:solidFill>
                <a:cs typeface="Arial" pitchFamily="34" charset="0"/>
              </a:rPr>
              <a:t>y = </a:t>
            </a:r>
            <a:r>
              <a:rPr lang="en-US" sz="3200" i="1" dirty="0" err="1" smtClean="0">
                <a:solidFill>
                  <a:schemeClr val="tx2"/>
                </a:solidFill>
                <a:cs typeface="Arial" pitchFamily="34" charset="0"/>
              </a:rPr>
              <a:t>arcsin</a:t>
            </a:r>
            <a:r>
              <a:rPr lang="en-US" sz="3200" i="1" dirty="0" smtClean="0">
                <a:solidFill>
                  <a:schemeClr val="tx2"/>
                </a:solidFill>
                <a:cs typeface="Arial" pitchFamily="34" charset="0"/>
              </a:rPr>
              <a:t>  x</a:t>
            </a:r>
            <a:endParaRPr lang="ru-RU" sz="3200" i="1" dirty="0" smtClean="0">
              <a:solidFill>
                <a:schemeClr val="tx2"/>
              </a:solidFill>
              <a:cs typeface="Arial" pitchFamily="34" charset="0"/>
            </a:endParaRPr>
          </a:p>
          <a:p>
            <a:r>
              <a:rPr lang="en-US" sz="2800" dirty="0" smtClean="0"/>
              <a:t>D(f) = [-</a:t>
            </a:r>
            <a:r>
              <a:rPr lang="ru-RU" sz="2800" dirty="0" smtClean="0"/>
              <a:t>1</a:t>
            </a:r>
            <a:r>
              <a:rPr lang="en-US" sz="2800" dirty="0" smtClean="0"/>
              <a:t>;</a:t>
            </a:r>
            <a:r>
              <a:rPr lang="ru-RU" sz="2800" dirty="0" smtClean="0"/>
              <a:t>1</a:t>
            </a:r>
            <a:r>
              <a:rPr lang="en-US" sz="2800" dirty="0" smtClean="0"/>
              <a:t>].</a:t>
            </a:r>
          </a:p>
          <a:p>
            <a:r>
              <a:rPr lang="en-US" sz="2800" dirty="0" smtClean="0"/>
              <a:t>E(f) = [-   ;   ].</a:t>
            </a:r>
          </a:p>
          <a:p>
            <a:r>
              <a:rPr lang="ru-RU" sz="2800" dirty="0" smtClean="0"/>
              <a:t>Функция нечётная: </a:t>
            </a:r>
          </a:p>
          <a:p>
            <a:pPr algn="ctr">
              <a:buNone/>
            </a:pPr>
            <a:r>
              <a:rPr lang="ru-RU" sz="2800" i="1" dirty="0" smtClean="0">
                <a:cs typeface="Arial" pitchFamily="34" charset="0"/>
              </a:rPr>
              <a:t>      </a:t>
            </a:r>
            <a:r>
              <a:rPr lang="en-US" sz="2800" i="1" dirty="0" err="1" smtClean="0">
                <a:cs typeface="Arial" pitchFamily="34" charset="0"/>
              </a:rPr>
              <a:t>arcsin</a:t>
            </a:r>
            <a:r>
              <a:rPr lang="ru-RU" sz="2800" i="1" dirty="0" smtClean="0">
                <a:cs typeface="Arial" pitchFamily="34" charset="0"/>
              </a:rPr>
              <a:t>(- </a:t>
            </a:r>
            <a:r>
              <a:rPr lang="en-US" sz="2800" i="1" dirty="0" smtClean="0">
                <a:cs typeface="Arial" pitchFamily="34" charset="0"/>
              </a:rPr>
              <a:t>x) = - </a:t>
            </a:r>
            <a:r>
              <a:rPr lang="en-US" sz="2800" i="1" dirty="0" err="1" smtClean="0">
                <a:cs typeface="Arial" pitchFamily="34" charset="0"/>
              </a:rPr>
              <a:t>arcsin</a:t>
            </a:r>
            <a:r>
              <a:rPr lang="en-US" sz="2800" i="1" dirty="0" smtClean="0">
                <a:cs typeface="Arial" pitchFamily="34" charset="0"/>
              </a:rPr>
              <a:t> x</a:t>
            </a:r>
            <a:r>
              <a:rPr lang="ru-RU" sz="2800" i="1" dirty="0" smtClean="0">
                <a:cs typeface="Arial" pitchFamily="34" charset="0"/>
              </a:rPr>
              <a:t>.</a:t>
            </a:r>
            <a:endParaRPr lang="en-US" sz="2800" i="1" dirty="0" smtClean="0">
              <a:cs typeface="Arial" pitchFamily="34" charset="0"/>
            </a:endParaRPr>
          </a:p>
          <a:p>
            <a:r>
              <a:rPr lang="ru-RU" sz="2800" dirty="0" smtClean="0">
                <a:cs typeface="Arial" pitchFamily="34" charset="0"/>
              </a:rPr>
              <a:t>Функция  возрастает.</a:t>
            </a:r>
          </a:p>
          <a:p>
            <a:r>
              <a:rPr lang="ru-RU" sz="2800" dirty="0" smtClean="0">
                <a:cs typeface="Arial" pitchFamily="34" charset="0"/>
              </a:rPr>
              <a:t>Функция непрерывна.</a:t>
            </a:r>
            <a:endParaRPr lang="en-US" sz="2800" dirty="0" smtClean="0"/>
          </a:p>
          <a:p>
            <a:pPr>
              <a:buNone/>
            </a:pPr>
            <a:endParaRPr lang="en-US" sz="2800" dirty="0" smtClean="0"/>
          </a:p>
        </p:txBody>
      </p:sp>
      <p:graphicFrame>
        <p:nvGraphicFramePr>
          <p:cNvPr id="67587" name="Object 3"/>
          <p:cNvGraphicFramePr>
            <a:graphicFrameLocks noChangeAspect="1"/>
          </p:cNvGraphicFramePr>
          <p:nvPr>
            <p:ph sz="half" idx="2"/>
          </p:nvPr>
        </p:nvGraphicFramePr>
        <p:xfrm>
          <a:off x="1500166" y="4500569"/>
          <a:ext cx="422276" cy="595025"/>
        </p:xfrm>
        <a:graphic>
          <a:graphicData uri="http://schemas.openxmlformats.org/presentationml/2006/ole">
            <p:oleObj spid="_x0000_s5122" name="Equation" r:id="rId3" imgW="279360" imgH="393480" progId="Equation.3">
              <p:embed/>
            </p:oleObj>
          </a:graphicData>
        </a:graphic>
      </p:graphicFrame>
      <p:graphicFrame>
        <p:nvGraphicFramePr>
          <p:cNvPr id="67598" name="Object 14"/>
          <p:cNvGraphicFramePr>
            <a:graphicFrameLocks noChangeAspect="1"/>
          </p:cNvGraphicFramePr>
          <p:nvPr>
            <p:ph sz="quarter" idx="4294967295"/>
          </p:nvPr>
        </p:nvGraphicFramePr>
        <p:xfrm>
          <a:off x="1500166" y="2171691"/>
          <a:ext cx="428627" cy="685805"/>
        </p:xfrm>
        <a:graphic>
          <a:graphicData uri="http://schemas.openxmlformats.org/presentationml/2006/ole">
            <p:oleObj spid="_x0000_s5123" name="Equation" r:id="rId4" imgW="164880" imgH="393480" progId="Equation.3">
              <p:embed/>
            </p:oleObj>
          </a:graphicData>
        </a:graphic>
      </p:graphicFrame>
      <p:sp>
        <p:nvSpPr>
          <p:cNvPr id="67588" name="Line 4"/>
          <p:cNvSpPr>
            <a:spLocks noChangeShapeType="1"/>
          </p:cNvSpPr>
          <p:nvPr/>
        </p:nvSpPr>
        <p:spPr bwMode="auto">
          <a:xfrm>
            <a:off x="642910" y="3786190"/>
            <a:ext cx="2937301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67589" name="Line 5"/>
          <p:cNvSpPr>
            <a:spLocks noChangeShapeType="1"/>
          </p:cNvSpPr>
          <p:nvPr/>
        </p:nvSpPr>
        <p:spPr bwMode="auto">
          <a:xfrm flipH="1" flipV="1">
            <a:off x="2000232" y="2000240"/>
            <a:ext cx="0" cy="35274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67590" name="Line 6"/>
          <p:cNvSpPr>
            <a:spLocks noChangeShapeType="1"/>
          </p:cNvSpPr>
          <p:nvPr/>
        </p:nvSpPr>
        <p:spPr bwMode="auto">
          <a:xfrm>
            <a:off x="2000232" y="2571744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67591" name="Line 7"/>
          <p:cNvSpPr>
            <a:spLocks noChangeShapeType="1"/>
          </p:cNvSpPr>
          <p:nvPr/>
        </p:nvSpPr>
        <p:spPr bwMode="auto">
          <a:xfrm>
            <a:off x="2000232" y="4786322"/>
            <a:ext cx="1444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67592" name="Line 8"/>
          <p:cNvSpPr>
            <a:spLocks noChangeShapeType="1"/>
          </p:cNvSpPr>
          <p:nvPr/>
        </p:nvSpPr>
        <p:spPr bwMode="auto">
          <a:xfrm>
            <a:off x="2857488" y="3643314"/>
            <a:ext cx="0" cy="142876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67593" name="Line 9"/>
          <p:cNvSpPr>
            <a:spLocks noChangeShapeType="1"/>
          </p:cNvSpPr>
          <p:nvPr/>
        </p:nvSpPr>
        <p:spPr bwMode="auto">
          <a:xfrm>
            <a:off x="1214414" y="3643314"/>
            <a:ext cx="0" cy="144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67594" name="Text Box 10"/>
          <p:cNvSpPr txBox="1">
            <a:spLocks noChangeArrowheads="1"/>
          </p:cNvSpPr>
          <p:nvPr/>
        </p:nvSpPr>
        <p:spPr bwMode="auto">
          <a:xfrm>
            <a:off x="1714480" y="1857364"/>
            <a:ext cx="2984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Arial" pitchFamily="34" charset="0"/>
              </a:rPr>
              <a:t>у</a:t>
            </a:r>
          </a:p>
        </p:txBody>
      </p:sp>
      <p:sp>
        <p:nvSpPr>
          <p:cNvPr id="67595" name="Text Box 11"/>
          <p:cNvSpPr txBox="1">
            <a:spLocks noChangeArrowheads="1"/>
          </p:cNvSpPr>
          <p:nvPr/>
        </p:nvSpPr>
        <p:spPr bwMode="auto">
          <a:xfrm>
            <a:off x="3357554" y="3857628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err="1">
                <a:latin typeface="Arial" pitchFamily="34" charset="0"/>
              </a:rPr>
              <a:t>х</a:t>
            </a:r>
            <a:endParaRPr lang="ru-RU" dirty="0">
              <a:latin typeface="Arial" pitchFamily="34" charset="0"/>
            </a:endParaRPr>
          </a:p>
        </p:txBody>
      </p:sp>
      <p:sp>
        <p:nvSpPr>
          <p:cNvPr id="67596" name="Text Box 12"/>
          <p:cNvSpPr txBox="1">
            <a:spLocks noChangeArrowheads="1"/>
          </p:cNvSpPr>
          <p:nvPr/>
        </p:nvSpPr>
        <p:spPr bwMode="auto">
          <a:xfrm>
            <a:off x="1643042" y="3357562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Arial" pitchFamily="34" charset="0"/>
              </a:rPr>
              <a:t>0</a:t>
            </a:r>
          </a:p>
        </p:txBody>
      </p:sp>
      <p:sp>
        <p:nvSpPr>
          <p:cNvPr id="67597" name="Text Box 13"/>
          <p:cNvSpPr txBox="1">
            <a:spLocks noChangeArrowheads="1"/>
          </p:cNvSpPr>
          <p:nvPr/>
        </p:nvSpPr>
        <p:spPr bwMode="auto">
          <a:xfrm>
            <a:off x="4408488" y="23685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67599" name="Text Box 15"/>
          <p:cNvSpPr txBox="1">
            <a:spLocks noChangeArrowheads="1"/>
          </p:cNvSpPr>
          <p:nvPr/>
        </p:nvSpPr>
        <p:spPr bwMode="auto">
          <a:xfrm>
            <a:off x="1071538" y="3786190"/>
            <a:ext cx="387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Arial" pitchFamily="34" charset="0"/>
              </a:rPr>
              <a:t>-1</a:t>
            </a:r>
          </a:p>
        </p:txBody>
      </p:sp>
      <p:sp>
        <p:nvSpPr>
          <p:cNvPr id="67600" name="Text Box 16"/>
          <p:cNvSpPr txBox="1">
            <a:spLocks noChangeArrowheads="1"/>
          </p:cNvSpPr>
          <p:nvPr/>
        </p:nvSpPr>
        <p:spPr bwMode="auto">
          <a:xfrm>
            <a:off x="2571736" y="385762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Arial" pitchFamily="34" charset="0"/>
              </a:rPr>
              <a:t>1</a:t>
            </a:r>
          </a:p>
        </p:txBody>
      </p:sp>
      <p:sp>
        <p:nvSpPr>
          <p:cNvPr id="67604" name="Freeform 20"/>
          <p:cNvSpPr>
            <a:spLocks/>
          </p:cNvSpPr>
          <p:nvPr/>
        </p:nvSpPr>
        <p:spPr bwMode="auto">
          <a:xfrm rot="16200000" flipV="1">
            <a:off x="1819257" y="2752719"/>
            <a:ext cx="1223962" cy="862012"/>
          </a:xfrm>
          <a:custGeom>
            <a:avLst/>
            <a:gdLst/>
            <a:ahLst/>
            <a:cxnLst>
              <a:cxn ang="0">
                <a:pos x="0" y="499"/>
              </a:cxn>
              <a:cxn ang="0">
                <a:pos x="499" y="91"/>
              </a:cxn>
              <a:cxn ang="0">
                <a:pos x="816" y="0"/>
              </a:cxn>
            </a:cxnLst>
            <a:rect l="0" t="0" r="r" b="b"/>
            <a:pathLst>
              <a:path w="816" h="499">
                <a:moveTo>
                  <a:pt x="0" y="499"/>
                </a:moveTo>
                <a:cubicBezTo>
                  <a:pt x="181" y="336"/>
                  <a:pt x="363" y="174"/>
                  <a:pt x="499" y="91"/>
                </a:cubicBezTo>
                <a:cubicBezTo>
                  <a:pt x="635" y="8"/>
                  <a:pt x="725" y="4"/>
                  <a:pt x="816" y="0"/>
                </a:cubicBezTo>
              </a:path>
            </a:pathLst>
          </a:custGeom>
          <a:ln>
            <a:headEnd/>
            <a:tailEnd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67605" name="Freeform 21"/>
          <p:cNvSpPr>
            <a:spLocks/>
          </p:cNvSpPr>
          <p:nvPr/>
        </p:nvSpPr>
        <p:spPr bwMode="auto">
          <a:xfrm rot="5296675" flipV="1">
            <a:off x="1084134" y="3872733"/>
            <a:ext cx="1009650" cy="862013"/>
          </a:xfrm>
          <a:custGeom>
            <a:avLst/>
            <a:gdLst/>
            <a:ahLst/>
            <a:cxnLst>
              <a:cxn ang="0">
                <a:pos x="0" y="499"/>
              </a:cxn>
              <a:cxn ang="0">
                <a:pos x="499" y="91"/>
              </a:cxn>
              <a:cxn ang="0">
                <a:pos x="816" y="0"/>
              </a:cxn>
            </a:cxnLst>
            <a:rect l="0" t="0" r="r" b="b"/>
            <a:pathLst>
              <a:path w="816" h="499">
                <a:moveTo>
                  <a:pt x="0" y="499"/>
                </a:moveTo>
                <a:cubicBezTo>
                  <a:pt x="181" y="336"/>
                  <a:pt x="363" y="174"/>
                  <a:pt x="499" y="91"/>
                </a:cubicBezTo>
                <a:cubicBezTo>
                  <a:pt x="635" y="8"/>
                  <a:pt x="725" y="4"/>
                  <a:pt x="816" y="0"/>
                </a:cubicBezTo>
              </a:path>
            </a:pathLst>
          </a:custGeom>
          <a:ln>
            <a:headEnd/>
            <a:tailEnd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graphicFrame>
        <p:nvGraphicFramePr>
          <p:cNvPr id="5125" name="Object 5"/>
          <p:cNvGraphicFramePr>
            <a:graphicFrameLocks noChangeAspect="1"/>
          </p:cNvGraphicFramePr>
          <p:nvPr/>
        </p:nvGraphicFramePr>
        <p:xfrm>
          <a:off x="5357818" y="2928934"/>
          <a:ext cx="285750" cy="538163"/>
        </p:xfrm>
        <a:graphic>
          <a:graphicData uri="http://schemas.openxmlformats.org/presentationml/2006/ole">
            <p:oleObj spid="_x0000_s5125" name="Equation" r:id="rId5" imgW="164880" imgH="393480" progId="Equation.3">
              <p:embed/>
            </p:oleObj>
          </a:graphicData>
        </a:graphic>
      </p:graphicFrame>
      <p:graphicFrame>
        <p:nvGraphicFramePr>
          <p:cNvPr id="5126" name="Object 6"/>
          <p:cNvGraphicFramePr>
            <a:graphicFrameLocks noChangeAspect="1"/>
          </p:cNvGraphicFramePr>
          <p:nvPr/>
        </p:nvGraphicFramePr>
        <p:xfrm>
          <a:off x="5715008" y="2928934"/>
          <a:ext cx="285752" cy="538163"/>
        </p:xfrm>
        <a:graphic>
          <a:graphicData uri="http://schemas.openxmlformats.org/presentationml/2006/ole">
            <p:oleObj spid="_x0000_s5126" name="Equation" r:id="rId6" imgW="1648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8" grpId="0" animBg="1"/>
      <p:bldP spid="67589" grpId="0" animBg="1"/>
      <p:bldP spid="67594" grpId="0"/>
      <p:bldP spid="67595" grpId="0"/>
      <p:bldP spid="67596" grpId="0"/>
      <p:bldP spid="67599" grpId="0"/>
      <p:bldP spid="6760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Заголовок 40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928670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Arial" pitchFamily="34" charset="0"/>
                <a:cs typeface="Arial" pitchFamily="34" charset="0"/>
              </a:rPr>
              <a:t>Функция </a:t>
            </a:r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у = </a:t>
            </a:r>
            <a:r>
              <a:rPr lang="en-US" sz="3200" b="1" i="1" dirty="0" err="1" smtClean="0">
                <a:latin typeface="Arial" pitchFamily="34" charset="0"/>
                <a:cs typeface="Arial" pitchFamily="34" charset="0"/>
              </a:rPr>
              <a:t>arccos</a:t>
            </a:r>
            <a:r>
              <a:rPr lang="en-US" sz="3200" b="1" i="1" dirty="0" smtClean="0">
                <a:latin typeface="Arial" pitchFamily="34" charset="0"/>
                <a:cs typeface="Arial" pitchFamily="34" charset="0"/>
              </a:rPr>
              <a:t> x</a:t>
            </a:r>
            <a:endParaRPr lang="ru-RU" dirty="0"/>
          </a:p>
        </p:txBody>
      </p:sp>
      <p:sp>
        <p:nvSpPr>
          <p:cNvPr id="43" name="Текст 42"/>
          <p:cNvSpPr>
            <a:spLocks noGrp="1"/>
          </p:cNvSpPr>
          <p:nvPr>
            <p:ph type="body" sz="half" idx="1"/>
          </p:nvPr>
        </p:nvSpPr>
        <p:spPr>
          <a:xfrm>
            <a:off x="4286248" y="1142984"/>
            <a:ext cx="4429156" cy="507209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dirty="0" smtClean="0">
                <a:solidFill>
                  <a:schemeClr val="tx2"/>
                </a:solidFill>
                <a:cs typeface="Arial" pitchFamily="34" charset="0"/>
              </a:rPr>
              <a:t>Свойства функции</a:t>
            </a:r>
            <a:endParaRPr lang="en-US" sz="3200" dirty="0" smtClean="0">
              <a:solidFill>
                <a:schemeClr val="tx2"/>
              </a:solidFill>
              <a:cs typeface="Arial" pitchFamily="34" charset="0"/>
            </a:endParaRPr>
          </a:p>
          <a:p>
            <a:pPr>
              <a:buNone/>
            </a:pPr>
            <a:r>
              <a:rPr lang="en-US" sz="3200" dirty="0" smtClean="0">
                <a:solidFill>
                  <a:schemeClr val="tx2"/>
                </a:solidFill>
                <a:cs typeface="Arial" pitchFamily="34" charset="0"/>
              </a:rPr>
              <a:t>    </a:t>
            </a:r>
            <a:r>
              <a:rPr lang="ru-RU" sz="3200" dirty="0" smtClean="0">
                <a:solidFill>
                  <a:schemeClr val="tx2"/>
                </a:solidFill>
                <a:cs typeface="Arial" pitchFamily="34" charset="0"/>
              </a:rPr>
              <a:t> </a:t>
            </a:r>
            <a:r>
              <a:rPr lang="en-US" sz="3200" i="1" dirty="0" smtClean="0">
                <a:solidFill>
                  <a:schemeClr val="tx2"/>
                </a:solidFill>
                <a:cs typeface="Arial" pitchFamily="34" charset="0"/>
              </a:rPr>
              <a:t>y = </a:t>
            </a:r>
            <a:r>
              <a:rPr lang="en-US" sz="3200" i="1" dirty="0" err="1" smtClean="0">
                <a:solidFill>
                  <a:schemeClr val="tx2"/>
                </a:solidFill>
                <a:cs typeface="Arial" pitchFamily="34" charset="0"/>
              </a:rPr>
              <a:t>arccos</a:t>
            </a:r>
            <a:r>
              <a:rPr lang="en-US" sz="3200" i="1" dirty="0" smtClean="0">
                <a:solidFill>
                  <a:schemeClr val="tx2"/>
                </a:solidFill>
                <a:cs typeface="Arial" pitchFamily="34" charset="0"/>
              </a:rPr>
              <a:t>  x</a:t>
            </a:r>
            <a:endParaRPr lang="ru-RU" sz="3200" i="1" dirty="0" smtClean="0">
              <a:solidFill>
                <a:schemeClr val="tx2"/>
              </a:solidFill>
              <a:cs typeface="Arial" pitchFamily="34" charset="0"/>
            </a:endParaRPr>
          </a:p>
          <a:p>
            <a:r>
              <a:rPr lang="en-US" sz="2800" dirty="0" smtClean="0"/>
              <a:t>D(f) = [-</a:t>
            </a:r>
            <a:r>
              <a:rPr lang="ru-RU" sz="2800" dirty="0" smtClean="0"/>
              <a:t>1</a:t>
            </a:r>
            <a:r>
              <a:rPr lang="en-US" sz="2800" dirty="0" smtClean="0"/>
              <a:t>;</a:t>
            </a:r>
            <a:r>
              <a:rPr lang="ru-RU" sz="2800" dirty="0" smtClean="0"/>
              <a:t>1</a:t>
            </a:r>
            <a:r>
              <a:rPr lang="en-US" sz="2800" dirty="0" smtClean="0"/>
              <a:t>].</a:t>
            </a:r>
          </a:p>
          <a:p>
            <a:r>
              <a:rPr lang="en-US" sz="2800" dirty="0" smtClean="0"/>
              <a:t>E(f) = [0;</a:t>
            </a:r>
            <a:r>
              <a:rPr lang="el-GR" sz="2800" i="1" dirty="0" smtClean="0"/>
              <a:t>π</a:t>
            </a:r>
            <a:r>
              <a:rPr lang="en-US" sz="2800" dirty="0" smtClean="0"/>
              <a:t> ].</a:t>
            </a:r>
          </a:p>
          <a:p>
            <a:r>
              <a:rPr lang="ru-RU" sz="2800" dirty="0" smtClean="0"/>
              <a:t>Функция</a:t>
            </a:r>
            <a:r>
              <a:rPr lang="en-US" sz="2800" dirty="0" smtClean="0"/>
              <a:t> </a:t>
            </a:r>
            <a:r>
              <a:rPr lang="ru-RU" sz="2800" dirty="0" smtClean="0"/>
              <a:t>не является ни чётной, ни нечётной. </a:t>
            </a:r>
            <a:r>
              <a:rPr lang="ru-RU" sz="2800" dirty="0" smtClean="0">
                <a:solidFill>
                  <a:srgbClr val="FF0000"/>
                </a:solidFill>
              </a:rPr>
              <a:t>??</a:t>
            </a:r>
          </a:p>
          <a:p>
            <a:r>
              <a:rPr lang="ru-RU" sz="2800" dirty="0" smtClean="0">
                <a:cs typeface="Arial" pitchFamily="34" charset="0"/>
              </a:rPr>
              <a:t>Функция  убывает.</a:t>
            </a:r>
            <a:endParaRPr lang="en-US" sz="2800" dirty="0" smtClean="0">
              <a:cs typeface="Arial" pitchFamily="34" charset="0"/>
            </a:endParaRPr>
          </a:p>
          <a:p>
            <a:r>
              <a:rPr lang="ru-RU" sz="2800" dirty="0" smtClean="0">
                <a:cs typeface="Arial" pitchFamily="34" charset="0"/>
              </a:rPr>
              <a:t>Функция непрерывна</a:t>
            </a:r>
          </a:p>
        </p:txBody>
      </p:sp>
      <p:graphicFrame>
        <p:nvGraphicFramePr>
          <p:cNvPr id="11285" name="Object 21"/>
          <p:cNvGraphicFramePr>
            <a:graphicFrameLocks noChangeAspect="1"/>
          </p:cNvGraphicFramePr>
          <p:nvPr>
            <p:ph sz="half" idx="2"/>
          </p:nvPr>
        </p:nvGraphicFramePr>
        <p:xfrm>
          <a:off x="2922588" y="2555944"/>
          <a:ext cx="292090" cy="695256"/>
        </p:xfrm>
        <a:graphic>
          <a:graphicData uri="http://schemas.openxmlformats.org/presentationml/2006/ole">
            <p:oleObj spid="_x0000_s6146" name="Формула" r:id="rId3" imgW="164880" imgH="393480" progId="Equation.3">
              <p:embed/>
            </p:oleObj>
          </a:graphicData>
        </a:graphic>
      </p:graphicFrame>
      <p:sp>
        <p:nvSpPr>
          <p:cNvPr id="11268" name="Line 4"/>
          <p:cNvSpPr>
            <a:spLocks noChangeShapeType="1"/>
          </p:cNvSpPr>
          <p:nvPr/>
        </p:nvSpPr>
        <p:spPr bwMode="auto">
          <a:xfrm>
            <a:off x="1116013" y="4221163"/>
            <a:ext cx="2772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11269" name="Line 5"/>
          <p:cNvSpPr>
            <a:spLocks noChangeShapeType="1"/>
          </p:cNvSpPr>
          <p:nvPr/>
        </p:nvSpPr>
        <p:spPr bwMode="auto">
          <a:xfrm flipV="1">
            <a:off x="2643174" y="1500174"/>
            <a:ext cx="0" cy="41767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11270" name="Line 6"/>
          <p:cNvSpPr>
            <a:spLocks noChangeShapeType="1"/>
          </p:cNvSpPr>
          <p:nvPr/>
        </p:nvSpPr>
        <p:spPr bwMode="auto">
          <a:xfrm flipH="1">
            <a:off x="1714480" y="4071942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11272" name="Line 8"/>
          <p:cNvSpPr>
            <a:spLocks noChangeShapeType="1"/>
          </p:cNvSpPr>
          <p:nvPr/>
        </p:nvSpPr>
        <p:spPr bwMode="auto">
          <a:xfrm flipH="1">
            <a:off x="3563938" y="40767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11273" name="Line 9"/>
          <p:cNvSpPr>
            <a:spLocks noChangeShapeType="1"/>
          </p:cNvSpPr>
          <p:nvPr/>
        </p:nvSpPr>
        <p:spPr bwMode="auto">
          <a:xfrm>
            <a:off x="2627313" y="4076700"/>
            <a:ext cx="0" cy="215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11274" name="Line 10"/>
          <p:cNvSpPr>
            <a:spLocks noChangeShapeType="1"/>
          </p:cNvSpPr>
          <p:nvPr/>
        </p:nvSpPr>
        <p:spPr bwMode="auto">
          <a:xfrm>
            <a:off x="2571736" y="3071810"/>
            <a:ext cx="21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11275" name="Line 11"/>
          <p:cNvSpPr>
            <a:spLocks noChangeShapeType="1"/>
          </p:cNvSpPr>
          <p:nvPr/>
        </p:nvSpPr>
        <p:spPr bwMode="auto">
          <a:xfrm>
            <a:off x="2571736" y="1857364"/>
            <a:ext cx="180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11277" name="Text Box 13"/>
          <p:cNvSpPr txBox="1">
            <a:spLocks noChangeArrowheads="1"/>
          </p:cNvSpPr>
          <p:nvPr/>
        </p:nvSpPr>
        <p:spPr bwMode="auto">
          <a:xfrm>
            <a:off x="3714744" y="4214818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 err="1">
                <a:latin typeface="Arial" pitchFamily="34" charset="0"/>
              </a:rPr>
              <a:t>х</a:t>
            </a:r>
            <a:endParaRPr lang="ru-RU" dirty="0">
              <a:latin typeface="Arial" pitchFamily="34" charset="0"/>
            </a:endParaRPr>
          </a:p>
        </p:txBody>
      </p:sp>
      <p:sp>
        <p:nvSpPr>
          <p:cNvPr id="11278" name="Text Box 14"/>
          <p:cNvSpPr txBox="1">
            <a:spLocks noChangeArrowheads="1"/>
          </p:cNvSpPr>
          <p:nvPr/>
        </p:nvSpPr>
        <p:spPr bwMode="auto">
          <a:xfrm>
            <a:off x="2214546" y="1500174"/>
            <a:ext cx="298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Arial" pitchFamily="34" charset="0"/>
              </a:rPr>
              <a:t>у</a:t>
            </a:r>
          </a:p>
        </p:txBody>
      </p:sp>
      <p:sp>
        <p:nvSpPr>
          <p:cNvPr id="11279" name="Text Box 15"/>
          <p:cNvSpPr txBox="1">
            <a:spLocks noChangeArrowheads="1"/>
          </p:cNvSpPr>
          <p:nvPr/>
        </p:nvSpPr>
        <p:spPr bwMode="auto">
          <a:xfrm>
            <a:off x="3428992" y="4286256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Arial" pitchFamily="34" charset="0"/>
              </a:rPr>
              <a:t>1</a:t>
            </a:r>
          </a:p>
        </p:txBody>
      </p:sp>
      <p:sp>
        <p:nvSpPr>
          <p:cNvPr id="11281" name="Text Box 17"/>
          <p:cNvSpPr txBox="1">
            <a:spLocks noChangeArrowheads="1"/>
          </p:cNvSpPr>
          <p:nvPr/>
        </p:nvSpPr>
        <p:spPr bwMode="auto">
          <a:xfrm>
            <a:off x="1571604" y="4286256"/>
            <a:ext cx="387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Arial" pitchFamily="34" charset="0"/>
              </a:rPr>
              <a:t>-1</a:t>
            </a:r>
          </a:p>
        </p:txBody>
      </p:sp>
      <p:sp>
        <p:nvSpPr>
          <p:cNvPr id="11283" name="Text Box 19"/>
          <p:cNvSpPr txBox="1">
            <a:spLocks noChangeArrowheads="1"/>
          </p:cNvSpPr>
          <p:nvPr/>
        </p:nvSpPr>
        <p:spPr bwMode="auto">
          <a:xfrm>
            <a:off x="2357422" y="4286256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dirty="0">
                <a:latin typeface="Arial" pitchFamily="34" charset="0"/>
              </a:rPr>
              <a:t>0</a:t>
            </a:r>
          </a:p>
        </p:txBody>
      </p:sp>
      <p:sp>
        <p:nvSpPr>
          <p:cNvPr id="11284" name="Text Box 20"/>
          <p:cNvSpPr txBox="1">
            <a:spLocks noChangeArrowheads="1"/>
          </p:cNvSpPr>
          <p:nvPr/>
        </p:nvSpPr>
        <p:spPr bwMode="auto">
          <a:xfrm>
            <a:off x="4787900" y="306863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ru-RU" dirty="0">
              <a:latin typeface="Arial" pitchFamily="34" charset="0"/>
            </a:endParaRPr>
          </a:p>
        </p:txBody>
      </p:sp>
      <p:sp>
        <p:nvSpPr>
          <p:cNvPr id="11287" name="Text Box 23"/>
          <p:cNvSpPr txBox="1">
            <a:spLocks noChangeArrowheads="1"/>
          </p:cNvSpPr>
          <p:nvPr/>
        </p:nvSpPr>
        <p:spPr bwMode="auto">
          <a:xfrm>
            <a:off x="1887538" y="50323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11290" name="Text Box 26"/>
          <p:cNvSpPr txBox="1">
            <a:spLocks noChangeArrowheads="1"/>
          </p:cNvSpPr>
          <p:nvPr/>
        </p:nvSpPr>
        <p:spPr bwMode="auto">
          <a:xfrm>
            <a:off x="3471863" y="1720850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11308" name="Freeform 44"/>
          <p:cNvSpPr>
            <a:spLocks/>
          </p:cNvSpPr>
          <p:nvPr/>
        </p:nvSpPr>
        <p:spPr bwMode="auto">
          <a:xfrm rot="5565930" flipV="1">
            <a:off x="1661973" y="2031701"/>
            <a:ext cx="1149926" cy="99058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09" y="91"/>
              </a:cxn>
              <a:cxn ang="0">
                <a:pos x="771" y="499"/>
              </a:cxn>
            </a:cxnLst>
            <a:rect l="0" t="0" r="r" b="b"/>
            <a:pathLst>
              <a:path w="771" h="499">
                <a:moveTo>
                  <a:pt x="0" y="0"/>
                </a:moveTo>
                <a:cubicBezTo>
                  <a:pt x="140" y="4"/>
                  <a:pt x="281" y="8"/>
                  <a:pt x="409" y="91"/>
                </a:cubicBezTo>
                <a:cubicBezTo>
                  <a:pt x="537" y="174"/>
                  <a:pt x="711" y="431"/>
                  <a:pt x="771" y="499"/>
                </a:cubicBezTo>
              </a:path>
            </a:pathLst>
          </a:custGeom>
          <a:noFill/>
          <a:ln w="57150" cmpd="sng">
            <a:solidFill>
              <a:schemeClr val="accent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sp>
        <p:nvSpPr>
          <p:cNvPr id="11309" name="Freeform 45"/>
          <p:cNvSpPr>
            <a:spLocks/>
          </p:cNvSpPr>
          <p:nvPr/>
        </p:nvSpPr>
        <p:spPr bwMode="auto">
          <a:xfrm rot="16567945" flipV="1">
            <a:off x="2606742" y="3131197"/>
            <a:ext cx="1029859" cy="108176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409" y="91"/>
              </a:cxn>
              <a:cxn ang="0">
                <a:pos x="771" y="499"/>
              </a:cxn>
            </a:cxnLst>
            <a:rect l="0" t="0" r="r" b="b"/>
            <a:pathLst>
              <a:path w="771" h="499">
                <a:moveTo>
                  <a:pt x="0" y="0"/>
                </a:moveTo>
                <a:cubicBezTo>
                  <a:pt x="140" y="4"/>
                  <a:pt x="281" y="8"/>
                  <a:pt x="409" y="91"/>
                </a:cubicBezTo>
                <a:cubicBezTo>
                  <a:pt x="537" y="174"/>
                  <a:pt x="711" y="431"/>
                  <a:pt x="771" y="499"/>
                </a:cubicBezTo>
              </a:path>
            </a:pathLst>
          </a:custGeom>
          <a:noFill/>
          <a:ln w="57150" cmpd="sng">
            <a:solidFill>
              <a:schemeClr val="accent3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 dirty="0">
              <a:latin typeface="Arial" pitchFamily="34" charset="0"/>
            </a:endParaRPr>
          </a:p>
        </p:txBody>
      </p:sp>
      <p:graphicFrame>
        <p:nvGraphicFramePr>
          <p:cNvPr id="23" name="Object 21"/>
          <p:cNvGraphicFramePr>
            <a:graphicFrameLocks noChangeAspect="1"/>
          </p:cNvGraphicFramePr>
          <p:nvPr/>
        </p:nvGraphicFramePr>
        <p:xfrm>
          <a:off x="2681288" y="1620839"/>
          <a:ext cx="272392" cy="307964"/>
        </p:xfrm>
        <a:graphic>
          <a:graphicData uri="http://schemas.openxmlformats.org/presentationml/2006/ole">
            <p:oleObj spid="_x0000_s6149" name="Формула" r:id="rId4" imgW="139680" imgH="1396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186766" cy="6429420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en-US" sz="3600" b="1" dirty="0" smtClean="0">
                <a:solidFill>
                  <a:schemeClr val="tx2"/>
                </a:solidFill>
                <a:cs typeface="Arial" pitchFamily="34" charset="0"/>
              </a:rPr>
              <a:t>   </a:t>
            </a:r>
            <a:r>
              <a:rPr lang="ru-RU" sz="3600" b="1" dirty="0" smtClean="0">
                <a:solidFill>
                  <a:schemeClr val="tx2"/>
                </a:solidFill>
                <a:cs typeface="Arial" pitchFamily="34" charset="0"/>
              </a:rPr>
              <a:t>Функция </a:t>
            </a:r>
            <a:r>
              <a:rPr lang="ru-RU" sz="3600" b="1" i="1" dirty="0" smtClean="0">
                <a:solidFill>
                  <a:schemeClr val="tx2"/>
                </a:solidFill>
                <a:cs typeface="Arial" pitchFamily="34" charset="0"/>
              </a:rPr>
              <a:t>у = </a:t>
            </a:r>
            <a:r>
              <a:rPr lang="en-US" sz="3600" b="1" i="1" dirty="0" err="1" smtClean="0">
                <a:solidFill>
                  <a:schemeClr val="tx2"/>
                </a:solidFill>
                <a:cs typeface="Arial" pitchFamily="34" charset="0"/>
              </a:rPr>
              <a:t>arctg</a:t>
            </a:r>
            <a:r>
              <a:rPr lang="en-US" sz="3600" b="1" i="1" dirty="0" smtClean="0">
                <a:solidFill>
                  <a:schemeClr val="tx2"/>
                </a:solidFill>
                <a:cs typeface="Arial" pitchFamily="34" charset="0"/>
              </a:rPr>
              <a:t> x</a:t>
            </a:r>
            <a:endParaRPr lang="ru-RU" sz="2800" i="1" dirty="0" smtClean="0"/>
          </a:p>
          <a:p>
            <a:pPr algn="ctr">
              <a:buNone/>
            </a:pPr>
            <a:endParaRPr lang="en-US" sz="2800" dirty="0" smtClean="0"/>
          </a:p>
          <a:p>
            <a:pPr algn="ctr">
              <a:buNone/>
            </a:pPr>
            <a:endParaRPr lang="en-US" sz="3600" dirty="0" smtClean="0"/>
          </a:p>
          <a:p>
            <a:pPr algn="ctr">
              <a:buNone/>
            </a:pPr>
            <a:endParaRPr lang="en-US" sz="3600" dirty="0" smtClean="0"/>
          </a:p>
          <a:p>
            <a:pPr algn="ctr">
              <a:buNone/>
            </a:pPr>
            <a:endParaRPr lang="en-US" sz="3600" dirty="0" smtClean="0"/>
          </a:p>
          <a:p>
            <a:pPr algn="ctr">
              <a:buNone/>
            </a:pPr>
            <a:endParaRPr lang="en-US" sz="3600" dirty="0" smtClean="0"/>
          </a:p>
          <a:p>
            <a:pPr algn="ctr">
              <a:buNone/>
            </a:pPr>
            <a:endParaRPr lang="en-US" sz="3600" dirty="0" smtClean="0"/>
          </a:p>
          <a:p>
            <a:pPr algn="ctr">
              <a:buNone/>
            </a:pPr>
            <a:endParaRPr lang="en-US" sz="3600" dirty="0" smtClean="0"/>
          </a:p>
          <a:p>
            <a:pPr algn="ctr">
              <a:buNone/>
            </a:pPr>
            <a:endParaRPr lang="en-US" sz="3600" dirty="0" smtClean="0"/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3100" dirty="0" smtClean="0"/>
              <a:t>D (</a:t>
            </a:r>
            <a:r>
              <a:rPr lang="ru-RU" sz="3100" i="1" dirty="0" err="1" smtClean="0"/>
              <a:t>f</a:t>
            </a:r>
            <a:r>
              <a:rPr lang="ru-RU" sz="3100" dirty="0" smtClean="0"/>
              <a:t>) = </a:t>
            </a:r>
            <a:r>
              <a:rPr lang="en-US" sz="3100" dirty="0" smtClean="0"/>
              <a:t>(- ∞; +∞). </a:t>
            </a:r>
          </a:p>
          <a:p>
            <a:pPr marL="457200" indent="-457200">
              <a:buFont typeface="Courier New" pitchFamily="49" charset="0"/>
              <a:buChar char="o"/>
            </a:pPr>
            <a:r>
              <a:rPr lang="en-US" sz="3100" dirty="0" smtClean="0"/>
              <a:t>E (</a:t>
            </a:r>
            <a:r>
              <a:rPr lang="en-US" sz="3100" i="1" dirty="0" smtClean="0"/>
              <a:t>f</a:t>
            </a:r>
            <a:r>
              <a:rPr lang="en-US" sz="3100" dirty="0" smtClean="0"/>
              <a:t>) = </a:t>
            </a:r>
            <a:r>
              <a:rPr lang="ru-RU" sz="3100" dirty="0" smtClean="0"/>
              <a:t>(</a:t>
            </a:r>
            <a:r>
              <a:rPr lang="en-US" sz="3100" dirty="0" smtClean="0"/>
              <a:t>         </a:t>
            </a:r>
            <a:r>
              <a:rPr lang="ru-RU" sz="3100" dirty="0" smtClean="0"/>
              <a:t>)</a:t>
            </a:r>
            <a:r>
              <a:rPr lang="en-US" sz="3100" dirty="0" smtClean="0"/>
              <a:t>.</a:t>
            </a:r>
            <a:endParaRPr lang="ru-RU" sz="3100" dirty="0" smtClean="0"/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3100" dirty="0" smtClean="0"/>
              <a:t>Функция нечётная:</a:t>
            </a:r>
            <a:r>
              <a:rPr lang="en-US" sz="3100" dirty="0" smtClean="0"/>
              <a:t> </a:t>
            </a:r>
          </a:p>
          <a:p>
            <a:pPr marL="457200" lvl="0" indent="-457200">
              <a:buFont typeface="Courier New" pitchFamily="49" charset="0"/>
              <a:buChar char="o"/>
            </a:pPr>
            <a:r>
              <a:rPr lang="ru-RU" sz="3100" dirty="0" smtClean="0"/>
              <a:t>Функция возрастает</a:t>
            </a:r>
            <a:r>
              <a:rPr lang="en-US" sz="3100" dirty="0" smtClean="0"/>
              <a:t>.</a:t>
            </a:r>
          </a:p>
          <a:p>
            <a:pPr marL="457200" lvl="0" indent="-457200">
              <a:buClr>
                <a:schemeClr val="accent1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ru-RU" sz="3100" dirty="0" smtClean="0"/>
              <a:t>Функция непрерывна</a:t>
            </a:r>
            <a:r>
              <a:rPr lang="en-US" sz="3100" dirty="0" smtClean="0"/>
              <a:t>. </a:t>
            </a:r>
          </a:p>
          <a:p>
            <a:pPr marL="457200" lvl="0" indent="-457200">
              <a:buNone/>
            </a:pPr>
            <a:r>
              <a:rPr lang="en-US" sz="3100" dirty="0" smtClean="0"/>
              <a:t> </a:t>
            </a:r>
            <a:endParaRPr lang="ru-RU" sz="3100" dirty="0"/>
          </a:p>
        </p:txBody>
      </p:sp>
      <p:cxnSp>
        <p:nvCxnSpPr>
          <p:cNvPr id="7" name="Прямая со стрелкой 6"/>
          <p:cNvCxnSpPr/>
          <p:nvPr/>
        </p:nvCxnSpPr>
        <p:spPr>
          <a:xfrm>
            <a:off x="2143108" y="2714620"/>
            <a:ext cx="4860000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5400000" flipH="1" flipV="1">
            <a:off x="3257438" y="2457546"/>
            <a:ext cx="2772000" cy="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Дуга 19"/>
          <p:cNvSpPr/>
          <p:nvPr/>
        </p:nvSpPr>
        <p:spPr>
          <a:xfrm rot="5400000">
            <a:off x="6173438" y="398802"/>
            <a:ext cx="1620000" cy="4680000"/>
          </a:xfrm>
          <a:prstGeom prst="arc">
            <a:avLst>
              <a:gd name="adj1" fmla="val 5423520"/>
              <a:gd name="adj2" fmla="val 10896390"/>
            </a:avLst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21" name="Дуга 20"/>
          <p:cNvSpPr/>
          <p:nvPr/>
        </p:nvSpPr>
        <p:spPr>
          <a:xfrm rot="-5400000">
            <a:off x="1530000" y="255926"/>
            <a:ext cx="1620000" cy="4680000"/>
          </a:xfrm>
          <a:prstGeom prst="arc">
            <a:avLst>
              <a:gd name="adj1" fmla="val 5572859"/>
              <a:gd name="adj2" fmla="val 10737917"/>
            </a:avLst>
          </a:prstGeom>
          <a:ln w="57150"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2285984" y="1857364"/>
            <a:ext cx="4860000" cy="1588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2285984" y="3500438"/>
            <a:ext cx="4824000" cy="1588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75777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00232" y="4572008"/>
            <a:ext cx="785818" cy="571504"/>
          </a:xfrm>
          <a:prstGeom prst="rect">
            <a:avLst/>
          </a:prstGeom>
          <a:noFill/>
        </p:spPr>
      </p:pic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4810" y="5000636"/>
            <a:ext cx="3000396" cy="428628"/>
          </a:xfrm>
          <a:prstGeom prst="rect">
            <a:avLst/>
          </a:prstGeom>
          <a:noFill/>
        </p:spPr>
      </p:pic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0" y="2381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786578" y="2714620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x</a:t>
            </a:r>
            <a:endParaRPr lang="ru-RU" sz="2400" i="1" dirty="0"/>
          </a:p>
        </p:txBody>
      </p:sp>
      <p:sp>
        <p:nvSpPr>
          <p:cNvPr id="7578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5783" name="Picture 7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1428736"/>
            <a:ext cx="214314" cy="500066"/>
          </a:xfrm>
          <a:prstGeom prst="rect">
            <a:avLst/>
          </a:prstGeom>
          <a:noFill/>
        </p:spPr>
      </p:pic>
      <p:sp>
        <p:nvSpPr>
          <p:cNvPr id="7578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7" name="TextBox 26"/>
          <p:cNvSpPr txBox="1"/>
          <p:nvPr/>
        </p:nvSpPr>
        <p:spPr>
          <a:xfrm>
            <a:off x="4286248" y="235743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0</a:t>
            </a:r>
            <a:endParaRPr lang="ru-RU" sz="2400" dirty="0"/>
          </a:p>
        </p:txBody>
      </p:sp>
      <p:sp>
        <p:nvSpPr>
          <p:cNvPr id="28" name="TextBox 27"/>
          <p:cNvSpPr txBox="1"/>
          <p:nvPr/>
        </p:nvSpPr>
        <p:spPr>
          <a:xfrm>
            <a:off x="4214810" y="1071546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y</a:t>
            </a:r>
            <a:endParaRPr lang="ru-RU" sz="2400" i="1" dirty="0"/>
          </a:p>
        </p:txBody>
      </p:sp>
      <p:sp>
        <p:nvSpPr>
          <p:cNvPr id="75788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5787" name="Picture 11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3438" y="3357562"/>
            <a:ext cx="428628" cy="605991"/>
          </a:xfrm>
          <a:prstGeom prst="rect">
            <a:avLst/>
          </a:prstGeom>
          <a:noFill/>
        </p:spPr>
      </p:pic>
      <p:sp>
        <p:nvSpPr>
          <p:cNvPr id="7579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60"/>
                            </p:stCondLst>
                            <p:childTnLst>
                              <p:par>
                                <p:cTn id="2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2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5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5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420"/>
                            </p:stCondLst>
                            <p:childTnLst>
                              <p:par>
                                <p:cTn id="3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9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1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757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600"/>
                            </p:stCondLst>
                            <p:childTnLst>
                              <p:par>
                                <p:cTn id="4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0" dur="8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1" dur="8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2" dur="8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360"/>
                            </p:stCondLst>
                            <p:childTnLst>
                              <p:par>
                                <p:cTn id="5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6" dur="8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7" dur="8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8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214290"/>
            <a:ext cx="8115328" cy="6357982"/>
          </a:xfrm>
        </p:spPr>
        <p:txBody>
          <a:bodyPr>
            <a:normAutofit fontScale="92500" lnSpcReduction="10000"/>
          </a:bodyPr>
          <a:lstStyle/>
          <a:p>
            <a:pPr algn="ctr">
              <a:buNone/>
            </a:pPr>
            <a:r>
              <a:rPr lang="ru-RU" sz="3600" b="1" dirty="0" smtClean="0">
                <a:solidFill>
                  <a:schemeClr val="tx2"/>
                </a:solidFill>
                <a:cs typeface="Arial" pitchFamily="34" charset="0"/>
              </a:rPr>
              <a:t>Функция </a:t>
            </a:r>
            <a:r>
              <a:rPr lang="ru-RU" sz="3600" b="1" i="1" dirty="0" smtClean="0">
                <a:solidFill>
                  <a:schemeClr val="tx2"/>
                </a:solidFill>
                <a:cs typeface="Arial" pitchFamily="34" charset="0"/>
              </a:rPr>
              <a:t>у = </a:t>
            </a:r>
            <a:r>
              <a:rPr lang="en-US" sz="3600" b="1" i="1" dirty="0" err="1" smtClean="0">
                <a:solidFill>
                  <a:schemeClr val="tx2"/>
                </a:solidFill>
                <a:cs typeface="Arial" pitchFamily="34" charset="0"/>
              </a:rPr>
              <a:t>ar</a:t>
            </a:r>
            <a:r>
              <a:rPr lang="ru-RU" sz="3600" b="1" i="1" dirty="0" smtClean="0">
                <a:solidFill>
                  <a:schemeClr val="tx2"/>
                </a:solidFill>
                <a:cs typeface="Arial" pitchFamily="34" charset="0"/>
              </a:rPr>
              <a:t>с</a:t>
            </a:r>
            <a:r>
              <a:rPr lang="en-US" sz="3600" b="1" i="1" dirty="0" err="1" smtClean="0">
                <a:solidFill>
                  <a:schemeClr val="tx2"/>
                </a:solidFill>
                <a:cs typeface="Arial" pitchFamily="34" charset="0"/>
              </a:rPr>
              <a:t>ctg</a:t>
            </a:r>
            <a:r>
              <a:rPr lang="en-US" sz="3600" b="1" i="1" dirty="0" smtClean="0">
                <a:solidFill>
                  <a:schemeClr val="tx2"/>
                </a:solidFill>
                <a:cs typeface="Arial" pitchFamily="34" charset="0"/>
              </a:rPr>
              <a:t> x</a:t>
            </a:r>
            <a:endParaRPr lang="ru-RU" sz="3600" b="1" i="1" dirty="0" smtClean="0">
              <a:solidFill>
                <a:schemeClr val="tx2"/>
              </a:solidFill>
              <a:cs typeface="Arial" pitchFamily="34" charset="0"/>
            </a:endParaRPr>
          </a:p>
          <a:p>
            <a:pPr algn="ctr">
              <a:buFont typeface="Courier New" pitchFamily="49" charset="0"/>
              <a:buChar char="o"/>
            </a:pPr>
            <a:endParaRPr lang="ru-RU" sz="3600" b="1" i="1" dirty="0" smtClean="0">
              <a:solidFill>
                <a:schemeClr val="tx2"/>
              </a:solidFill>
              <a:cs typeface="Arial" pitchFamily="34" charset="0"/>
            </a:endParaRPr>
          </a:p>
          <a:p>
            <a:pPr algn="ctr">
              <a:buFont typeface="Courier New" pitchFamily="49" charset="0"/>
              <a:buChar char="o"/>
            </a:pPr>
            <a:endParaRPr lang="ru-RU" sz="3600" b="1" i="1" dirty="0" smtClean="0">
              <a:solidFill>
                <a:schemeClr val="tx2"/>
              </a:solidFill>
              <a:cs typeface="Arial" pitchFamily="34" charset="0"/>
            </a:endParaRPr>
          </a:p>
          <a:p>
            <a:pPr algn="ctr">
              <a:buFont typeface="Courier New" pitchFamily="49" charset="0"/>
              <a:buChar char="o"/>
            </a:pPr>
            <a:endParaRPr lang="ru-RU" sz="3600" b="1" i="1" dirty="0" smtClean="0">
              <a:solidFill>
                <a:schemeClr val="tx2"/>
              </a:solidFill>
              <a:cs typeface="Arial" pitchFamily="34" charset="0"/>
            </a:endParaRPr>
          </a:p>
          <a:p>
            <a:pPr algn="ctr">
              <a:buFont typeface="Courier New" pitchFamily="49" charset="0"/>
              <a:buChar char="o"/>
            </a:pPr>
            <a:endParaRPr lang="ru-RU" sz="3600" b="1" i="1" dirty="0" smtClean="0">
              <a:solidFill>
                <a:schemeClr val="tx2"/>
              </a:solidFill>
              <a:cs typeface="Arial" pitchFamily="34" charset="0"/>
            </a:endParaRPr>
          </a:p>
          <a:p>
            <a:pPr algn="ctr">
              <a:buFont typeface="Courier New" pitchFamily="49" charset="0"/>
              <a:buChar char="o"/>
            </a:pPr>
            <a:endParaRPr lang="ru-RU" sz="3600" b="1" i="1" dirty="0" smtClean="0">
              <a:solidFill>
                <a:schemeClr val="tx2"/>
              </a:solidFill>
              <a:cs typeface="Arial" pitchFamily="34" charset="0"/>
            </a:endParaRPr>
          </a:p>
          <a:p>
            <a:pPr>
              <a:buFont typeface="Courier New" pitchFamily="49" charset="0"/>
              <a:buChar char="o"/>
            </a:pPr>
            <a:endParaRPr lang="ru-RU" dirty="0" smtClean="0"/>
          </a:p>
          <a:p>
            <a:pPr>
              <a:buFont typeface="Courier New" pitchFamily="49" charset="0"/>
              <a:buChar char="o"/>
            </a:pPr>
            <a:endParaRPr lang="ru-RU" dirty="0" smtClean="0"/>
          </a:p>
          <a:p>
            <a:pPr lvl="0">
              <a:buFont typeface="Courier New" pitchFamily="49" charset="0"/>
              <a:buChar char="o"/>
            </a:pPr>
            <a:r>
              <a:rPr lang="ru-RU" sz="2800" dirty="0" smtClean="0"/>
              <a:t>D (</a:t>
            </a:r>
            <a:r>
              <a:rPr lang="ru-RU" sz="2800" i="1" dirty="0" err="1" smtClean="0"/>
              <a:t>f</a:t>
            </a:r>
            <a:r>
              <a:rPr lang="ru-RU" sz="2800" dirty="0" smtClean="0"/>
              <a:t>) = </a:t>
            </a:r>
            <a:r>
              <a:rPr lang="en-US" sz="2800" dirty="0" smtClean="0"/>
              <a:t>(- ∞; +∞).</a:t>
            </a:r>
            <a:endParaRPr lang="ru-RU" sz="2800" dirty="0" smtClean="0"/>
          </a:p>
          <a:p>
            <a:pPr>
              <a:buFont typeface="Courier New" pitchFamily="49" charset="0"/>
              <a:buChar char="o"/>
            </a:pPr>
            <a:r>
              <a:rPr lang="en-US" sz="2800" dirty="0" smtClean="0"/>
              <a:t>E (</a:t>
            </a:r>
            <a:r>
              <a:rPr lang="en-US" sz="2800" i="1" dirty="0" smtClean="0"/>
              <a:t>f</a:t>
            </a:r>
            <a:r>
              <a:rPr lang="en-US" sz="2800" dirty="0" smtClean="0"/>
              <a:t>) = </a:t>
            </a:r>
            <a:r>
              <a:rPr lang="ru-RU" sz="2800" dirty="0" smtClean="0"/>
              <a:t>(0; </a:t>
            </a:r>
            <a:r>
              <a:rPr lang="en-US" sz="2800" dirty="0" smtClean="0"/>
              <a:t>   </a:t>
            </a:r>
            <a:r>
              <a:rPr lang="ru-RU" sz="2800" dirty="0" smtClean="0"/>
              <a:t>)</a:t>
            </a:r>
            <a:r>
              <a:rPr lang="en-US" sz="2800" dirty="0" smtClean="0"/>
              <a:t>.</a:t>
            </a:r>
            <a:endParaRPr lang="ru-RU" sz="2800" dirty="0" smtClean="0"/>
          </a:p>
          <a:p>
            <a:pPr lvl="0">
              <a:buFont typeface="Courier New" pitchFamily="49" charset="0"/>
              <a:buChar char="o"/>
            </a:pPr>
            <a:r>
              <a:rPr lang="ru-RU" sz="2800" dirty="0" smtClean="0"/>
              <a:t>Функция не является ни чётной, ни нечётной. </a:t>
            </a:r>
            <a:r>
              <a:rPr lang="ru-RU" sz="2800" dirty="0" smtClean="0">
                <a:solidFill>
                  <a:srgbClr val="FF0000"/>
                </a:solidFill>
              </a:rPr>
              <a:t>??</a:t>
            </a:r>
          </a:p>
          <a:p>
            <a:pPr lvl="0">
              <a:buFont typeface="Courier New" pitchFamily="49" charset="0"/>
              <a:buChar char="o"/>
            </a:pPr>
            <a:r>
              <a:rPr lang="ru-RU" sz="2800" dirty="0" smtClean="0"/>
              <a:t>Функция убывает.</a:t>
            </a:r>
          </a:p>
          <a:p>
            <a:pPr>
              <a:buFont typeface="Courier New" pitchFamily="49" charset="0"/>
              <a:buChar char="o"/>
            </a:pPr>
            <a:r>
              <a:rPr lang="ru-RU" sz="2800" dirty="0" smtClean="0"/>
              <a:t>Функция непрерывна</a:t>
            </a:r>
            <a:r>
              <a:rPr lang="en-US" sz="2800" dirty="0" smtClean="0"/>
              <a:t>.</a:t>
            </a:r>
            <a:endParaRPr lang="ru-RU" sz="2800" dirty="0"/>
          </a:p>
        </p:txBody>
      </p:sp>
      <p:cxnSp>
        <p:nvCxnSpPr>
          <p:cNvPr id="5" name="Прямая со стрелкой 4"/>
          <p:cNvCxnSpPr/>
          <p:nvPr/>
        </p:nvCxnSpPr>
        <p:spPr>
          <a:xfrm>
            <a:off x="2285984" y="3429000"/>
            <a:ext cx="4929222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 rot="5400000" flipH="1" flipV="1">
            <a:off x="3072596" y="2499512"/>
            <a:ext cx="3143272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2143108" y="1643050"/>
            <a:ext cx="4929222" cy="1588"/>
          </a:xfrm>
          <a:prstGeom prst="line">
            <a:avLst/>
          </a:prstGeom>
          <a:ln>
            <a:prstDash val="lg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Дуга 9"/>
          <p:cNvSpPr/>
          <p:nvPr/>
        </p:nvSpPr>
        <p:spPr>
          <a:xfrm rot="5400000">
            <a:off x="6173438" y="113050"/>
            <a:ext cx="1620000" cy="4680000"/>
          </a:xfrm>
          <a:prstGeom prst="arc">
            <a:avLst>
              <a:gd name="adj1" fmla="val 125387"/>
              <a:gd name="adj2" fmla="val 5395894"/>
            </a:avLst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Дуга 10"/>
          <p:cNvSpPr/>
          <p:nvPr/>
        </p:nvSpPr>
        <p:spPr>
          <a:xfrm rot="16200000">
            <a:off x="1530000" y="255926"/>
            <a:ext cx="1620000" cy="4680000"/>
          </a:xfrm>
          <a:prstGeom prst="arc">
            <a:avLst>
              <a:gd name="adj1" fmla="val 20991351"/>
              <a:gd name="adj2" fmla="val 5226637"/>
            </a:avLst>
          </a:prstGeom>
          <a:ln w="5715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4214810" y="928670"/>
            <a:ext cx="3497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y</a:t>
            </a:r>
            <a:endParaRPr lang="ru-RU" sz="24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7072330" y="335756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x</a:t>
            </a:r>
            <a:endParaRPr lang="ru-RU" sz="2400" i="1" dirty="0"/>
          </a:p>
        </p:txBody>
      </p:sp>
      <p:sp>
        <p:nvSpPr>
          <p:cNvPr id="14" name="TextBox 13"/>
          <p:cNvSpPr txBox="1"/>
          <p:nvPr/>
        </p:nvSpPr>
        <p:spPr>
          <a:xfrm>
            <a:off x="4286248" y="3000372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/>
              <a:t>0</a:t>
            </a:r>
            <a:endParaRPr lang="ru-RU" sz="2400" dirty="0"/>
          </a:p>
        </p:txBody>
      </p:sp>
      <p:sp>
        <p:nvSpPr>
          <p:cNvPr id="778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2214554"/>
            <a:ext cx="142876" cy="532538"/>
          </a:xfrm>
          <a:prstGeom prst="rect">
            <a:avLst/>
          </a:prstGeom>
          <a:noFill/>
        </p:spPr>
      </p:pic>
      <p:sp>
        <p:nvSpPr>
          <p:cNvPr id="7782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77827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1214422"/>
            <a:ext cx="214314" cy="487077"/>
          </a:xfrm>
          <a:prstGeom prst="rect">
            <a:avLst/>
          </a:prstGeom>
          <a:noFill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4786322"/>
            <a:ext cx="214314" cy="4870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60"/>
                            </p:stCondLst>
                            <p:childTnLst>
                              <p:par>
                                <p:cTn id="26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4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5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8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600"/>
                            </p:stCondLst>
                            <p:childTnLst>
                              <p:par>
                                <p:cTn id="38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0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1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8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240"/>
                            </p:stCondLst>
                            <p:childTnLst>
                              <p:par>
                                <p:cTn id="44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6" dur="8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7" dur="8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8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149</TotalTime>
  <Words>548</Words>
  <Application>Microsoft Office PowerPoint</Application>
  <PresentationFormat>Экран (4:3)</PresentationFormat>
  <Paragraphs>163</Paragraphs>
  <Slides>14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14</vt:i4>
      </vt:variant>
    </vt:vector>
  </HeadingPairs>
  <TitlesOfParts>
    <vt:vector size="17" baseType="lpstr">
      <vt:lpstr>Солнцестояние</vt:lpstr>
      <vt:lpstr>Equation</vt:lpstr>
      <vt:lpstr>Формула</vt:lpstr>
      <vt:lpstr>Преобразование выражений, содержащих обратные тригонометрические функции</vt:lpstr>
      <vt:lpstr>Функция у =  sin x</vt:lpstr>
      <vt:lpstr>Обратная функция у = arcsin x</vt:lpstr>
      <vt:lpstr>Функция  у = cos x</vt:lpstr>
      <vt:lpstr>Функция у = arccos x</vt:lpstr>
      <vt:lpstr>Функция y = arcsin  x </vt:lpstr>
      <vt:lpstr>Функция у = arccos x</vt:lpstr>
      <vt:lpstr>Слайд 8</vt:lpstr>
      <vt:lpstr>Слайд 9</vt:lpstr>
      <vt:lpstr>Упражнение 1.</vt:lpstr>
      <vt:lpstr>Упражнение 2</vt:lpstr>
      <vt:lpstr>Упражнение 3</vt:lpstr>
      <vt:lpstr>Упражнение 4</vt:lpstr>
      <vt:lpstr>Слайд 14</vt:lpstr>
    </vt:vector>
  </TitlesOfParts>
  <Company>BEST XP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Преобразование выражений, содержащих обратные тригонометрические функции</dc:title>
  <dc:creator>ЧАП</dc:creator>
  <cp:lastModifiedBy>ЧАП</cp:lastModifiedBy>
  <cp:revision>16</cp:revision>
  <dcterms:created xsi:type="dcterms:W3CDTF">2011-11-16T16:52:51Z</dcterms:created>
  <dcterms:modified xsi:type="dcterms:W3CDTF">2011-11-16T19:38:31Z</dcterms:modified>
</cp:coreProperties>
</file>