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29.xml" ContentType="application/vnd.openxmlformats-officedocument.presentationml.slide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slideLayouts/slideLayout57.xml" ContentType="application/vnd.openxmlformats-officedocument.presentationml.slideLayout+xml"/>
  <Override PartName="/ppt/slideLayouts/slideLayout86.xml" ContentType="application/vnd.openxmlformats-officedocument.presentationml.slideLayout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8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71.xml" ContentType="application/vnd.openxmlformats-officedocument.presentationml.slideLayout+xml"/>
  <Override PartName="/ppt/theme/themeOverride1.xml" ContentType="application/vnd.openxmlformats-officedocument.themeOverr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Masters/slideMaster8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theme/theme6.xml" ContentType="application/vnd.openxmlformats-officedocument.theme+xml"/>
  <Override PartName="/ppt/slideLayouts/slideLayout69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98.xml" ContentType="application/vnd.openxmlformats-officedocument.presentationml.slideLayout+xml"/>
  <Override PartName="/ppt/theme/theme10.xml" ContentType="application/vnd.openxmlformats-officedocument.them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76.xml" ContentType="application/vnd.openxmlformats-officedocument.presentationml.slideLayout+xml"/>
  <Override PartName="/ppt/notesSlides/notesSlide3.xml" ContentType="application/vnd.openxmlformats-officedocument.presentationml.notes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33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90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22.xml" ContentType="application/vnd.openxmlformats-officedocument.presentationml.slide+xml"/>
  <Override PartName="/ppt/slideLayouts/slideLayout14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6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21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Masters/slideMaster9.xml" ContentType="application/vnd.openxmlformats-officedocument.presentationml.slideMaster+xml"/>
  <Override PartName="/ppt/slideLayouts/slideLayout10.xml" ContentType="application/vnd.openxmlformats-officedocument.presentationml.slideLayout+xml"/>
  <Default Extension="gif" ContentType="image/gif"/>
  <Override PartName="/ppt/slideMasters/slideMaster7.xml" ContentType="application/vnd.openxmlformats-officedocument.presentationml.slideMaster+xml"/>
  <Override PartName="/ppt/slideLayouts/slideLayout99.xml" ContentType="application/vnd.openxmlformats-officedocument.presentationml.slideLayout+xml"/>
  <Override PartName="/ppt/theme/theme9.xml" ContentType="application/vnd.openxmlformats-officedocument.theme+xml"/>
  <Override PartName="/ppt/slideMasters/slideMaster5.xml" ContentType="application/vnd.openxmlformats-officedocument.presentationml.slideMaster+xml"/>
  <Override PartName="/ppt/slides/slide8.xml" ContentType="application/vnd.openxmlformats-officedocument.presentationml.slide+xml"/>
  <Override PartName="/ppt/slideLayouts/slideLayout59.xml" ContentType="application/vnd.openxmlformats-officedocument.presentationml.slideLayout+xml"/>
  <Override PartName="/ppt/slideLayouts/slideLayout68.xml" ContentType="application/vnd.openxmlformats-officedocument.presentationml.slideLayout+xml"/>
  <Override PartName="/ppt/theme/theme7.xml" ContentType="application/vnd.openxmlformats-officedocument.theme+xml"/>
  <Override PartName="/ppt/slideLayouts/slideLayout79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97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91.xml" ContentType="application/vnd.openxmlformats-officedocument.presentationml.slideLayout+xml"/>
  <Default Extension="wmf" ContentType="image/x-wmf"/>
  <Default Extension="rels" ContentType="application/vnd.openxmlformats-package.relationships+xml"/>
  <Override PartName="/ppt/slides/slide23.xml" ContentType="application/vnd.openxmlformats-officedocument.presentationml.slide+xml"/>
  <Override PartName="/ppt/slideLayouts/slideLayout2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Masters/slideMaster6.xml" ContentType="application/vnd.openxmlformats-officedocument.presentationml.slideMaster+xml"/>
  <Override PartName="/ppt/theme/theme8.xml" ContentType="application/vnd.openxmlformats-officedocument.theme+xml"/>
  <Override PartName="/ppt/slideLayouts/slideLayout89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78.xml" ContentType="application/vnd.openxmlformats-officedocument.presentationml.slideLayout+xml"/>
  <Override PartName="/ppt/notesSlides/notesSlide5.xml" ContentType="application/vnd.openxmlformats-officedocument.presentationml.notesSlide+xml"/>
  <Override PartName="/ppt/slideMasters/slideMaster2.xml" ContentType="application/vnd.openxmlformats-officedocument.presentationml.slideMaster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96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s/slide24.xml" ContentType="application/vnd.openxmlformats-officedocument.presentationml.slide+xml"/>
  <Override PartName="/ppt/slides/slide35.xml" ContentType="application/vnd.openxmlformats-officedocument.presentationml.slide+xml"/>
  <Override PartName="/ppt/slideLayouts/slideLayout16.xml" ContentType="application/vnd.openxmlformats-officedocument.presentationml.slideLayout+xml"/>
  <Default Extension="jpeg" ContentType="image/jpeg"/>
  <Override PartName="/ppt/slideLayouts/slideLayout34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s/slide13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3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  <p:sldMasterId id="2147483708" r:id="rId4"/>
    <p:sldMasterId id="2147483720" r:id="rId5"/>
    <p:sldMasterId id="2147483744" r:id="rId6"/>
    <p:sldMasterId id="2147483756" r:id="rId7"/>
    <p:sldMasterId id="2147483768" r:id="rId8"/>
    <p:sldMasterId id="2147483780" r:id="rId9"/>
  </p:sldMasterIdLst>
  <p:notesMasterIdLst>
    <p:notesMasterId r:id="rId49"/>
  </p:notesMasterIdLst>
  <p:sldIdLst>
    <p:sldId id="256" r:id="rId10"/>
    <p:sldId id="264" r:id="rId11"/>
    <p:sldId id="259" r:id="rId12"/>
    <p:sldId id="288" r:id="rId13"/>
    <p:sldId id="289" r:id="rId14"/>
    <p:sldId id="270" r:id="rId15"/>
    <p:sldId id="260" r:id="rId16"/>
    <p:sldId id="262" r:id="rId17"/>
    <p:sldId id="263" r:id="rId18"/>
    <p:sldId id="290" r:id="rId19"/>
    <p:sldId id="271" r:id="rId20"/>
    <p:sldId id="265" r:id="rId21"/>
    <p:sldId id="266" r:id="rId22"/>
    <p:sldId id="267" r:id="rId23"/>
    <p:sldId id="268" r:id="rId24"/>
    <p:sldId id="269" r:id="rId25"/>
    <p:sldId id="291" r:id="rId26"/>
    <p:sldId id="272" r:id="rId27"/>
    <p:sldId id="273" r:id="rId28"/>
    <p:sldId id="274" r:id="rId29"/>
    <p:sldId id="275" r:id="rId30"/>
    <p:sldId id="297" r:id="rId31"/>
    <p:sldId id="276" r:id="rId32"/>
    <p:sldId id="277" r:id="rId33"/>
    <p:sldId id="278" r:id="rId34"/>
    <p:sldId id="279" r:id="rId35"/>
    <p:sldId id="292" r:id="rId36"/>
    <p:sldId id="280" r:id="rId37"/>
    <p:sldId id="281" r:id="rId38"/>
    <p:sldId id="282" r:id="rId39"/>
    <p:sldId id="283" r:id="rId40"/>
    <p:sldId id="284" r:id="rId41"/>
    <p:sldId id="285" r:id="rId42"/>
    <p:sldId id="286" r:id="rId43"/>
    <p:sldId id="293" r:id="rId44"/>
    <p:sldId id="287" r:id="rId45"/>
    <p:sldId id="294" r:id="rId46"/>
    <p:sldId id="295" r:id="rId47"/>
    <p:sldId id="296" r:id="rId4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96" y="-6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4.xml"/><Relationship Id="rId18" Type="http://schemas.openxmlformats.org/officeDocument/2006/relationships/slide" Target="slides/slide9.xml"/><Relationship Id="rId26" Type="http://schemas.openxmlformats.org/officeDocument/2006/relationships/slide" Target="slides/slide17.xml"/><Relationship Id="rId39" Type="http://schemas.openxmlformats.org/officeDocument/2006/relationships/slide" Target="slides/slide30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2.xml"/><Relationship Id="rId34" Type="http://schemas.openxmlformats.org/officeDocument/2006/relationships/slide" Target="slides/slide25.xml"/><Relationship Id="rId42" Type="http://schemas.openxmlformats.org/officeDocument/2006/relationships/slide" Target="slides/slide33.xml"/><Relationship Id="rId47" Type="http://schemas.openxmlformats.org/officeDocument/2006/relationships/slide" Target="slides/slide38.xml"/><Relationship Id="rId50" Type="http://schemas.openxmlformats.org/officeDocument/2006/relationships/presProps" Target="presProps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3.xml"/><Relationship Id="rId17" Type="http://schemas.openxmlformats.org/officeDocument/2006/relationships/slide" Target="slides/slide8.xml"/><Relationship Id="rId25" Type="http://schemas.openxmlformats.org/officeDocument/2006/relationships/slide" Target="slides/slide16.xml"/><Relationship Id="rId33" Type="http://schemas.openxmlformats.org/officeDocument/2006/relationships/slide" Target="slides/slide24.xml"/><Relationship Id="rId38" Type="http://schemas.openxmlformats.org/officeDocument/2006/relationships/slide" Target="slides/slide29.xml"/><Relationship Id="rId46" Type="http://schemas.openxmlformats.org/officeDocument/2006/relationships/slide" Target="slides/slide37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7.xml"/><Relationship Id="rId20" Type="http://schemas.openxmlformats.org/officeDocument/2006/relationships/slide" Target="slides/slide11.xml"/><Relationship Id="rId29" Type="http://schemas.openxmlformats.org/officeDocument/2006/relationships/slide" Target="slides/slide20.xml"/><Relationship Id="rId41" Type="http://schemas.openxmlformats.org/officeDocument/2006/relationships/slide" Target="slides/slide32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2.xml"/><Relationship Id="rId24" Type="http://schemas.openxmlformats.org/officeDocument/2006/relationships/slide" Target="slides/slide15.xml"/><Relationship Id="rId32" Type="http://schemas.openxmlformats.org/officeDocument/2006/relationships/slide" Target="slides/slide23.xml"/><Relationship Id="rId37" Type="http://schemas.openxmlformats.org/officeDocument/2006/relationships/slide" Target="slides/slide28.xml"/><Relationship Id="rId40" Type="http://schemas.openxmlformats.org/officeDocument/2006/relationships/slide" Target="slides/slide31.xml"/><Relationship Id="rId45" Type="http://schemas.openxmlformats.org/officeDocument/2006/relationships/slide" Target="slides/slide36.xml"/><Relationship Id="rId53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6.xml"/><Relationship Id="rId23" Type="http://schemas.openxmlformats.org/officeDocument/2006/relationships/slide" Target="slides/slide14.xml"/><Relationship Id="rId28" Type="http://schemas.openxmlformats.org/officeDocument/2006/relationships/slide" Target="slides/slide19.xml"/><Relationship Id="rId36" Type="http://schemas.openxmlformats.org/officeDocument/2006/relationships/slide" Target="slides/slide27.xml"/><Relationship Id="rId49" Type="http://schemas.openxmlformats.org/officeDocument/2006/relationships/notesMaster" Target="notesMasters/notesMaster1.xml"/><Relationship Id="rId10" Type="http://schemas.openxmlformats.org/officeDocument/2006/relationships/slide" Target="slides/slide1.xml"/><Relationship Id="rId19" Type="http://schemas.openxmlformats.org/officeDocument/2006/relationships/slide" Target="slides/slide10.xml"/><Relationship Id="rId31" Type="http://schemas.openxmlformats.org/officeDocument/2006/relationships/slide" Target="slides/slide22.xml"/><Relationship Id="rId44" Type="http://schemas.openxmlformats.org/officeDocument/2006/relationships/slide" Target="slides/slide35.xml"/><Relationship Id="rId52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5.xml"/><Relationship Id="rId22" Type="http://schemas.openxmlformats.org/officeDocument/2006/relationships/slide" Target="slides/slide13.xml"/><Relationship Id="rId27" Type="http://schemas.openxmlformats.org/officeDocument/2006/relationships/slide" Target="slides/slide18.xml"/><Relationship Id="rId30" Type="http://schemas.openxmlformats.org/officeDocument/2006/relationships/slide" Target="slides/slide21.xml"/><Relationship Id="rId35" Type="http://schemas.openxmlformats.org/officeDocument/2006/relationships/slide" Target="slides/slide26.xml"/><Relationship Id="rId43" Type="http://schemas.openxmlformats.org/officeDocument/2006/relationships/slide" Target="slides/slide34.xml"/><Relationship Id="rId48" Type="http://schemas.openxmlformats.org/officeDocument/2006/relationships/slide" Target="slides/slide39.xml"/><Relationship Id="rId8" Type="http://schemas.openxmlformats.org/officeDocument/2006/relationships/slideMaster" Target="slideMasters/slideMaster8.xml"/><Relationship Id="rId51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0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26663F-2550-43AD-AECB-C24520A65026}" type="datetimeFigureOut">
              <a:rPr lang="ru-RU" smtClean="0"/>
              <a:pPr/>
              <a:t>02.11.2011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70A457-D9EE-4A63-B97C-199407E79B3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E9ABF08-AB29-4265-AD37-17CE684F7522}" type="slidenum">
              <a:rPr lang="ru-RU"/>
              <a:pPr/>
              <a:t>28</a:t>
            </a:fld>
            <a:endParaRPr lang="ru-RU"/>
          </a:p>
        </p:txBody>
      </p:sp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CEB3EF2-6EE9-442A-A560-B31B85AC19A1}" type="slidenum">
              <a:rPr lang="ru-RU"/>
              <a:pPr/>
              <a:t>29</a:t>
            </a:fld>
            <a:endParaRPr lang="ru-RU"/>
          </a:p>
        </p:txBody>
      </p:sp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E598C99-1F69-43C6-9A1B-7B55FC5CA6BB}" type="slidenum">
              <a:rPr lang="ru-RU"/>
              <a:pPr/>
              <a:t>30</a:t>
            </a:fld>
            <a:endParaRPr lang="ru-RU"/>
          </a:p>
        </p:txBody>
      </p:sp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3B19530-C052-49B8-B972-F60C49C009E7}" type="slidenum">
              <a:rPr lang="ru-RU"/>
              <a:pPr/>
              <a:t>31</a:t>
            </a:fld>
            <a:endParaRPr lang="ru-RU"/>
          </a:p>
        </p:txBody>
      </p:sp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7B5B66B-BD7B-4EC9-864B-0A0CBC1AB2CB}" type="slidenum">
              <a:rPr lang="ru-RU"/>
              <a:pPr/>
              <a:t>35</a:t>
            </a:fld>
            <a:endParaRPr lang="ru-RU"/>
          </a:p>
        </p:txBody>
      </p:sp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02.11.2011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02.11.2011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02.11.2011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02.11.2011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02.11.2011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02.11.2011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02.11.2011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02.11.2011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02.11.2011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02.11.2011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02.11.2011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02.11.2011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02.11.2011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02.11.2011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Прямоугольник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56" name="Прямоугольник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Прямоугольник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Прямоугольник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Прямоугольник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олилиния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Полилиния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Полилиния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Полилиния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Полилиния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Полилиния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Полилиния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Полилиния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Полилиния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Полилиния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Полилиния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Полилиния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Полилиния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Полилиния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02.11.2011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Прямоугольник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Прямоугольник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Прямоугольник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02.11.2011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02.11.2011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02.11.2011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Группа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grpSp>
        <p:nvGrpSpPr>
          <p:cNvPr id="14" name="Группа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Прямая соединительная линия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Группа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Прямая соединительная линия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02.11.2011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02.11.2011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02.11.2011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02.11.2011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02.11.2011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02.11.2011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02.11.2011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02.11.2011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02.11.2011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02.11.2011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02.11.2011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02.11.2011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02.11.2011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02.11.2011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02.11.2011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02.11.2011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6.xml"/><Relationship Id="rId3" Type="http://schemas.openxmlformats.org/officeDocument/2006/relationships/slideLayout" Target="../slideLayouts/slideLayout91.xml"/><Relationship Id="rId7" Type="http://schemas.openxmlformats.org/officeDocument/2006/relationships/slideLayout" Target="../slideLayouts/slideLayout95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0.xml"/><Relationship Id="rId1" Type="http://schemas.openxmlformats.org/officeDocument/2006/relationships/slideLayout" Target="../slideLayouts/slideLayout89.xml"/><Relationship Id="rId6" Type="http://schemas.openxmlformats.org/officeDocument/2006/relationships/slideLayout" Target="../slideLayouts/slideLayout94.xml"/><Relationship Id="rId11" Type="http://schemas.openxmlformats.org/officeDocument/2006/relationships/slideLayout" Target="../slideLayouts/slideLayout99.xml"/><Relationship Id="rId5" Type="http://schemas.openxmlformats.org/officeDocument/2006/relationships/slideLayout" Target="../slideLayouts/slideLayout93.xml"/><Relationship Id="rId10" Type="http://schemas.openxmlformats.org/officeDocument/2006/relationships/slideLayout" Target="../slideLayouts/slideLayout98.xml"/><Relationship Id="rId4" Type="http://schemas.openxmlformats.org/officeDocument/2006/relationships/slideLayout" Target="../slideLayouts/slideLayout92.xml"/><Relationship Id="rId9" Type="http://schemas.openxmlformats.org/officeDocument/2006/relationships/slideLayout" Target="../slideLayouts/slideLayout9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02.11.2011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02.11.2011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02.11.2011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02.11.2011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Прямоугольник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02.11.2011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02.11.2011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02.11.2011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02.11.2011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02.11.2011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4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5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5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5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6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gif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5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6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6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5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8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8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8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slideLayout" Target="../slideLayouts/slideLayout23.xml"/><Relationship Id="rId1" Type="http://schemas.openxmlformats.org/officeDocument/2006/relationships/themeOverride" Target="../theme/themeOverrid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5400000" scaled="0"/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42900"/>
            <a:ext cx="9144000" cy="6858000"/>
          </a:xfrm>
        </p:spPr>
        <p:txBody>
          <a:bodyPr>
            <a:normAutofit/>
          </a:bodyPr>
          <a:lstStyle/>
          <a:p>
            <a:pPr algn="ctr"/>
            <a:r>
              <a:rPr lang="ru-RU" sz="6000" dirty="0" smtClean="0"/>
              <a:t>МЕТОДИЧЕСКАЯ  КОПИЛКА</a:t>
            </a:r>
            <a:br>
              <a:rPr lang="ru-RU" sz="6000" dirty="0" smtClean="0"/>
            </a:br>
            <a:r>
              <a:rPr lang="ru-RU" sz="6000" dirty="0" smtClean="0"/>
              <a:t>РАБОТ </a:t>
            </a:r>
            <a:br>
              <a:rPr lang="ru-RU" sz="6000" dirty="0" smtClean="0"/>
            </a:br>
            <a:r>
              <a:rPr lang="ru-RU" sz="6000" dirty="0" smtClean="0"/>
              <a:t>С ПЕДАГОГАМИ И РОДИТЕЛЯМИ</a:t>
            </a:r>
            <a:endParaRPr lang="ru-RU" sz="60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5" name="Rectangle 5"/>
          <p:cNvSpPr>
            <a:spLocks noGrp="1" noChangeArrowheads="1"/>
          </p:cNvSpPr>
          <p:nvPr>
            <p:ph type="title"/>
          </p:nvPr>
        </p:nvSpPr>
        <p:spPr>
          <a:xfrm>
            <a:off x="2438400" y="228600"/>
            <a:ext cx="6400800" cy="685800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ru-RU" sz="2400" b="1" dirty="0" smtClean="0">
                <a:solidFill>
                  <a:srgbClr val="FF3300"/>
                </a:solidFill>
              </a:rPr>
              <a:t>ПСИХОЛОГО-ПЕДАГОГИЧЕСКИЙ КОНСИЛИУМ</a:t>
            </a:r>
          </a:p>
        </p:txBody>
      </p:sp>
      <p:sp>
        <p:nvSpPr>
          <p:cNvPr id="46086" name="Rectangle 6"/>
          <p:cNvSpPr>
            <a:spLocks noGrp="1" noChangeArrowheads="1"/>
          </p:cNvSpPr>
          <p:nvPr>
            <p:ph type="subTitle" idx="4294967295"/>
          </p:nvPr>
        </p:nvSpPr>
        <p:spPr>
          <a:xfrm>
            <a:off x="2133600" y="1295400"/>
            <a:ext cx="7010400" cy="5181600"/>
          </a:xfrm>
        </p:spPr>
        <p:txBody>
          <a:bodyPr/>
          <a:lstStyle/>
          <a:p>
            <a:pPr marL="0" indent="0"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sz="1400" dirty="0" smtClean="0"/>
          </a:p>
          <a:p>
            <a:pPr marL="0" indent="0"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sz="1400" dirty="0" smtClean="0"/>
          </a:p>
          <a:p>
            <a:pPr marL="0" indent="0"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b="1" dirty="0" smtClean="0">
                <a:solidFill>
                  <a:srgbClr val="0000FF"/>
                </a:solidFill>
              </a:rPr>
              <a:t>ВОПРОСЫ  АДАПТАЦИИ </a:t>
            </a:r>
          </a:p>
          <a:p>
            <a:pPr marL="0" indent="0"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b="1" dirty="0" smtClean="0">
              <a:solidFill>
                <a:srgbClr val="0000FF"/>
              </a:solidFill>
            </a:endParaRPr>
          </a:p>
          <a:p>
            <a:pPr marL="0" indent="0"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b="1" dirty="0" smtClean="0">
                <a:solidFill>
                  <a:srgbClr val="0000FF"/>
                </a:solidFill>
              </a:rPr>
              <a:t>УЧАЩИХСЯ  </a:t>
            </a:r>
          </a:p>
          <a:p>
            <a:pPr marL="0" indent="0"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b="1" dirty="0" smtClean="0">
              <a:solidFill>
                <a:srgbClr val="0000FF"/>
              </a:solidFill>
            </a:endParaRPr>
          </a:p>
          <a:p>
            <a:pPr marL="0" indent="0"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b="1" dirty="0" smtClean="0">
                <a:solidFill>
                  <a:srgbClr val="0000FF"/>
                </a:solidFill>
              </a:rPr>
              <a:t>ДЕСЯТОГО КЛАССА</a:t>
            </a:r>
          </a:p>
          <a:p>
            <a:pPr marL="0" indent="0"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b="1" dirty="0" smtClean="0">
              <a:solidFill>
                <a:srgbClr val="0000FF"/>
              </a:solidFill>
            </a:endParaRPr>
          </a:p>
          <a:p>
            <a:pPr marL="0" indent="0"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sz="2800" b="1" dirty="0" smtClean="0">
              <a:solidFill>
                <a:schemeClr val="bg2"/>
              </a:solidFill>
            </a:endParaRPr>
          </a:p>
          <a:p>
            <a:pPr marL="0" indent="0"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sz="2800" b="1" dirty="0" smtClean="0">
              <a:solidFill>
                <a:schemeClr val="bg2"/>
              </a:solidFill>
            </a:endParaRPr>
          </a:p>
          <a:p>
            <a:pPr marL="0" indent="0"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sz="600" b="1" dirty="0" smtClean="0">
              <a:solidFill>
                <a:schemeClr val="accent2"/>
              </a:solidFill>
            </a:endParaRPr>
          </a:p>
          <a:p>
            <a:pPr marL="0" indent="0"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sz="600" b="1" dirty="0" smtClean="0"/>
          </a:p>
          <a:p>
            <a:pPr marL="0" indent="0"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1600" b="1" dirty="0" smtClean="0"/>
              <a:t>ДАТА: 11.01.2011ГОД</a:t>
            </a:r>
          </a:p>
          <a:p>
            <a:pPr marL="0" indent="0"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1600" b="1" dirty="0" smtClean="0"/>
              <a:t>ПОДГОТОВИЛА: </a:t>
            </a:r>
          </a:p>
          <a:p>
            <a:pPr marL="0" indent="0"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1600" b="1" dirty="0" smtClean="0"/>
              <a:t>ПЕДАГОГ-ПСИХОЛОГ ВОРОНИНА С.А.</a:t>
            </a:r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57200" y="428604"/>
            <a:ext cx="8305800" cy="2857520"/>
          </a:xfrm>
        </p:spPr>
        <p:txBody>
          <a:bodyPr>
            <a:noAutofit/>
          </a:bodyPr>
          <a:lstStyle/>
          <a:p>
            <a:pPr algn="ctr"/>
            <a:r>
              <a:rPr lang="ru-RU" sz="4800" dirty="0" smtClean="0">
                <a:solidFill>
                  <a:schemeClr val="tx1"/>
                </a:solidFill>
              </a:rPr>
              <a:t>ПСИХОЛОГИЧЕСКИЙ МОНИТОРИНГ  В РАМКАХ ПРОВЕДЕНИЯ ЭКСПЕРИМЕНТА</a:t>
            </a:r>
            <a:endParaRPr lang="ru-RU" sz="4800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362200" y="4929198"/>
            <a:ext cx="6705600" cy="1806639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Дата: </a:t>
            </a:r>
            <a:r>
              <a:rPr lang="ru-RU" sz="2800" dirty="0" smtClean="0">
                <a:solidFill>
                  <a:schemeClr val="bg1"/>
                </a:solidFill>
              </a:rPr>
              <a:t>09.12.2010 год</a:t>
            </a:r>
          </a:p>
          <a:p>
            <a:r>
              <a:rPr lang="ru-RU" sz="2800" dirty="0" smtClean="0">
                <a:solidFill>
                  <a:schemeClr val="bg1"/>
                </a:solidFill>
              </a:rPr>
              <a:t>Подготовила: педагог-психолог - Воронина </a:t>
            </a:r>
            <a:r>
              <a:rPr lang="ru-RU" dirty="0" smtClean="0">
                <a:solidFill>
                  <a:schemeClr val="bg1"/>
                </a:solidFill>
              </a:rPr>
              <a:t>С.А.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4797425"/>
          </a:xfrm>
        </p:spPr>
        <p:txBody>
          <a:bodyPr/>
          <a:lstStyle/>
          <a:p>
            <a:r>
              <a:rPr lang="ru-RU" sz="2800" b="1">
                <a:effectLst/>
              </a:rPr>
              <a:t/>
            </a:r>
            <a:br>
              <a:rPr lang="ru-RU" sz="2800" b="1">
                <a:effectLst/>
              </a:rPr>
            </a:br>
            <a:r>
              <a:rPr lang="ru-RU" sz="2800" b="1">
                <a:effectLst/>
              </a:rPr>
              <a:t/>
            </a:r>
            <a:br>
              <a:rPr lang="ru-RU" sz="2800" b="1">
                <a:effectLst/>
              </a:rPr>
            </a:br>
            <a:r>
              <a:rPr lang="ru-RU" sz="2800" b="1">
                <a:effectLst/>
              </a:rPr>
              <a:t/>
            </a:r>
            <a:br>
              <a:rPr lang="ru-RU" sz="2800" b="1">
                <a:effectLst/>
              </a:rPr>
            </a:br>
            <a:r>
              <a:rPr lang="ru-RU" sz="1000" b="1">
                <a:effectLst/>
              </a:rPr>
              <a:t/>
            </a:r>
            <a:br>
              <a:rPr lang="ru-RU" sz="1000" b="1">
                <a:effectLst/>
              </a:rPr>
            </a:br>
            <a:r>
              <a:rPr lang="ru-RU" sz="1000" b="1">
                <a:effectLst/>
              </a:rPr>
              <a:t/>
            </a:r>
            <a:br>
              <a:rPr lang="ru-RU" sz="1000" b="1">
                <a:effectLst/>
              </a:rPr>
            </a:br>
            <a:r>
              <a:rPr lang="ru-RU" sz="1000" b="1">
                <a:effectLst/>
              </a:rPr>
              <a:t/>
            </a:r>
            <a:br>
              <a:rPr lang="ru-RU" sz="1000" b="1">
                <a:effectLst/>
              </a:rPr>
            </a:br>
            <a:endParaRPr lang="ru-RU" sz="4000" b="1">
              <a:effectLst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457200"/>
            <a:ext cx="9144000" cy="5948363"/>
          </a:xfrm>
          <a:ln/>
        </p:spPr>
        <p:txBody>
          <a:bodyPr/>
          <a:lstStyle/>
          <a:p>
            <a:pPr>
              <a:lnSpc>
                <a:spcPct val="90000"/>
              </a:lnSpc>
            </a:pPr>
            <a:endParaRPr lang="ru-RU" sz="2400" b="1" dirty="0">
              <a:solidFill>
                <a:srgbClr val="FFFF66"/>
              </a:solidFill>
              <a:effectLst/>
            </a:endParaRPr>
          </a:p>
          <a:p>
            <a:pPr algn="ctr">
              <a:lnSpc>
                <a:spcPct val="90000"/>
              </a:lnSpc>
            </a:pPr>
            <a:r>
              <a:rPr lang="ru-RU" sz="2800" b="1" dirty="0">
                <a:solidFill>
                  <a:srgbClr val="FFFF66"/>
                </a:solidFill>
                <a:effectLst/>
              </a:rPr>
              <a:t>ПЕРСПЕКТИВНОЕ </a:t>
            </a:r>
          </a:p>
          <a:p>
            <a:pPr algn="ctr">
              <a:lnSpc>
                <a:spcPct val="90000"/>
              </a:lnSpc>
            </a:pPr>
            <a:r>
              <a:rPr lang="ru-RU" sz="2800" b="1" dirty="0">
                <a:solidFill>
                  <a:srgbClr val="FFFF66"/>
                </a:solidFill>
                <a:effectLst/>
              </a:rPr>
              <a:t>НАПРАВЛЕНИЕ РАБОТЫ </a:t>
            </a:r>
          </a:p>
          <a:p>
            <a:pPr algn="ctr">
              <a:lnSpc>
                <a:spcPct val="90000"/>
              </a:lnSpc>
            </a:pPr>
            <a:r>
              <a:rPr lang="ru-RU" sz="2800" b="1" dirty="0">
                <a:solidFill>
                  <a:srgbClr val="FFFF66"/>
                </a:solidFill>
                <a:effectLst/>
              </a:rPr>
              <a:t>СППС </a:t>
            </a:r>
          </a:p>
          <a:p>
            <a:pPr algn="ctr">
              <a:lnSpc>
                <a:spcPct val="90000"/>
              </a:lnSpc>
            </a:pPr>
            <a:r>
              <a:rPr lang="ru-RU" sz="2800" b="1" dirty="0">
                <a:solidFill>
                  <a:srgbClr val="FFFF66"/>
                </a:solidFill>
                <a:effectLst/>
              </a:rPr>
              <a:t>НА 2008-2009 </a:t>
            </a:r>
          </a:p>
          <a:p>
            <a:pPr algn="ctr">
              <a:lnSpc>
                <a:spcPct val="90000"/>
              </a:lnSpc>
            </a:pPr>
            <a:r>
              <a:rPr lang="ru-RU" sz="2800" b="1" dirty="0">
                <a:solidFill>
                  <a:srgbClr val="FFFF66"/>
                </a:solidFill>
                <a:effectLst/>
              </a:rPr>
              <a:t>УЧЕБНЫЙ ГОД</a:t>
            </a:r>
          </a:p>
          <a:p>
            <a:pPr algn="ctr">
              <a:lnSpc>
                <a:spcPct val="90000"/>
              </a:lnSpc>
            </a:pPr>
            <a:endParaRPr lang="ru-RU" sz="2800" b="1" dirty="0">
              <a:solidFill>
                <a:srgbClr val="FFFF66"/>
              </a:solidFill>
              <a:effectLst/>
            </a:endParaRPr>
          </a:p>
          <a:p>
            <a:pPr>
              <a:lnSpc>
                <a:spcPct val="90000"/>
              </a:lnSpc>
            </a:pPr>
            <a:endParaRPr lang="ru-RU" sz="2800" b="1" dirty="0">
              <a:solidFill>
                <a:srgbClr val="FFFF66"/>
              </a:solidFill>
              <a:effectLst/>
            </a:endParaRPr>
          </a:p>
          <a:p>
            <a:pPr>
              <a:lnSpc>
                <a:spcPct val="90000"/>
              </a:lnSpc>
            </a:pPr>
            <a:endParaRPr lang="ru-RU" sz="2400" b="1" dirty="0">
              <a:solidFill>
                <a:srgbClr val="FFFF66"/>
              </a:solidFill>
              <a:effectLst/>
            </a:endParaRPr>
          </a:p>
          <a:p>
            <a:pPr>
              <a:lnSpc>
                <a:spcPct val="90000"/>
              </a:lnSpc>
            </a:pPr>
            <a:r>
              <a:rPr lang="ru-RU" sz="2400" b="1" dirty="0">
                <a:solidFill>
                  <a:srgbClr val="FFFF66"/>
                </a:solidFill>
                <a:effectLst/>
              </a:rPr>
              <a:t>Педагог- психолог СОШЛ № </a:t>
            </a:r>
            <a:r>
              <a:rPr lang="ru-RU" sz="2400" b="1" dirty="0" smtClean="0">
                <a:solidFill>
                  <a:srgbClr val="FFFF66"/>
                </a:solidFill>
                <a:effectLst/>
              </a:rPr>
              <a:t>53</a:t>
            </a:r>
          </a:p>
          <a:p>
            <a:pPr>
              <a:lnSpc>
                <a:spcPct val="90000"/>
              </a:lnSpc>
            </a:pPr>
            <a:r>
              <a:rPr lang="ru-RU" sz="2400" b="1" dirty="0" smtClean="0">
                <a:solidFill>
                  <a:srgbClr val="FFFF66"/>
                </a:solidFill>
                <a:effectLst/>
              </a:rPr>
              <a:t> </a:t>
            </a:r>
            <a:r>
              <a:rPr lang="ru-RU" sz="2400" b="1" dirty="0">
                <a:solidFill>
                  <a:srgbClr val="FFFF66"/>
                </a:solidFill>
                <a:effectLst/>
              </a:rPr>
              <a:t>Воронина Светлана Анатольевна</a:t>
            </a:r>
            <a:endParaRPr lang="ru-RU" sz="1800" b="1" dirty="0">
              <a:solidFill>
                <a:srgbClr val="FF0066"/>
              </a:solidFill>
              <a:effectLst/>
            </a:endParaRPr>
          </a:p>
          <a:p>
            <a:pPr>
              <a:lnSpc>
                <a:spcPct val="90000"/>
              </a:lnSpc>
            </a:pPr>
            <a:endParaRPr lang="ru-RU" sz="1600" b="1" dirty="0">
              <a:solidFill>
                <a:srgbClr val="FF0066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55650" y="692150"/>
            <a:ext cx="7772400" cy="151130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b="1" smtClean="0">
                <a:solidFill>
                  <a:srgbClr val="FF66FF"/>
                </a:solidFill>
                <a:latin typeface="Tahoma" pitchFamily="34" charset="0"/>
              </a:rPr>
              <a:t>        </a:t>
            </a:r>
            <a:r>
              <a:rPr lang="ru-RU" sz="4000" b="1" smtClean="0">
                <a:solidFill>
                  <a:srgbClr val="FFFF99"/>
                </a:solidFill>
                <a:latin typeface="Tahoma" pitchFamily="34" charset="0"/>
              </a:rPr>
              <a:t>ПСИХОЛОГИЧЕСКИЙ ПРАКТИКУМ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27088" y="2565400"/>
            <a:ext cx="7129462" cy="2016125"/>
          </a:xfrm>
        </p:spPr>
        <p:txBody>
          <a:bodyPr/>
          <a:lstStyle/>
          <a:p>
            <a:pPr marL="0" indent="0" algn="ctr">
              <a:lnSpc>
                <a:spcPct val="90000"/>
              </a:lnSpc>
              <a:buFontTx/>
              <a:buNone/>
              <a:defRPr/>
            </a:pPr>
            <a:r>
              <a:rPr lang="ru-RU" b="1" i="1" dirty="0" smtClean="0">
                <a:latin typeface="Tahoma" pitchFamily="34" charset="0"/>
              </a:rPr>
              <a:t>«Развитие рефлексивного сознания педагога на предмет подготовки школьника к </a:t>
            </a:r>
          </a:p>
          <a:p>
            <a:pPr marL="0" indent="0" algn="ctr">
              <a:lnSpc>
                <a:spcPct val="90000"/>
              </a:lnSpc>
              <a:buFontTx/>
              <a:buNone/>
              <a:defRPr/>
            </a:pPr>
            <a:r>
              <a:rPr lang="ru-RU" b="1" i="1" dirty="0" smtClean="0">
                <a:latin typeface="Tahoma" pitchFamily="34" charset="0"/>
              </a:rPr>
              <a:t>ПГК и ЕНТ»</a:t>
            </a:r>
            <a:r>
              <a:rPr lang="ru-RU" dirty="0" smtClean="0">
                <a:effectLst/>
                <a:latin typeface="Tahoma" pitchFamily="34" charset="0"/>
              </a:rPr>
              <a:t> </a:t>
            </a: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827088" y="4643438"/>
            <a:ext cx="8066087" cy="1954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r>
              <a:rPr lang="ru-RU" sz="1800" b="1">
                <a:solidFill>
                  <a:srgbClr val="FFFF99"/>
                </a:solidFill>
              </a:rPr>
              <a:t>Дата:</a:t>
            </a:r>
            <a:r>
              <a:rPr lang="en-US" sz="1800" b="1">
                <a:solidFill>
                  <a:srgbClr val="FFFF99"/>
                </a:solidFill>
              </a:rPr>
              <a:t> </a:t>
            </a:r>
            <a:r>
              <a:rPr lang="ru-RU" sz="1800" b="1">
                <a:solidFill>
                  <a:srgbClr val="FFFF99"/>
                </a:solidFill>
              </a:rPr>
              <a:t>23.11.2010 год</a:t>
            </a:r>
            <a:r>
              <a:rPr lang="en-US" sz="2400">
                <a:latin typeface="Arial" charset="0"/>
              </a:rPr>
              <a:t> </a:t>
            </a:r>
            <a:endParaRPr lang="ru-RU" sz="2400">
              <a:latin typeface="Arial" charset="0"/>
            </a:endParaRPr>
          </a:p>
          <a:p>
            <a:pPr algn="r"/>
            <a:r>
              <a:rPr lang="ru-RU" sz="2200" b="1">
                <a:solidFill>
                  <a:srgbClr val="FFFF99"/>
                </a:solidFill>
                <a:latin typeface="Arial" charset="0"/>
              </a:rPr>
              <a:t>Директор СОШЛ № 53</a:t>
            </a:r>
          </a:p>
          <a:p>
            <a:pPr algn="r"/>
            <a:r>
              <a:rPr lang="ru-RU" sz="2200" b="1">
                <a:solidFill>
                  <a:srgbClr val="FFFF99"/>
                </a:solidFill>
                <a:latin typeface="Arial" charset="0"/>
              </a:rPr>
              <a:t>Салиева Л.С. </a:t>
            </a:r>
            <a:endParaRPr lang="en-US" sz="2200" b="1">
              <a:solidFill>
                <a:srgbClr val="FFFF99"/>
              </a:solidFill>
              <a:latin typeface="Arial" charset="0"/>
            </a:endParaRPr>
          </a:p>
          <a:p>
            <a:pPr algn="r"/>
            <a:r>
              <a:rPr lang="en-US" sz="2200" b="1">
                <a:solidFill>
                  <a:srgbClr val="FFFF99"/>
                </a:solidFill>
                <a:latin typeface="Arial" charset="0"/>
              </a:rPr>
              <a:t>          </a:t>
            </a:r>
            <a:r>
              <a:rPr lang="ru-RU" sz="2200" b="1">
                <a:solidFill>
                  <a:srgbClr val="FFFF99"/>
                </a:solidFill>
                <a:latin typeface="Arial" charset="0"/>
              </a:rPr>
              <a:t>педагог -психолог СОШЛ №53                </a:t>
            </a:r>
          </a:p>
          <a:p>
            <a:pPr algn="r"/>
            <a:r>
              <a:rPr lang="ru-RU" sz="2200" b="1">
                <a:solidFill>
                  <a:srgbClr val="FFFF99"/>
                </a:solidFill>
                <a:latin typeface="Arial" charset="0"/>
              </a:rPr>
              <a:t>Воронина С.А.</a:t>
            </a:r>
          </a:p>
          <a:p>
            <a:pPr algn="r"/>
            <a:r>
              <a:rPr lang="en-US" sz="2200" b="1">
                <a:solidFill>
                  <a:srgbClr val="FFFF99"/>
                </a:solidFill>
                <a:latin typeface="Arial" charset="0"/>
              </a:rPr>
              <a:t>                  </a:t>
            </a:r>
            <a:endParaRPr lang="ru-RU" sz="2200" b="1">
              <a:solidFill>
                <a:srgbClr val="FFFF99"/>
              </a:solidFill>
              <a:latin typeface="Arial" charset="0"/>
            </a:endParaRPr>
          </a:p>
        </p:txBody>
      </p:sp>
      <p:pic>
        <p:nvPicPr>
          <p:cNvPr id="5125" name="Picture 9" descr="BS00554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3850" y="333375"/>
            <a:ext cx="1828800" cy="199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6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0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0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0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0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0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0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0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0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0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0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0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0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0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0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0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0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0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0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0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0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05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05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05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205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205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2" presetClass="exit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76" dur="500"/>
                                        <p:tgtEl>
                                          <p:spTgt spid="2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22" presetClass="exit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79" dur="500"/>
                                        <p:tgtEl>
                                          <p:spTgt spid="20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22" presetClass="exit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82" dur="500"/>
                                        <p:tgtEl>
                                          <p:spTgt spid="20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22" presetClass="exit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85" dur="500"/>
                                        <p:tgtEl>
                                          <p:spTgt spid="20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22" presetClass="exit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88" dur="500"/>
                                        <p:tgtEl>
                                          <p:spTgt spid="20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22" presetClass="exit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91" dur="500"/>
                                        <p:tgtEl>
                                          <p:spTgt spid="205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/>
      <p:bldP spid="2052" grpId="0" build="p"/>
      <p:bldP spid="2052" grpId="1" build="allAtOnce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827088" y="4941888"/>
            <a:ext cx="7854950" cy="1582737"/>
          </a:xfrm>
        </p:spPr>
        <p:txBody>
          <a:bodyPr lIns="0" rIns="18288">
            <a:normAutofit fontScale="92500" lnSpcReduction="20000"/>
          </a:bodyPr>
          <a:lstStyle/>
          <a:p>
            <a:pPr marL="0" indent="0" algn="r">
              <a:lnSpc>
                <a:spcPct val="90000"/>
              </a:lnSpc>
              <a:buFont typeface="Wingdings" pitchFamily="2" charset="2"/>
              <a:buNone/>
            </a:pPr>
            <a:r>
              <a:rPr lang="kk-KZ" sz="2800" dirty="0">
                <a:latin typeface="KZ Times New Roman" pitchFamily="18" charset="0"/>
              </a:rPr>
              <a:t>Дата: 23.11.09г</a:t>
            </a:r>
          </a:p>
          <a:p>
            <a:pPr marL="0" indent="0" algn="r">
              <a:lnSpc>
                <a:spcPct val="90000"/>
              </a:lnSpc>
              <a:buFont typeface="Wingdings" pitchFamily="2" charset="2"/>
              <a:buNone/>
            </a:pPr>
            <a:r>
              <a:rPr lang="kk-KZ" sz="2800" dirty="0">
                <a:latin typeface="KZ Times New Roman" pitchFamily="18" charset="0"/>
              </a:rPr>
              <a:t>Подготовила: </a:t>
            </a:r>
          </a:p>
          <a:p>
            <a:pPr marL="0" indent="0" algn="r">
              <a:lnSpc>
                <a:spcPct val="90000"/>
              </a:lnSpc>
              <a:buFont typeface="Wingdings" pitchFamily="2" charset="2"/>
              <a:buNone/>
            </a:pPr>
            <a:r>
              <a:rPr lang="kk-KZ" sz="2800" dirty="0">
                <a:latin typeface="KZ Times New Roman" pitchFamily="18" charset="0"/>
              </a:rPr>
              <a:t>педагог-психолог </a:t>
            </a:r>
          </a:p>
          <a:p>
            <a:pPr marL="0" indent="0" algn="r">
              <a:lnSpc>
                <a:spcPct val="90000"/>
              </a:lnSpc>
              <a:buFont typeface="Wingdings" pitchFamily="2" charset="2"/>
              <a:buNone/>
            </a:pPr>
            <a:r>
              <a:rPr lang="kk-KZ" sz="2800" dirty="0">
                <a:latin typeface="KZ Times New Roman" pitchFamily="18" charset="0"/>
              </a:rPr>
              <a:t>Воронина С.А.</a:t>
            </a:r>
            <a:endParaRPr lang="ru-RU" sz="2800" dirty="0">
              <a:latin typeface="Arial" charset="0"/>
            </a:endParaRPr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468313" y="706438"/>
            <a:ext cx="8135937" cy="3627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kk-KZ" sz="3600" b="1" dirty="0">
                <a:solidFill>
                  <a:srgbClr val="FFFF66"/>
                </a:solidFill>
              </a:rPr>
              <a:t>СОВЕЩАНИЕ ПРИ ДИРЕКТОРЕ</a:t>
            </a:r>
          </a:p>
          <a:p>
            <a:endParaRPr lang="kk-KZ" sz="3600" b="1" dirty="0">
              <a:solidFill>
                <a:srgbClr val="FFFF66"/>
              </a:solidFill>
            </a:endParaRPr>
          </a:p>
          <a:p>
            <a:pPr algn="ctr"/>
            <a:r>
              <a:rPr lang="ru-RU" sz="3200" b="1" dirty="0"/>
              <a:t> Выявление </a:t>
            </a:r>
            <a:r>
              <a:rPr lang="ru-RU" sz="3200" b="1" dirty="0">
                <a:solidFill>
                  <a:srgbClr val="FFFF66"/>
                </a:solidFill>
              </a:rPr>
              <a:t>девиаций </a:t>
            </a:r>
            <a:r>
              <a:rPr lang="ru-RU" sz="3200" b="1" dirty="0"/>
              <a:t>среди учащихся и их профилактика</a:t>
            </a:r>
          </a:p>
          <a:p>
            <a:pPr algn="ctr"/>
            <a:r>
              <a:rPr lang="ru-RU" sz="3200" b="1" dirty="0"/>
              <a:t>«Стратегии работы с детьми имеющими склонности к суицидальному поведению»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GreenShineMasterPrew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7171" name="AutoShape 3"/>
          <p:cNvSpPr>
            <a:spLocks noChangeArrowheads="1"/>
          </p:cNvSpPr>
          <p:nvPr/>
        </p:nvSpPr>
        <p:spPr bwMode="gray">
          <a:xfrm rot="5400000">
            <a:off x="2232025" y="-1000125"/>
            <a:ext cx="4392613" cy="8208963"/>
          </a:xfrm>
          <a:prstGeom prst="roundRect">
            <a:avLst>
              <a:gd name="adj" fmla="val 19894"/>
            </a:avLst>
          </a:prstGeom>
          <a:solidFill>
            <a:srgbClr val="339966"/>
          </a:solidFill>
          <a:ln w="38100" algn="ctr">
            <a:solidFill>
              <a:srgbClr val="00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4932363" y="5805488"/>
            <a:ext cx="3316287" cy="884237"/>
          </a:xfrm>
        </p:spPr>
        <p:txBody>
          <a:bodyPr/>
          <a:lstStyle/>
          <a:p>
            <a:pPr algn="r">
              <a:lnSpc>
                <a:spcPct val="90000"/>
              </a:lnSpc>
            </a:pPr>
            <a:r>
              <a:rPr lang="ru-RU" sz="2800" b="1">
                <a:solidFill>
                  <a:schemeClr val="bg1"/>
                </a:solidFill>
              </a:rPr>
              <a:t>Подготовила: Воронина С.А.</a:t>
            </a:r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ctrTitle"/>
          </p:nvPr>
        </p:nvSpPr>
        <p:spPr>
          <a:xfrm>
            <a:off x="323850" y="333375"/>
            <a:ext cx="8496300" cy="4967288"/>
          </a:xfrm>
        </p:spPr>
        <p:txBody>
          <a:bodyPr/>
          <a:lstStyle/>
          <a:p>
            <a:pPr algn="ctr"/>
            <a:r>
              <a:rPr lang="ru-RU" b="1" i="1" dirty="0" smtClean="0">
                <a:solidFill>
                  <a:schemeClr val="bg1"/>
                </a:solidFill>
                <a:latin typeface="Verdana" pitchFamily="34" charset="0"/>
              </a:rPr>
              <a:t/>
            </a:r>
            <a:br>
              <a:rPr lang="ru-RU" b="1" i="1" dirty="0" smtClean="0">
                <a:solidFill>
                  <a:schemeClr val="bg1"/>
                </a:solidFill>
                <a:latin typeface="Verdana" pitchFamily="34" charset="0"/>
              </a:rPr>
            </a:br>
            <a:r>
              <a:rPr lang="ru-RU" b="1" i="1" dirty="0" smtClean="0">
                <a:solidFill>
                  <a:srgbClr val="FFFF00"/>
                </a:solidFill>
                <a:latin typeface="Verdana" pitchFamily="34" charset="0"/>
              </a:rPr>
              <a:t>МОДЕЛЬ </a:t>
            </a:r>
            <a:r>
              <a:rPr lang="ru-RU" b="1" i="1" dirty="0">
                <a:solidFill>
                  <a:srgbClr val="FFFF00"/>
                </a:solidFill>
                <a:latin typeface="Verdana" pitchFamily="34" charset="0"/>
              </a:rPr>
              <a:t>ПРОФИЛАКТИЧЕСКОЙ РАБОТЫ  </a:t>
            </a:r>
            <a:r>
              <a:rPr lang="ru-RU" sz="5400" b="1" i="1" dirty="0">
                <a:solidFill>
                  <a:srgbClr val="FFFF00"/>
                </a:solidFill>
                <a:latin typeface="Verdana" pitchFamily="34" charset="0"/>
              </a:rPr>
              <a:t>правонарушений </a:t>
            </a:r>
            <a:br>
              <a:rPr lang="ru-RU" sz="5400" b="1" i="1" dirty="0">
                <a:solidFill>
                  <a:srgbClr val="FFFF00"/>
                </a:solidFill>
                <a:latin typeface="Verdana" pitchFamily="34" charset="0"/>
              </a:rPr>
            </a:br>
            <a:r>
              <a:rPr lang="ru-RU" sz="5400" b="1" i="1" dirty="0">
                <a:solidFill>
                  <a:srgbClr val="FFFF00"/>
                </a:solidFill>
                <a:latin typeface="Verdana" pitchFamily="34" charset="0"/>
              </a:rPr>
              <a:t>среди подростков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sz="4800"/>
              <a:t/>
            </a:r>
            <a:br>
              <a:rPr lang="ru-RU" sz="4800"/>
            </a:br>
            <a:r>
              <a:rPr lang="ru-RU" sz="4800"/>
              <a:t/>
            </a:r>
            <a:br>
              <a:rPr lang="ru-RU" sz="4800"/>
            </a:br>
            <a:r>
              <a:rPr lang="ru-RU" sz="4800"/>
              <a:t/>
            </a:r>
            <a:br>
              <a:rPr lang="ru-RU" sz="4800"/>
            </a:br>
            <a:r>
              <a:rPr lang="ru-RU" sz="4800"/>
              <a:t/>
            </a:r>
            <a:br>
              <a:rPr lang="ru-RU" sz="4800"/>
            </a:br>
            <a:r>
              <a:rPr lang="ru-RU" sz="4800"/>
              <a:t/>
            </a:r>
            <a:br>
              <a:rPr lang="ru-RU" sz="4800"/>
            </a:br>
            <a:r>
              <a:rPr lang="ru-RU" sz="4800"/>
              <a:t/>
            </a:r>
            <a:br>
              <a:rPr lang="ru-RU" sz="4800"/>
            </a:br>
            <a:r>
              <a:rPr lang="ru-RU" sz="4800"/>
              <a:t/>
            </a:r>
            <a:br>
              <a:rPr lang="ru-RU" sz="4800"/>
            </a:br>
            <a:r>
              <a:rPr lang="ru-RU" sz="4800"/>
              <a:t/>
            </a:r>
            <a:br>
              <a:rPr lang="ru-RU" sz="4800"/>
            </a:br>
            <a:r>
              <a:rPr lang="ru-RU" sz="4800"/>
              <a:t/>
            </a:r>
            <a:br>
              <a:rPr lang="ru-RU" sz="4800"/>
            </a:br>
            <a:r>
              <a:rPr lang="ru-RU" sz="4800"/>
              <a:t/>
            </a:r>
            <a:br>
              <a:rPr lang="ru-RU" sz="4800"/>
            </a:br>
            <a:r>
              <a:rPr lang="ru-RU" sz="4800"/>
              <a:t/>
            </a:r>
            <a:br>
              <a:rPr lang="ru-RU" sz="4800"/>
            </a:br>
            <a:r>
              <a:rPr lang="ru-RU" sz="4800"/>
              <a:t/>
            </a:r>
            <a:br>
              <a:rPr lang="ru-RU" sz="4800"/>
            </a:br>
            <a:r>
              <a:rPr lang="ru-RU" sz="4800"/>
              <a:t/>
            </a:r>
            <a:br>
              <a:rPr lang="ru-RU" sz="4800"/>
            </a:br>
            <a:r>
              <a:rPr lang="ru-RU" sz="4800"/>
              <a:t/>
            </a:r>
            <a:br>
              <a:rPr lang="ru-RU" sz="4800"/>
            </a:br>
            <a:r>
              <a:rPr lang="ru-RU" sz="4800"/>
              <a:t/>
            </a:r>
            <a:br>
              <a:rPr lang="ru-RU" sz="4800"/>
            </a:br>
            <a:r>
              <a:rPr lang="ru-RU" sz="4800"/>
              <a:t/>
            </a:r>
            <a:br>
              <a:rPr lang="ru-RU" sz="4800"/>
            </a:br>
            <a:r>
              <a:rPr lang="ru-RU" sz="4800"/>
              <a:t/>
            </a:r>
            <a:br>
              <a:rPr lang="ru-RU" sz="4800"/>
            </a:br>
            <a:r>
              <a:rPr lang="ru-RU" sz="4800"/>
              <a:t/>
            </a:r>
            <a:br>
              <a:rPr lang="ru-RU" sz="4800"/>
            </a:br>
            <a:r>
              <a:rPr lang="ru-RU" sz="4800"/>
              <a:t/>
            </a:r>
            <a:br>
              <a:rPr lang="ru-RU" sz="4800"/>
            </a:br>
            <a:r>
              <a:rPr lang="ru-RU" sz="4800"/>
              <a:t/>
            </a:r>
            <a:br>
              <a:rPr lang="ru-RU" sz="4800"/>
            </a:br>
            <a:r>
              <a:rPr lang="ru-RU" sz="4800"/>
              <a:t/>
            </a:r>
            <a:br>
              <a:rPr lang="ru-RU" sz="4800"/>
            </a:br>
            <a:r>
              <a:rPr lang="ru-RU" sz="4800"/>
              <a:t/>
            </a:r>
            <a:br>
              <a:rPr lang="ru-RU" sz="4800"/>
            </a:br>
            <a:r>
              <a:rPr lang="ru-RU" sz="4800"/>
              <a:t/>
            </a:r>
            <a:br>
              <a:rPr lang="ru-RU" sz="4800"/>
            </a:br>
            <a:r>
              <a:rPr lang="ru-RU" sz="4800"/>
              <a:t/>
            </a:r>
            <a:br>
              <a:rPr lang="ru-RU" sz="4800"/>
            </a:br>
            <a:r>
              <a:rPr lang="ru-RU" sz="4800"/>
              <a:t/>
            </a:r>
            <a:br>
              <a:rPr lang="ru-RU" sz="4800"/>
            </a:br>
            <a:r>
              <a:rPr lang="ru-RU" sz="4800"/>
              <a:t/>
            </a:r>
            <a:br>
              <a:rPr lang="ru-RU" sz="4800"/>
            </a:br>
            <a:r>
              <a:rPr lang="ru-RU" sz="4800"/>
              <a:t/>
            </a:r>
            <a:br>
              <a:rPr lang="ru-RU" sz="4800"/>
            </a:br>
            <a:r>
              <a:rPr lang="ru-RU" sz="4800"/>
              <a:t/>
            </a:r>
            <a:br>
              <a:rPr lang="ru-RU" sz="4800"/>
            </a:br>
            <a:r>
              <a:rPr lang="ru-RU" sz="4800"/>
              <a:t/>
            </a:r>
            <a:br>
              <a:rPr lang="ru-RU" sz="4800"/>
            </a:br>
            <a:r>
              <a:rPr lang="ru-RU" sz="4800"/>
              <a:t/>
            </a:r>
            <a:br>
              <a:rPr lang="ru-RU" sz="4800"/>
            </a:br>
            <a:r>
              <a:rPr lang="ru-RU" sz="4800"/>
              <a:t/>
            </a:r>
            <a:br>
              <a:rPr lang="ru-RU" sz="4800"/>
            </a:br>
            <a:r>
              <a:rPr lang="ru-RU" sz="4800"/>
              <a:t/>
            </a:r>
            <a:br>
              <a:rPr lang="ru-RU" sz="4800"/>
            </a:br>
            <a:r>
              <a:rPr lang="ru-RU" sz="4800"/>
              <a:t/>
            </a:r>
            <a:br>
              <a:rPr lang="ru-RU" sz="4800"/>
            </a:br>
            <a:r>
              <a:rPr lang="ru-RU" sz="4800"/>
              <a:t/>
            </a:r>
            <a:br>
              <a:rPr lang="ru-RU" sz="4800"/>
            </a:br>
            <a:r>
              <a:rPr lang="ru-RU" sz="4800"/>
              <a:t/>
            </a:r>
            <a:br>
              <a:rPr lang="ru-RU" sz="4800"/>
            </a:br>
            <a:r>
              <a:rPr lang="ru-RU" sz="4800"/>
              <a:t/>
            </a:r>
            <a:br>
              <a:rPr lang="ru-RU" sz="4800"/>
            </a:br>
            <a:r>
              <a:rPr lang="ru-RU" sz="4800"/>
              <a:t/>
            </a:r>
            <a:br>
              <a:rPr lang="ru-RU" sz="4800"/>
            </a:br>
            <a:r>
              <a:rPr lang="ru-RU" sz="4800"/>
              <a:t/>
            </a:r>
            <a:br>
              <a:rPr lang="ru-RU" sz="4800"/>
            </a:br>
            <a:r>
              <a:rPr lang="ru-RU" sz="4800"/>
              <a:t/>
            </a:r>
            <a:br>
              <a:rPr lang="ru-RU" sz="4800"/>
            </a:br>
            <a:r>
              <a:rPr lang="ru-RU" sz="4800"/>
              <a:t/>
            </a:r>
            <a:br>
              <a:rPr lang="ru-RU" sz="4800"/>
            </a:br>
            <a:r>
              <a:rPr lang="ru-RU" sz="4800"/>
              <a:t/>
            </a:r>
            <a:br>
              <a:rPr lang="ru-RU" sz="4800"/>
            </a:br>
            <a:r>
              <a:rPr lang="ru-RU" sz="4800"/>
              <a:t/>
            </a:r>
            <a:br>
              <a:rPr lang="ru-RU" sz="4800"/>
            </a:br>
            <a:r>
              <a:rPr lang="ru-RU" sz="4800"/>
              <a:t/>
            </a:r>
            <a:br>
              <a:rPr lang="ru-RU" sz="4800"/>
            </a:br>
            <a:endParaRPr lang="ru-RU" sz="4800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611188" y="836613"/>
            <a:ext cx="7993062" cy="4802187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endParaRPr lang="ru-RU" sz="4400" dirty="0"/>
          </a:p>
          <a:p>
            <a:pPr>
              <a:lnSpc>
                <a:spcPct val="90000"/>
              </a:lnSpc>
            </a:pPr>
            <a:r>
              <a:rPr lang="ru-RU" sz="4400" dirty="0"/>
              <a:t>«ПРОФИЛИЗАЦИЯ ОБУЧЕНИЯ В УСЛОВИЯХ ДИФФЕРЕНЦИРОВАННОГО ПОДХОДА В СИСТЕМЕ ОБРАЗОВАНИЯ»</a:t>
            </a:r>
          </a:p>
          <a:p>
            <a:pPr>
              <a:lnSpc>
                <a:spcPct val="90000"/>
              </a:lnSpc>
            </a:pPr>
            <a:r>
              <a:rPr lang="ru-RU" sz="2400" dirty="0"/>
              <a:t>Подготовила: </a:t>
            </a:r>
          </a:p>
          <a:p>
            <a:pPr>
              <a:lnSpc>
                <a:spcPct val="90000"/>
              </a:lnSpc>
            </a:pPr>
            <a:r>
              <a:rPr lang="ru-RU" sz="2400" dirty="0"/>
              <a:t>педагог-психолог СОШЛ № 53  </a:t>
            </a:r>
            <a:endParaRPr lang="ru-RU" sz="2400" dirty="0" smtClean="0"/>
          </a:p>
          <a:p>
            <a:pPr>
              <a:lnSpc>
                <a:spcPct val="90000"/>
              </a:lnSpc>
            </a:pPr>
            <a:r>
              <a:rPr lang="ru-RU" sz="2400" dirty="0" smtClean="0"/>
              <a:t>Воронина </a:t>
            </a:r>
            <a:r>
              <a:rPr lang="ru-RU" sz="2400" dirty="0"/>
              <a:t>С.А</a:t>
            </a:r>
            <a:r>
              <a:rPr lang="ru-RU" sz="2400" dirty="0" smtClean="0"/>
              <a:t>. </a:t>
            </a:r>
          </a:p>
          <a:p>
            <a:pPr>
              <a:lnSpc>
                <a:spcPct val="90000"/>
              </a:lnSpc>
            </a:pPr>
            <a:r>
              <a:rPr lang="ru-RU" sz="2400" dirty="0" smtClean="0"/>
              <a:t>2009г</a:t>
            </a:r>
            <a:endParaRPr lang="ru-RU" sz="2400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04800" y="0"/>
            <a:ext cx="8540750" cy="762000"/>
          </a:xfrm>
        </p:spPr>
        <p:txBody>
          <a:bodyPr>
            <a:normAutofit fontScale="90000"/>
          </a:bodyPr>
          <a:lstStyle/>
          <a:p>
            <a:r>
              <a:rPr lang="ru-RU" sz="4000">
                <a:solidFill>
                  <a:srgbClr val="FFFF00"/>
                </a:solidFill>
              </a:rPr>
              <a:t/>
            </a:r>
            <a:br>
              <a:rPr lang="ru-RU" sz="4000">
                <a:solidFill>
                  <a:srgbClr val="FFFF00"/>
                </a:solidFill>
              </a:rPr>
            </a:br>
            <a:endParaRPr lang="ru-RU" sz="4000">
              <a:solidFill>
                <a:srgbClr val="FFFF00"/>
              </a:solidFill>
            </a:endParaRPr>
          </a:p>
        </p:txBody>
      </p:sp>
      <p:sp>
        <p:nvSpPr>
          <p:cNvPr id="72707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301625" y="500042"/>
            <a:ext cx="8540750" cy="6129358"/>
          </a:xfrm>
        </p:spPr>
        <p:txBody>
          <a:bodyPr/>
          <a:lstStyle/>
          <a:p>
            <a:pPr>
              <a:buFont typeface="Arial" pitchFamily="34" charset="0"/>
              <a:buNone/>
            </a:pPr>
            <a:endParaRPr lang="ru-RU" b="1" i="1" dirty="0"/>
          </a:p>
          <a:p>
            <a:pPr algn="ctr">
              <a:buFont typeface="Arial" pitchFamily="34" charset="0"/>
              <a:buNone/>
            </a:pPr>
            <a:r>
              <a:rPr lang="ru-RU" sz="3600" b="1" i="1" dirty="0">
                <a:effectLst/>
              </a:rPr>
              <a:t>«АНАЛИЗ  ГОТОВНОСТИ  ВЫПУСКНИКОВ НАЧАЛЬНОЙ ШКОЛЫ К ОБУЧЕНИЮ В СРЕДНЕМ ЗВЕНЕ»</a:t>
            </a:r>
          </a:p>
          <a:p>
            <a:pPr algn="ctr">
              <a:buFont typeface="Arial" pitchFamily="34" charset="0"/>
              <a:buNone/>
            </a:pPr>
            <a:endParaRPr lang="ru-RU" sz="3600" b="1" i="1" dirty="0">
              <a:effectLst/>
            </a:endParaRPr>
          </a:p>
          <a:p>
            <a:pPr algn="ctr">
              <a:buFont typeface="Arial" pitchFamily="34" charset="0"/>
              <a:buNone/>
            </a:pPr>
            <a:endParaRPr lang="ru-RU" sz="3600" b="1" i="1" dirty="0">
              <a:solidFill>
                <a:schemeClr val="hlink"/>
              </a:solidFill>
              <a:effectLst/>
            </a:endParaRPr>
          </a:p>
          <a:p>
            <a:pPr algn="ctr">
              <a:buFont typeface="Arial" pitchFamily="34" charset="0"/>
              <a:buNone/>
            </a:pPr>
            <a:r>
              <a:rPr lang="ru-RU" sz="2800" b="1" dirty="0">
                <a:solidFill>
                  <a:srgbClr val="7030A0"/>
                </a:solidFill>
                <a:effectLst/>
              </a:rPr>
              <a:t>Дата:  апрель 2010 год</a:t>
            </a:r>
          </a:p>
          <a:p>
            <a:pPr algn="ctr">
              <a:buFont typeface="Arial" pitchFamily="34" charset="0"/>
              <a:buNone/>
            </a:pPr>
            <a:r>
              <a:rPr lang="ru-RU" sz="2800" b="1" dirty="0">
                <a:solidFill>
                  <a:srgbClr val="7030A0"/>
                </a:solidFill>
                <a:effectLst/>
              </a:rPr>
              <a:t>Подготовила: педагог-психолог Воронина С.А.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6278562"/>
          </a:xfrm>
        </p:spPr>
        <p:txBody>
          <a:bodyPr/>
          <a:lstStyle/>
          <a:p>
            <a:r>
              <a:rPr lang="ru-RU"/>
              <a:t>ПСИХОЛОГИЧЕСКОЕ ОБУЧЕНИЕ</a:t>
            </a:r>
            <a:br>
              <a:rPr lang="ru-RU"/>
            </a:br>
            <a:r>
              <a:rPr lang="ru-RU" sz="2800"/>
              <a:t> </a:t>
            </a:r>
            <a:br>
              <a:rPr lang="ru-RU" sz="2800"/>
            </a:br>
            <a:r>
              <a:rPr lang="ru-RU" sz="2400"/>
              <a:t>Развитие рефлексивного сознания педагогов</a:t>
            </a:r>
            <a:br>
              <a:rPr lang="ru-RU" sz="2400"/>
            </a:br>
            <a:r>
              <a:rPr lang="ru-RU" sz="4000"/>
              <a:t> </a:t>
            </a:r>
            <a:br>
              <a:rPr lang="ru-RU" sz="4000"/>
            </a:br>
            <a:r>
              <a:rPr lang="ru-RU" sz="4000"/>
              <a:t> </a:t>
            </a:r>
            <a:r>
              <a:rPr lang="ru-RU" sz="4000" b="1" i="1">
                <a:effectLst/>
              </a:rPr>
              <a:t>«Основы профессиональной КОМПЕТЕНТНОСТИ   учителя»</a:t>
            </a:r>
            <a:br>
              <a:rPr lang="ru-RU" sz="4000" b="1" i="1">
                <a:effectLst/>
              </a:rPr>
            </a:br>
            <a:r>
              <a:rPr lang="ru-RU" sz="4000"/>
              <a:t/>
            </a:r>
            <a:br>
              <a:rPr lang="ru-RU" sz="4000"/>
            </a:br>
            <a:r>
              <a:rPr lang="ru-RU" sz="2400"/>
              <a:t>Дата: 29. 03. 2010 год</a:t>
            </a:r>
            <a:br>
              <a:rPr lang="ru-RU" sz="2400"/>
            </a:br>
            <a:r>
              <a:rPr lang="ru-RU" sz="2400"/>
              <a:t>директор СОШЛ № 53 Салиева Л.С.</a:t>
            </a:r>
            <a:br>
              <a:rPr lang="ru-RU" sz="2400"/>
            </a:br>
            <a:r>
              <a:rPr lang="ru-RU" sz="2400"/>
              <a:t>педагог-психолог Воронина С.А.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404813"/>
            <a:ext cx="9144000" cy="403225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1800" b="1"/>
              <a:t/>
            </a:r>
            <a:br>
              <a:rPr lang="ru-RU" sz="1800" b="1"/>
            </a:br>
            <a:r>
              <a:rPr lang="ru-RU" sz="1800" b="1"/>
              <a:t/>
            </a:r>
            <a:br>
              <a:rPr lang="ru-RU" sz="1800" b="1"/>
            </a:br>
            <a:r>
              <a:rPr lang="ru-RU" sz="1800" b="1"/>
              <a:t/>
            </a:r>
            <a:br>
              <a:rPr lang="ru-RU" sz="1800" b="1"/>
            </a:br>
            <a:r>
              <a:rPr lang="ru-RU" sz="1800" b="1"/>
              <a:t/>
            </a:r>
            <a:br>
              <a:rPr lang="ru-RU" sz="1800" b="1"/>
            </a:br>
            <a:r>
              <a:rPr lang="ru-RU" sz="1800" b="1"/>
              <a:t/>
            </a:r>
            <a:br>
              <a:rPr lang="ru-RU" sz="1800" b="1"/>
            </a:br>
            <a:r>
              <a:rPr lang="ru-RU" sz="1800" b="1"/>
              <a:t>                               </a:t>
            </a:r>
            <a:r>
              <a:rPr lang="ru-RU" b="1"/>
              <a:t>ПЕДАГОГИЧЕСКИЙ СОВЕТ</a:t>
            </a:r>
            <a:br>
              <a:rPr lang="ru-RU" b="1"/>
            </a:br>
            <a:r>
              <a:rPr lang="ru-RU" b="1"/>
              <a:t/>
            </a:r>
            <a:br>
              <a:rPr lang="ru-RU" b="1"/>
            </a:br>
            <a:r>
              <a:rPr lang="ru-RU" sz="2400" b="1"/>
              <a:t/>
            </a:r>
            <a:br>
              <a:rPr lang="ru-RU" sz="2400" b="1"/>
            </a:br>
            <a:r>
              <a:rPr lang="ru-RU" sz="6600" b="1"/>
              <a:t>УЧИТЕЛЬ </a:t>
            </a:r>
            <a:br>
              <a:rPr lang="ru-RU" sz="6600" b="1"/>
            </a:br>
            <a:r>
              <a:rPr lang="ru-RU" sz="6600" b="1"/>
              <a:t>ГЛАЗАМИ УЧЕНИКА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90600" y="5373688"/>
            <a:ext cx="8153400" cy="1223962"/>
          </a:xfrm>
          <a:ln>
            <a:solidFill>
              <a:schemeClr val="tx1"/>
            </a:solidFill>
            <a:headEnd/>
            <a:tailEnd/>
          </a:ln>
        </p:spPr>
        <p:txBody>
          <a:bodyPr/>
          <a:lstStyle/>
          <a:p>
            <a:r>
              <a:rPr lang="ru-RU" sz="1800">
                <a:latin typeface="Arial Black" pitchFamily="34" charset="0"/>
              </a:rPr>
              <a:t>ДАТА: 5.01.10.</a:t>
            </a:r>
          </a:p>
          <a:p>
            <a:r>
              <a:rPr lang="ru-RU" sz="1800">
                <a:latin typeface="Arial Black" pitchFamily="34" charset="0"/>
              </a:rPr>
              <a:t>ПОДГОТОВИЛА: ВОРОНИНА С.А.</a:t>
            </a:r>
          </a:p>
        </p:txBody>
      </p:sp>
      <p:pic>
        <p:nvPicPr>
          <p:cNvPr id="2052" name="Picture 9" descr="BS00554_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3850" y="333375"/>
            <a:ext cx="1828800" cy="199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214290"/>
            <a:ext cx="7851648" cy="435771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dirty="0" smtClean="0">
                <a:solidFill>
                  <a:schemeClr val="tx1"/>
                </a:solidFill>
              </a:rPr>
              <a:t/>
            </a:r>
            <a:br>
              <a:rPr lang="ru-RU" sz="3600" dirty="0" smtClean="0">
                <a:solidFill>
                  <a:schemeClr val="tx1"/>
                </a:solidFill>
              </a:rPr>
            </a:br>
            <a:r>
              <a:rPr lang="ru-RU" sz="3600" dirty="0" smtClean="0">
                <a:solidFill>
                  <a:schemeClr val="tx1"/>
                </a:solidFill>
              </a:rPr>
              <a:t/>
            </a:r>
            <a:br>
              <a:rPr lang="ru-RU" sz="3600" dirty="0" smtClean="0">
                <a:solidFill>
                  <a:schemeClr val="tx1"/>
                </a:solidFill>
              </a:rPr>
            </a:br>
            <a:r>
              <a:rPr lang="ru-RU" sz="3600" dirty="0" smtClean="0">
                <a:solidFill>
                  <a:schemeClr val="tx1"/>
                </a:solidFill>
              </a:rPr>
              <a:t/>
            </a:r>
            <a:br>
              <a:rPr lang="ru-RU" sz="3600" dirty="0" smtClean="0">
                <a:solidFill>
                  <a:schemeClr val="tx1"/>
                </a:solidFill>
              </a:rPr>
            </a:br>
            <a:r>
              <a:rPr lang="ru-RU" sz="3600" dirty="0" smtClean="0">
                <a:solidFill>
                  <a:schemeClr val="tx1"/>
                </a:solidFill>
              </a:rPr>
              <a:t/>
            </a:r>
            <a:br>
              <a:rPr lang="ru-RU" sz="3600" dirty="0" smtClean="0">
                <a:solidFill>
                  <a:schemeClr val="tx1"/>
                </a:solidFill>
              </a:rPr>
            </a:br>
            <a:r>
              <a:rPr lang="ru-RU" sz="3600" dirty="0" smtClean="0">
                <a:solidFill>
                  <a:schemeClr val="tx1"/>
                </a:solidFill>
              </a:rPr>
              <a:t/>
            </a:r>
            <a:br>
              <a:rPr lang="ru-RU" sz="3600" dirty="0" smtClean="0">
                <a:solidFill>
                  <a:schemeClr val="tx1"/>
                </a:solidFill>
              </a:rPr>
            </a:br>
            <a:r>
              <a:rPr lang="ru-RU" sz="3600" dirty="0" smtClean="0">
                <a:solidFill>
                  <a:schemeClr val="tx1"/>
                </a:solidFill>
              </a:rPr>
              <a:t/>
            </a:r>
            <a:br>
              <a:rPr lang="ru-RU" sz="3600" dirty="0" smtClean="0">
                <a:solidFill>
                  <a:schemeClr val="tx1"/>
                </a:solidFill>
              </a:rPr>
            </a:br>
            <a:r>
              <a:rPr lang="ru-RU" sz="3600" dirty="0" smtClean="0">
                <a:solidFill>
                  <a:schemeClr val="tx1"/>
                </a:solidFill>
              </a:rPr>
              <a:t/>
            </a:r>
            <a:br>
              <a:rPr lang="ru-RU" sz="3600" dirty="0" smtClean="0">
                <a:solidFill>
                  <a:schemeClr val="tx1"/>
                </a:solidFill>
              </a:rPr>
            </a:br>
            <a:r>
              <a:rPr lang="ru-RU" sz="4400" dirty="0" smtClean="0">
                <a:solidFill>
                  <a:schemeClr val="tx1"/>
                </a:solidFill>
              </a:rPr>
              <a:t>ПЕДАГОГИЧЕСКИЙ  СОВЕТ</a:t>
            </a:r>
            <a:br>
              <a:rPr lang="ru-RU" sz="4400" dirty="0" smtClean="0">
                <a:solidFill>
                  <a:schemeClr val="tx1"/>
                </a:solidFill>
              </a:rPr>
            </a:br>
            <a:r>
              <a:rPr lang="ru-RU" sz="3600" dirty="0" smtClean="0">
                <a:solidFill>
                  <a:schemeClr val="tx1"/>
                </a:solidFill>
              </a:rPr>
              <a:t/>
            </a:r>
            <a:br>
              <a:rPr lang="ru-RU" sz="3600" dirty="0" smtClean="0">
                <a:solidFill>
                  <a:schemeClr val="tx1"/>
                </a:solidFill>
              </a:rPr>
            </a:br>
            <a:r>
              <a:rPr lang="ru-RU" sz="3600" dirty="0" smtClean="0">
                <a:solidFill>
                  <a:schemeClr val="tx1"/>
                </a:solidFill>
              </a:rPr>
              <a:t>«СОПРОВОЖДЕНИЕ  УЧЕБНО-ВОСПИТАТЕЛЬНОГО ПРОЦЕССА ПСИХОЛОГИЧЕСКОЙ СЛУЖБОЙ.</a:t>
            </a:r>
            <a:br>
              <a:rPr lang="ru-RU" sz="3600" dirty="0" smtClean="0">
                <a:solidFill>
                  <a:schemeClr val="tx1"/>
                </a:solidFill>
              </a:rPr>
            </a:br>
            <a:r>
              <a:rPr lang="ru-RU" sz="3600" dirty="0" smtClean="0">
                <a:solidFill>
                  <a:schemeClr val="tx1"/>
                </a:solidFill>
              </a:rPr>
              <a:t>ПРОБЛЕМЫ И ПУТИ ИХ РЕШЕНИЯ»</a:t>
            </a:r>
            <a:br>
              <a:rPr lang="ru-RU" sz="3600" dirty="0" smtClean="0">
                <a:solidFill>
                  <a:schemeClr val="tx1"/>
                </a:solidFill>
              </a:rPr>
            </a:b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5143512"/>
            <a:ext cx="8467756" cy="1143008"/>
          </a:xfrm>
        </p:spPr>
        <p:txBody>
          <a:bodyPr>
            <a:normAutofit fontScale="92500" lnSpcReduction="20000"/>
          </a:bodyPr>
          <a:lstStyle/>
          <a:p>
            <a:r>
              <a:rPr lang="ru-RU" sz="1800" b="1" dirty="0" smtClean="0">
                <a:solidFill>
                  <a:schemeClr val="bg1"/>
                </a:solidFill>
                <a:latin typeface="Arial Black" pitchFamily="34" charset="0"/>
              </a:rPr>
              <a:t>ДАТА: 03.06.2011  года</a:t>
            </a:r>
          </a:p>
          <a:p>
            <a:r>
              <a:rPr lang="ru-RU" sz="1800" b="1" dirty="0" smtClean="0">
                <a:solidFill>
                  <a:schemeClr val="bg1"/>
                </a:solidFill>
                <a:latin typeface="Arial Black" pitchFamily="34" charset="0"/>
              </a:rPr>
              <a:t>ПОДГОТОВИЛА:</a:t>
            </a:r>
          </a:p>
          <a:p>
            <a:r>
              <a:rPr lang="ru-RU" sz="1800" b="1" dirty="0" smtClean="0">
                <a:solidFill>
                  <a:schemeClr val="bg1"/>
                </a:solidFill>
                <a:latin typeface="Arial Black" pitchFamily="34" charset="0"/>
              </a:rPr>
              <a:t> ПЕДАГОГ-ПСИХОЛОГ СОШЛ №53  </a:t>
            </a:r>
          </a:p>
          <a:p>
            <a:r>
              <a:rPr lang="ru-RU" sz="1800" b="1" dirty="0" smtClean="0">
                <a:solidFill>
                  <a:schemeClr val="bg1"/>
                </a:solidFill>
                <a:latin typeface="Arial Black" pitchFamily="34" charset="0"/>
              </a:rPr>
              <a:t>ВОРОНИНА С.А.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5" name="Rectangle 5"/>
          <p:cNvSpPr>
            <a:spLocks noGrp="1" noChangeArrowheads="1"/>
          </p:cNvSpPr>
          <p:nvPr>
            <p:ph type="title"/>
          </p:nvPr>
        </p:nvSpPr>
        <p:spPr>
          <a:xfrm>
            <a:off x="2438400" y="228600"/>
            <a:ext cx="6400800" cy="685800"/>
          </a:xfrm>
        </p:spPr>
        <p:txBody>
          <a:bodyPr/>
          <a:lstStyle/>
          <a:p>
            <a:r>
              <a:rPr lang="ru-RU" sz="2400" b="1" dirty="0">
                <a:solidFill>
                  <a:srgbClr val="FF3300"/>
                </a:solidFill>
              </a:rPr>
              <a:t>ОБУЧАЮЩИЙ  СЕМИНАР - ПРАКТИКУМ</a:t>
            </a:r>
          </a:p>
        </p:txBody>
      </p:sp>
      <p:sp>
        <p:nvSpPr>
          <p:cNvPr id="46086" name="Rectangle 6"/>
          <p:cNvSpPr>
            <a:spLocks noGrp="1" noChangeArrowheads="1"/>
          </p:cNvSpPr>
          <p:nvPr>
            <p:ph type="subTitle" idx="4294967295"/>
          </p:nvPr>
        </p:nvSpPr>
        <p:spPr>
          <a:xfrm>
            <a:off x="2133600" y="1295400"/>
            <a:ext cx="7010400" cy="5181600"/>
          </a:xfrm>
        </p:spPr>
        <p:txBody>
          <a:bodyPr/>
          <a:lstStyle/>
          <a:p>
            <a:pPr marL="0" indent="0" algn="ctr">
              <a:lnSpc>
                <a:spcPct val="80000"/>
              </a:lnSpc>
              <a:buFont typeface="Wingdings" pitchFamily="2" charset="2"/>
              <a:buNone/>
            </a:pPr>
            <a:endParaRPr lang="ru-RU" sz="1400" dirty="0"/>
          </a:p>
          <a:p>
            <a:pPr marL="0" indent="0" algn="ctr">
              <a:lnSpc>
                <a:spcPct val="80000"/>
              </a:lnSpc>
              <a:buFont typeface="Wingdings" pitchFamily="2" charset="2"/>
              <a:buNone/>
            </a:pPr>
            <a:endParaRPr lang="ru-RU" sz="1400" dirty="0"/>
          </a:p>
          <a:p>
            <a:pPr marL="0" indent="0" algn="ctr">
              <a:lnSpc>
                <a:spcPct val="80000"/>
              </a:lnSpc>
              <a:buFont typeface="Wingdings" pitchFamily="2" charset="2"/>
              <a:buNone/>
            </a:pPr>
            <a:r>
              <a:rPr lang="ru-RU" sz="2800" b="1" dirty="0">
                <a:solidFill>
                  <a:srgbClr val="0000FF"/>
                </a:solidFill>
              </a:rPr>
              <a:t>ВЛИЯНИЕ ДЕТСКО-РОДИТЕЛЬСКИХ </a:t>
            </a:r>
          </a:p>
          <a:p>
            <a:pPr marL="0" indent="0" algn="ctr">
              <a:lnSpc>
                <a:spcPct val="80000"/>
              </a:lnSpc>
              <a:buFont typeface="Wingdings" pitchFamily="2" charset="2"/>
              <a:buNone/>
            </a:pPr>
            <a:r>
              <a:rPr lang="ru-RU" sz="2800" b="1" dirty="0">
                <a:solidFill>
                  <a:srgbClr val="0000FF"/>
                </a:solidFill>
              </a:rPr>
              <a:t>ОТНОШЕНИЙ НА СОЦИАЛИЗАЦИЮ, НРАВСТВЕННУЮ ПОЗИЦИЮ  </a:t>
            </a:r>
          </a:p>
          <a:p>
            <a:pPr marL="0" indent="0" algn="ctr">
              <a:lnSpc>
                <a:spcPct val="80000"/>
              </a:lnSpc>
              <a:buFont typeface="Wingdings" pitchFamily="2" charset="2"/>
              <a:buNone/>
            </a:pPr>
            <a:r>
              <a:rPr lang="ru-RU" sz="2800" b="1" dirty="0">
                <a:solidFill>
                  <a:srgbClr val="FF3300"/>
                </a:solidFill>
              </a:rPr>
              <a:t>ЛИЧНОСТИ</a:t>
            </a:r>
          </a:p>
          <a:p>
            <a:pPr marL="0" indent="0" algn="ctr">
              <a:lnSpc>
                <a:spcPct val="80000"/>
              </a:lnSpc>
              <a:buFont typeface="Wingdings" pitchFamily="2" charset="2"/>
              <a:buNone/>
            </a:pPr>
            <a:endParaRPr lang="ru-RU" sz="2800" b="1" dirty="0">
              <a:solidFill>
                <a:srgbClr val="FF3300"/>
              </a:solidFill>
            </a:endParaRPr>
          </a:p>
          <a:p>
            <a:pPr marL="0" indent="0" algn="ctr">
              <a:lnSpc>
                <a:spcPct val="80000"/>
              </a:lnSpc>
              <a:buFont typeface="Wingdings" pitchFamily="2" charset="2"/>
              <a:buNone/>
            </a:pPr>
            <a:r>
              <a:rPr lang="ru-RU" sz="2800" b="1" dirty="0"/>
              <a:t>АНАЛИЗ АДАПТАЦИИ ПЕРВОКЛАССНИКА</a:t>
            </a:r>
          </a:p>
          <a:p>
            <a:pPr marL="0" indent="0" algn="ctr">
              <a:lnSpc>
                <a:spcPct val="80000"/>
              </a:lnSpc>
              <a:buFont typeface="Wingdings" pitchFamily="2" charset="2"/>
              <a:buNone/>
            </a:pPr>
            <a:endParaRPr lang="ru-RU" sz="2800" b="1" dirty="0">
              <a:solidFill>
                <a:schemeClr val="bg2"/>
              </a:solidFill>
            </a:endParaRPr>
          </a:p>
          <a:p>
            <a:pPr marL="0" indent="0" algn="ctr">
              <a:lnSpc>
                <a:spcPct val="80000"/>
              </a:lnSpc>
              <a:buFont typeface="Wingdings" pitchFamily="2" charset="2"/>
              <a:buNone/>
            </a:pPr>
            <a:endParaRPr lang="ru-RU" sz="600" b="1" dirty="0">
              <a:solidFill>
                <a:schemeClr val="accent2"/>
              </a:solidFill>
            </a:endParaRPr>
          </a:p>
          <a:p>
            <a:pPr marL="0" indent="0" algn="ctr">
              <a:lnSpc>
                <a:spcPct val="80000"/>
              </a:lnSpc>
              <a:buFont typeface="Wingdings" pitchFamily="2" charset="2"/>
              <a:buNone/>
            </a:pPr>
            <a:endParaRPr lang="ru-RU" sz="600" b="1" dirty="0"/>
          </a:p>
          <a:p>
            <a:pPr marL="0" indent="0" algn="ctr">
              <a:lnSpc>
                <a:spcPct val="80000"/>
              </a:lnSpc>
              <a:buFont typeface="Wingdings" pitchFamily="2" charset="2"/>
              <a:buNone/>
            </a:pPr>
            <a:endParaRPr lang="ru-RU" sz="1800" b="1" dirty="0"/>
          </a:p>
          <a:p>
            <a:pPr marL="0" indent="0" algn="ctr">
              <a:lnSpc>
                <a:spcPct val="80000"/>
              </a:lnSpc>
              <a:buFont typeface="Wingdings" pitchFamily="2" charset="2"/>
              <a:buNone/>
            </a:pPr>
            <a:r>
              <a:rPr lang="ru-RU" sz="1800" b="1" dirty="0"/>
              <a:t>ДАТА: 19.03.2010 ГОД</a:t>
            </a:r>
          </a:p>
          <a:p>
            <a:pPr marL="0" indent="0" algn="ctr">
              <a:lnSpc>
                <a:spcPct val="80000"/>
              </a:lnSpc>
              <a:buFont typeface="Wingdings" pitchFamily="2" charset="2"/>
              <a:buNone/>
            </a:pPr>
            <a:r>
              <a:rPr lang="ru-RU" sz="1800" b="1" dirty="0"/>
              <a:t>ПОДГОТОВИЛА: </a:t>
            </a:r>
          </a:p>
          <a:p>
            <a:pPr marL="0" indent="0" algn="ctr">
              <a:lnSpc>
                <a:spcPct val="80000"/>
              </a:lnSpc>
              <a:buFont typeface="Wingdings" pitchFamily="2" charset="2"/>
              <a:buNone/>
            </a:pPr>
            <a:r>
              <a:rPr lang="ru-RU" sz="1800" b="1" dirty="0"/>
              <a:t>ПЕДАГОГ-ПСИХОЛОГ ВОРОНИНА С.А.</a:t>
            </a:r>
          </a:p>
        </p:txBody>
      </p:sp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4"/>
          <p:cNvSpPr>
            <a:spLocks noGrp="1" noRot="1" noChangeArrowheads="1"/>
          </p:cNvSpPr>
          <p:nvPr>
            <p:ph type="title"/>
          </p:nvPr>
        </p:nvSpPr>
        <p:spPr>
          <a:xfrm>
            <a:off x="457200" y="274638"/>
            <a:ext cx="8229600" cy="6394450"/>
          </a:xfrm>
        </p:spPr>
        <p:txBody>
          <a:bodyPr/>
          <a:lstStyle/>
          <a:p>
            <a:r>
              <a:rPr lang="ru-RU"/>
              <a:t>ГОРОДСКОЙ  СЕМИНАР  ПСИХОЛОГОВ</a:t>
            </a:r>
            <a:br>
              <a:rPr lang="ru-RU"/>
            </a:br>
            <a:r>
              <a:rPr lang="ru-RU" sz="4000">
                <a:solidFill>
                  <a:srgbClr val="FAFE68"/>
                </a:solidFill>
              </a:rPr>
              <a:t>«Психолого-педагогическое сопровождение учебно-воспитательного процесса в рамках профильного </a:t>
            </a:r>
            <a:br>
              <a:rPr lang="ru-RU" sz="4000">
                <a:solidFill>
                  <a:srgbClr val="FAFE68"/>
                </a:solidFill>
              </a:rPr>
            </a:br>
            <a:r>
              <a:rPr lang="ru-RU" sz="4000">
                <a:solidFill>
                  <a:srgbClr val="FAFE68"/>
                </a:solidFill>
              </a:rPr>
              <a:t>и предпрофильного обучения»</a:t>
            </a:r>
            <a:br>
              <a:rPr lang="ru-RU" sz="4000">
                <a:solidFill>
                  <a:srgbClr val="FAFE68"/>
                </a:solidFill>
              </a:rPr>
            </a:br>
            <a:r>
              <a:rPr lang="ru-RU" sz="2000">
                <a:solidFill>
                  <a:schemeClr val="tx1"/>
                </a:solidFill>
              </a:rPr>
              <a:t>Дата: 18.12.08.</a:t>
            </a:r>
            <a:br>
              <a:rPr lang="ru-RU" sz="2000">
                <a:solidFill>
                  <a:schemeClr val="tx1"/>
                </a:solidFill>
              </a:rPr>
            </a:br>
            <a:r>
              <a:rPr lang="ru-RU" sz="2000">
                <a:solidFill>
                  <a:schemeClr val="tx1"/>
                </a:solidFill>
              </a:rPr>
              <a:t>Подготовила: </a:t>
            </a:r>
            <a:br>
              <a:rPr lang="ru-RU" sz="2000">
                <a:solidFill>
                  <a:schemeClr val="tx1"/>
                </a:solidFill>
              </a:rPr>
            </a:br>
            <a:r>
              <a:rPr lang="ru-RU" sz="2000">
                <a:solidFill>
                  <a:schemeClr val="tx1"/>
                </a:solidFill>
              </a:rPr>
              <a:t>педагог-психолог СОШЛ № 53</a:t>
            </a:r>
            <a:br>
              <a:rPr lang="ru-RU" sz="2000">
                <a:solidFill>
                  <a:schemeClr val="tx1"/>
                </a:solidFill>
              </a:rPr>
            </a:br>
            <a:r>
              <a:rPr lang="ru-RU" sz="2000">
                <a:solidFill>
                  <a:schemeClr val="tx1"/>
                </a:solidFill>
              </a:rPr>
              <a:t> Воронина С.А.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0"/>
            <a:ext cx="8643998" cy="6858000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/>
              <a:t>ГОРОДСКОЙ МАСТЕР – КЛАСС НА  </a:t>
            </a:r>
            <a:r>
              <a:rPr lang="ru-RU" sz="3600" b="1" i="1" dirty="0" smtClean="0"/>
              <a:t>ТЕМУ:</a:t>
            </a: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b="1" i="1" dirty="0" smtClean="0"/>
              <a:t> «Развитие рефлексивного сознания учителя»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2000" b="1" i="1" dirty="0" smtClean="0"/>
              <a:t>Модель профессионального развития учителя, где движущей силой является процесс саморазвития, внутренняя активность учителя по качественному преобразованию себя самого, </a:t>
            </a:r>
            <a:r>
              <a:rPr lang="ru-RU" sz="2000" b="1" i="1" dirty="0" err="1" smtClean="0"/>
              <a:t>самоизменению</a:t>
            </a:r>
            <a:r>
              <a:rPr lang="ru-RU" sz="2000" b="1" i="1" dirty="0" smtClean="0"/>
              <a:t>, опирается на более высокий уровень самосознания -  противоречивое единство </a:t>
            </a:r>
            <a:r>
              <a:rPr lang="ru-RU" sz="2000" b="1" i="1" dirty="0" err="1" smtClean="0"/>
              <a:t>Я-отраженного</a:t>
            </a:r>
            <a:r>
              <a:rPr lang="ru-RU" sz="2000" b="1" i="1" dirty="0" smtClean="0"/>
              <a:t>, </a:t>
            </a:r>
            <a:r>
              <a:rPr lang="ru-RU" sz="2000" b="1" i="1" dirty="0" err="1" smtClean="0"/>
              <a:t>Я-действующего</a:t>
            </a:r>
            <a:r>
              <a:rPr lang="ru-RU" sz="2000" b="1" i="1" dirty="0" smtClean="0"/>
              <a:t> и </a:t>
            </a:r>
            <a:r>
              <a:rPr lang="ru-RU" sz="2000" b="1" i="1" dirty="0" err="1" smtClean="0"/>
              <a:t>Я-творческого</a:t>
            </a:r>
            <a:r>
              <a:rPr lang="ru-RU" sz="2000" b="1" i="1" dirty="0" smtClean="0"/>
              <a:t>, что задает и направляет безграничный путь педагогического самосовершенствования. 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b="1" i="1" dirty="0" smtClean="0"/>
              <a:t>Условиями творческой реализации собственных профессиональных целей и ценностей педагога является развитие всех составляющих профессионального самосознания  учителя: 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b="1" i="1" dirty="0" smtClean="0"/>
              <a:t>Когнитивной: уточнение, конкретизация и расширение системы знаний о себе, своего </a:t>
            </a:r>
            <a:r>
              <a:rPr lang="ru-RU" sz="2000" b="1" i="1" dirty="0" err="1" smtClean="0"/>
              <a:t>Я-образа</a:t>
            </a:r>
            <a:r>
              <a:rPr lang="ru-RU" sz="2000" b="1" i="1" dirty="0" smtClean="0"/>
              <a:t> как личности и профессионала 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b="1" i="1" dirty="0" smtClean="0"/>
              <a:t>Аффективной: выработка позитивного </a:t>
            </a:r>
            <a:r>
              <a:rPr lang="ru-RU" sz="2000" b="1" i="1" dirty="0" err="1" smtClean="0"/>
              <a:t>самоотношения</a:t>
            </a:r>
            <a:r>
              <a:rPr lang="ru-RU" sz="2000" b="1" i="1" dirty="0" smtClean="0"/>
              <a:t>, адекватное оценивание своих возможностей и потенциалов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b="1" i="1" dirty="0" smtClean="0"/>
              <a:t> Поведенческой: закрепление собственной </a:t>
            </a:r>
            <a:r>
              <a:rPr lang="ru-RU" sz="2000" b="1" i="1" dirty="0" err="1" smtClean="0"/>
              <a:t>Я-концепции</a:t>
            </a:r>
            <a:r>
              <a:rPr lang="ru-RU" sz="2000" b="1" i="1" dirty="0" smtClean="0"/>
              <a:t> в конкретных ситуациях взаимодействия и общения, отработка навыков эффективной </a:t>
            </a:r>
            <a:r>
              <a:rPr lang="ru-RU" sz="2000" b="1" i="1" dirty="0" err="1" smtClean="0"/>
              <a:t>саморегуляци</a:t>
            </a:r>
            <a:r>
              <a:rPr lang="ru-RU" sz="2000" b="1" i="1" dirty="0" smtClean="0"/>
              <a:t> </a:t>
            </a: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2200" b="1" dirty="0" smtClean="0"/>
              <a:t> дата проведения: 28.01.10 год</a:t>
            </a:r>
            <a:endParaRPr lang="ru-RU" sz="2200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6351587"/>
          </a:xfrm>
        </p:spPr>
        <p:txBody>
          <a:bodyPr>
            <a:normAutofit fontScale="90000"/>
          </a:bodyPr>
          <a:lstStyle/>
          <a:p>
            <a:r>
              <a:rPr lang="ru-RU">
                <a:solidFill>
                  <a:srgbClr val="336699"/>
                </a:solidFill>
              </a:rPr>
              <a:t>СЕМИНАР-ПРАКТИКУМ</a:t>
            </a:r>
            <a:br>
              <a:rPr lang="ru-RU">
                <a:solidFill>
                  <a:srgbClr val="336699"/>
                </a:solidFill>
              </a:rPr>
            </a:br>
            <a:r>
              <a:rPr lang="ru-RU">
                <a:solidFill>
                  <a:srgbClr val="336699"/>
                </a:solidFill>
              </a:rPr>
              <a:t/>
            </a:r>
            <a:br>
              <a:rPr lang="ru-RU">
                <a:solidFill>
                  <a:srgbClr val="336699"/>
                </a:solidFill>
              </a:rPr>
            </a:br>
            <a:r>
              <a:rPr lang="ru-RU"/>
              <a:t>«Акцентуации характера. </a:t>
            </a:r>
            <a:br>
              <a:rPr lang="ru-RU"/>
            </a:br>
            <a:r>
              <a:rPr lang="ru-RU"/>
              <a:t>Роль родителя в социальной и личностной адаптации старшего подростка» </a:t>
            </a:r>
            <a:br>
              <a:rPr lang="ru-RU"/>
            </a:br>
            <a:r>
              <a:rPr lang="ru-RU"/>
              <a:t/>
            </a:r>
            <a:br>
              <a:rPr lang="ru-RU"/>
            </a:br>
            <a:r>
              <a:rPr lang="ru-RU" sz="2800"/>
              <a:t>Дата: 01.12.09 год</a:t>
            </a:r>
            <a:br>
              <a:rPr lang="ru-RU" sz="2800"/>
            </a:br>
            <a:r>
              <a:rPr lang="ru-RU" sz="2800"/>
              <a:t>Подготовила:</a:t>
            </a:r>
            <a:br>
              <a:rPr lang="ru-RU" sz="2800"/>
            </a:br>
            <a:r>
              <a:rPr lang="ru-RU" sz="2800"/>
              <a:t>педагог-психолог </a:t>
            </a:r>
            <a:br>
              <a:rPr lang="ru-RU" sz="2800"/>
            </a:br>
            <a:r>
              <a:rPr lang="ru-RU" sz="2800"/>
              <a:t>Воронина С.А.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6351587"/>
          </a:xfrm>
        </p:spPr>
        <p:txBody>
          <a:bodyPr/>
          <a:lstStyle/>
          <a:p>
            <a:pPr eaLnBrk="1" hangingPunct="1">
              <a:defRPr/>
            </a:pPr>
            <a:r>
              <a:rPr lang="ru-RU" dirty="0" smtClean="0">
                <a:solidFill>
                  <a:srgbClr val="336699"/>
                </a:solidFill>
              </a:rPr>
              <a:t>СЕМИНАР  ПРАКТИКУМ</a:t>
            </a:r>
            <a:br>
              <a:rPr lang="ru-RU" dirty="0" smtClean="0">
                <a:solidFill>
                  <a:srgbClr val="336699"/>
                </a:solidFill>
              </a:rPr>
            </a:br>
            <a:r>
              <a:rPr lang="ru-RU" sz="2800" dirty="0" smtClean="0">
                <a:solidFill>
                  <a:srgbClr val="336699"/>
                </a:solidFill>
              </a:rPr>
              <a:t>работа с родителями 6-х классов</a:t>
            </a:r>
            <a:r>
              <a:rPr lang="ru-RU" dirty="0" smtClean="0">
                <a:solidFill>
                  <a:srgbClr val="336699"/>
                </a:solidFill>
              </a:rPr>
              <a:t/>
            </a:r>
            <a:br>
              <a:rPr lang="ru-RU" dirty="0" smtClean="0">
                <a:solidFill>
                  <a:srgbClr val="336699"/>
                </a:solidFill>
              </a:rPr>
            </a:br>
            <a:r>
              <a:rPr lang="ru-RU" dirty="0" smtClean="0"/>
              <a:t>«</a:t>
            </a:r>
            <a:r>
              <a:rPr lang="ru-RU" sz="3200" b="1" dirty="0" smtClean="0"/>
              <a:t>ОСОБЕННОСТИ  ПУБЕРТАТНОГО ВОЗРАСТА И РОЛЬ РОДИТЕЛЯ В ПРЕОДОЛЕНИИ ТРУДНОСТЕЙ ВЗРОСЛЕНИЯ.</a:t>
            </a:r>
            <a:br>
              <a:rPr lang="ru-RU" sz="3200" b="1" dirty="0" smtClean="0"/>
            </a:br>
            <a:r>
              <a:rPr lang="ru-RU" sz="3200" b="1" dirty="0" smtClean="0"/>
              <a:t>Поведенческие девиации»</a:t>
            </a:r>
            <a:br>
              <a:rPr lang="ru-RU" sz="3200" b="1" dirty="0" smtClean="0"/>
            </a:br>
            <a:r>
              <a:rPr lang="ru-RU" dirty="0" smtClean="0"/>
              <a:t> </a:t>
            </a:r>
            <a:r>
              <a:rPr lang="ru-RU" sz="2000" dirty="0" smtClean="0"/>
              <a:t>Дата: 09.04.2011 год</a:t>
            </a:r>
            <a:br>
              <a:rPr lang="ru-RU" sz="2000" dirty="0" smtClean="0"/>
            </a:br>
            <a:r>
              <a:rPr lang="ru-RU" sz="2000" dirty="0" smtClean="0"/>
              <a:t>Подготовила:</a:t>
            </a:r>
            <a:br>
              <a:rPr lang="ru-RU" sz="2000" dirty="0" smtClean="0"/>
            </a:br>
            <a:r>
              <a:rPr lang="ru-RU" sz="2000" dirty="0" smtClean="0"/>
              <a:t>педагог-психолог </a:t>
            </a:r>
            <a:br>
              <a:rPr lang="ru-RU" sz="2000" dirty="0" smtClean="0"/>
            </a:br>
            <a:r>
              <a:rPr lang="ru-RU" sz="2000" dirty="0" smtClean="0"/>
              <a:t>Воронина С.А.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6351587"/>
          </a:xfrm>
        </p:spPr>
        <p:txBody>
          <a:bodyPr/>
          <a:lstStyle/>
          <a:p>
            <a:pPr eaLnBrk="1" hangingPunct="1">
              <a:defRPr/>
            </a:pPr>
            <a:r>
              <a:rPr lang="ru-RU" dirty="0" smtClean="0">
                <a:solidFill>
                  <a:schemeClr val="tx1"/>
                </a:solidFill>
              </a:rPr>
              <a:t>ТРЕНИНГ РОДИТЕЛЕЙ УЧАЩИХСЯ ПЕРВОГО КЛАССА НА ТЕМУ </a:t>
            </a:r>
            <a:r>
              <a:rPr lang="ru-RU" dirty="0" smtClean="0">
                <a:solidFill>
                  <a:srgbClr val="336699"/>
                </a:solidFill>
              </a:rPr>
              <a:t/>
            </a:r>
            <a:br>
              <a:rPr lang="ru-RU" dirty="0" smtClean="0">
                <a:solidFill>
                  <a:srgbClr val="336699"/>
                </a:solidFill>
              </a:rPr>
            </a:br>
            <a:r>
              <a:rPr lang="ru-RU" dirty="0" smtClean="0">
                <a:solidFill>
                  <a:srgbClr val="336699"/>
                </a:solidFill>
              </a:rPr>
              <a:t>«МИР  МОЕЙ  СЕМЬИ»</a:t>
            </a:r>
            <a:br>
              <a:rPr lang="ru-RU" dirty="0" smtClean="0">
                <a:solidFill>
                  <a:srgbClr val="336699"/>
                </a:solidFill>
              </a:rPr>
            </a:br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dirty="0" smtClean="0"/>
              <a:t> </a:t>
            </a:r>
            <a:r>
              <a:rPr lang="ru-RU" sz="2000" dirty="0" smtClean="0"/>
              <a:t>Дата: 16.04.2011 год</a:t>
            </a:r>
            <a:br>
              <a:rPr lang="ru-RU" sz="2000" dirty="0" smtClean="0"/>
            </a:br>
            <a:r>
              <a:rPr lang="ru-RU" sz="2000" dirty="0" smtClean="0"/>
              <a:t>Подготовила:</a:t>
            </a:r>
            <a:br>
              <a:rPr lang="ru-RU" sz="2000" dirty="0" smtClean="0"/>
            </a:br>
            <a:r>
              <a:rPr lang="ru-RU" sz="2000" dirty="0" smtClean="0"/>
              <a:t>педагог-психолог </a:t>
            </a:r>
            <a:br>
              <a:rPr lang="ru-RU" sz="2000" dirty="0" smtClean="0"/>
            </a:br>
            <a:r>
              <a:rPr lang="ru-RU" sz="2000" dirty="0" smtClean="0"/>
              <a:t>Воронина С.А.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7429520" cy="4429132"/>
          </a:xfrm>
        </p:spPr>
        <p:txBody>
          <a:bodyPr/>
          <a:lstStyle/>
          <a:p>
            <a:pPr eaLnBrk="1" hangingPunct="1"/>
            <a:r>
              <a:rPr lang="ru-RU" sz="4000" dirty="0" smtClean="0"/>
              <a:t>РОДИТЕЛЬСКОЕ СОБРАНИЕ  10-Х – 11-Х КЛАССОВ НА ТЕМУ –</a:t>
            </a:r>
            <a:br>
              <a:rPr lang="ru-RU" sz="40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2400" dirty="0" smtClean="0"/>
              <a:t>«</a:t>
            </a:r>
            <a:r>
              <a:rPr lang="ru-RU" sz="2400" b="1" dirty="0" smtClean="0"/>
              <a:t>ТРУДНОСТИ И СТРАТЕГИИ ПОДДЕРЖКИ СТАРШЕКЛАССНИКОВ ВО ВРЕМЯ ПОДГОТОВКИ И СДАЧИ ЕНТ»</a:t>
            </a:r>
            <a:endParaRPr lang="ru-RU" sz="2400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71538" y="5214950"/>
            <a:ext cx="6143668" cy="1643050"/>
          </a:xfrm>
        </p:spPr>
        <p:txBody>
          <a:bodyPr>
            <a:normAutofit lnSpcReduction="10000"/>
          </a:bodyPr>
          <a:lstStyle/>
          <a:p>
            <a:pPr algn="r" eaLnBrk="1" hangingPunct="1"/>
            <a:r>
              <a:rPr lang="ru-RU" dirty="0" smtClean="0">
                <a:latin typeface="Matura MT Script Capitals" pitchFamily="66" charset="0"/>
              </a:rPr>
              <a:t>Дата: 24.09.2011 год</a:t>
            </a:r>
          </a:p>
          <a:p>
            <a:pPr algn="r" eaLnBrk="1" hangingPunct="1"/>
            <a:r>
              <a:rPr lang="ru-RU" dirty="0" smtClean="0">
                <a:latin typeface="Matura MT Script Capitals" pitchFamily="66" charset="0"/>
              </a:rPr>
              <a:t>Педагог – психолог СОШЛ № 53 Воронина С.А.</a:t>
            </a:r>
          </a:p>
        </p:txBody>
      </p:sp>
      <p:pic>
        <p:nvPicPr>
          <p:cNvPr id="2053" name="Picture 5" descr="Candle-7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357694"/>
            <a:ext cx="1500166" cy="25003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7" descr="1202410902_AllDay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29520" y="0"/>
            <a:ext cx="1714480" cy="68580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800" decel="1000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800" decel="100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800" decel="10000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800" decel="100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600200"/>
            <a:ext cx="9144000" cy="2971800"/>
          </a:xfrm>
        </p:spPr>
        <p:txBody>
          <a:bodyPr>
            <a:normAutofit fontScale="90000"/>
          </a:bodyPr>
          <a:lstStyle/>
          <a:p>
            <a:r>
              <a:rPr lang="ru-RU" sz="5400" b="1" i="1">
                <a:effectLst/>
                <a:latin typeface="Times New Roman" pitchFamily="18" charset="0"/>
              </a:rPr>
              <a:t>АНАЛИЗ ИССЛЕДОВАНИЯ</a:t>
            </a:r>
            <a:br>
              <a:rPr lang="ru-RU" sz="5400" b="1" i="1">
                <a:effectLst/>
                <a:latin typeface="Times New Roman" pitchFamily="18" charset="0"/>
              </a:rPr>
            </a:br>
            <a:r>
              <a:rPr lang="ru-RU" sz="4000" b="1" i="1">
                <a:effectLst/>
                <a:latin typeface="Times New Roman" pitchFamily="18" charset="0"/>
              </a:rPr>
              <a:t>психологической службы в рамках</a:t>
            </a:r>
            <a:r>
              <a:rPr lang="ru-RU" sz="4000" i="1">
                <a:effectLst/>
                <a:latin typeface="Times New Roman" pitchFamily="18" charset="0"/>
              </a:rPr>
              <a:t> </a:t>
            </a:r>
            <a:br>
              <a:rPr lang="ru-RU" sz="4000" i="1">
                <a:effectLst/>
                <a:latin typeface="Times New Roman" pitchFamily="18" charset="0"/>
              </a:rPr>
            </a:br>
            <a:r>
              <a:rPr lang="ru-RU" sz="4000" i="1">
                <a:effectLst/>
                <a:latin typeface="Times New Roman" pitchFamily="18" charset="0"/>
              </a:rPr>
              <a:t/>
            </a:r>
            <a:br>
              <a:rPr lang="ru-RU" sz="4000" i="1">
                <a:effectLst/>
                <a:latin typeface="Times New Roman" pitchFamily="18" charset="0"/>
              </a:rPr>
            </a:br>
            <a:r>
              <a:rPr lang="ru-RU" sz="4000" b="1" i="1">
                <a:effectLst/>
                <a:latin typeface="Times New Roman" pitchFamily="18" charset="0"/>
              </a:rPr>
              <a:t>ПРОФИЛЬНОГО И ПРЕДПРОФИЛЬНОГО ОБРАЗОВАНИЯ</a:t>
            </a:r>
            <a:r>
              <a:rPr lang="ru-RU" sz="4000" i="1">
                <a:effectLst/>
                <a:latin typeface="Times New Roman" pitchFamily="18" charset="0"/>
              </a:rPr>
              <a:t/>
            </a:r>
            <a:br>
              <a:rPr lang="ru-RU" sz="4000" i="1">
                <a:effectLst/>
                <a:latin typeface="Times New Roman" pitchFamily="18" charset="0"/>
              </a:rPr>
            </a:br>
            <a:r>
              <a:rPr lang="ru-RU" sz="4000" i="1">
                <a:effectLst/>
                <a:latin typeface="Times New Roman" pitchFamily="18" charset="0"/>
              </a:rPr>
              <a:t/>
            </a:r>
            <a:br>
              <a:rPr lang="ru-RU" sz="4000" i="1">
                <a:effectLst/>
                <a:latin typeface="Times New Roman" pitchFamily="18" charset="0"/>
              </a:rPr>
            </a:br>
            <a:r>
              <a:rPr lang="ru-RU" sz="4000" i="1">
                <a:effectLst/>
                <a:latin typeface="Times New Roman" pitchFamily="18" charset="0"/>
              </a:rPr>
              <a:t/>
            </a:r>
            <a:br>
              <a:rPr lang="ru-RU" sz="4000" i="1">
                <a:effectLst/>
                <a:latin typeface="Times New Roman" pitchFamily="18" charset="0"/>
              </a:rPr>
            </a:br>
            <a:r>
              <a:rPr lang="ru-RU" sz="2400" b="1" i="1"/>
              <a:t>Дата:   01.02. 2010 год</a:t>
            </a:r>
            <a:br>
              <a:rPr lang="ru-RU" sz="2400" b="1" i="1"/>
            </a:br>
            <a:r>
              <a:rPr lang="ru-RU" sz="2400" b="1" i="1"/>
              <a:t>Подготовила: педагог-психолог Воронина С.А.</a:t>
            </a:r>
            <a:r>
              <a:rPr lang="ru-RU" sz="4000"/>
              <a:t> </a:t>
            </a:r>
          </a:p>
        </p:txBody>
      </p:sp>
    </p:spTree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A603AB"/>
            </a:gs>
            <a:gs pos="21001">
              <a:srgbClr val="0819FB"/>
            </a:gs>
            <a:gs pos="35001">
              <a:srgbClr val="1A8D48"/>
            </a:gs>
            <a:gs pos="52000">
              <a:srgbClr val="FFFF00"/>
            </a:gs>
            <a:gs pos="73000">
              <a:srgbClr val="EE3F17"/>
            </a:gs>
            <a:gs pos="88000">
              <a:srgbClr val="E81766"/>
            </a:gs>
            <a:gs pos="100000">
              <a:srgbClr val="A603AB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ru-RU"/>
              <a:t/>
            </a:r>
            <a:br>
              <a:rPr lang="ru-RU"/>
            </a:br>
            <a:endParaRPr lang="ru-RU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  <a:p>
            <a:endParaRPr lang="ru-RU"/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2268538" y="0"/>
            <a:ext cx="6875462" cy="682625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/>
            <a:endParaRPr lang="ru-RU" sz="3200" b="1">
              <a:solidFill>
                <a:schemeClr val="tx2"/>
              </a:solidFill>
            </a:endParaRPr>
          </a:p>
          <a:p>
            <a:pPr algn="r"/>
            <a:r>
              <a:rPr lang="ru-RU" sz="1600" b="1">
                <a:solidFill>
                  <a:schemeClr val="tx2"/>
                </a:solidFill>
              </a:rPr>
              <a:t>ОБУЧАЮЩИЙ   СЕМИНАР – ПРАКТИКУМ  ДЛЯ РОДИТЕЛЕЙ</a:t>
            </a:r>
            <a:r>
              <a:rPr lang="ru-RU" b="1">
                <a:solidFill>
                  <a:srgbClr val="0000FF"/>
                </a:solidFill>
              </a:rPr>
              <a:t> </a:t>
            </a:r>
          </a:p>
          <a:p>
            <a:pPr algn="r"/>
            <a:endParaRPr lang="ru-RU" sz="2400" b="1" i="1">
              <a:solidFill>
                <a:srgbClr val="0000FF"/>
              </a:solidFill>
            </a:endParaRPr>
          </a:p>
          <a:p>
            <a:pPr algn="r"/>
            <a:r>
              <a:rPr lang="ru-RU" sz="3200" b="1" i="1">
                <a:solidFill>
                  <a:srgbClr val="0000FF"/>
                </a:solidFill>
              </a:rPr>
              <a:t>Профилактика правонарушений</a:t>
            </a:r>
            <a:endParaRPr lang="ru-RU" sz="3200" b="1">
              <a:solidFill>
                <a:srgbClr val="0000FF"/>
              </a:solidFill>
            </a:endParaRPr>
          </a:p>
          <a:p>
            <a:pPr algn="r"/>
            <a:endParaRPr lang="ru-RU" sz="3200" b="1">
              <a:solidFill>
                <a:srgbClr val="FF0000"/>
              </a:solidFill>
            </a:endParaRPr>
          </a:p>
          <a:p>
            <a:pPr algn="r"/>
            <a:r>
              <a:rPr lang="ru-RU" sz="3200" b="1">
                <a:solidFill>
                  <a:srgbClr val="FF0000"/>
                </a:solidFill>
              </a:rPr>
              <a:t>Роль родителя  в укреплении и сохранении здоровья личности. </a:t>
            </a:r>
          </a:p>
          <a:p>
            <a:pPr algn="r"/>
            <a:r>
              <a:rPr lang="ru-RU" sz="3200" b="1">
                <a:solidFill>
                  <a:srgbClr val="FF0000"/>
                </a:solidFill>
              </a:rPr>
              <a:t>Адаптация пятиклассников</a:t>
            </a:r>
          </a:p>
          <a:p>
            <a:pPr algn="r"/>
            <a:endParaRPr lang="ru-RU" sz="3200" b="1">
              <a:solidFill>
                <a:srgbClr val="FF0000"/>
              </a:solidFill>
            </a:endParaRPr>
          </a:p>
          <a:p>
            <a:pPr algn="r"/>
            <a:r>
              <a:rPr lang="ru-RU" b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ДАТА: 10. 04. 2010 ГОД</a:t>
            </a:r>
          </a:p>
          <a:p>
            <a:pPr algn="r"/>
            <a:r>
              <a:rPr lang="ru-RU" b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ПОДГОТОВИЛА: </a:t>
            </a:r>
          </a:p>
          <a:p>
            <a:pPr algn="r"/>
            <a:r>
              <a:rPr lang="ru-RU" b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ПЕДАГОГ-ПСИХОЛОГ </a:t>
            </a:r>
          </a:p>
          <a:p>
            <a:pPr algn="r"/>
            <a:r>
              <a:rPr lang="ru-RU" b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ВОРОНИНА С.А.  </a:t>
            </a:r>
          </a:p>
          <a:p>
            <a:pPr algn="r"/>
            <a:endParaRPr lang="ru-RU" sz="4000" b="1">
              <a:solidFill>
                <a:srgbClr val="0000FF"/>
              </a:solidFill>
            </a:endParaRPr>
          </a:p>
          <a:p>
            <a:pPr algn="r"/>
            <a:endParaRPr lang="ru-RU" sz="3200" b="1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0082"/>
            </a:gs>
            <a:gs pos="30000">
              <a:srgbClr val="66008F"/>
            </a:gs>
            <a:gs pos="64999">
              <a:srgbClr val="BA0066"/>
            </a:gs>
            <a:gs pos="89999">
              <a:srgbClr val="FF0000"/>
            </a:gs>
            <a:gs pos="100000">
              <a:srgbClr val="FF8200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ru-RU"/>
              <a:t/>
            </a:r>
            <a:br>
              <a:rPr lang="ru-RU"/>
            </a:br>
            <a:endParaRPr lang="ru-RU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  <a:p>
            <a:endParaRPr lang="ru-RU"/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2124075" y="0"/>
            <a:ext cx="7019925" cy="6856413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b="1">
                <a:solidFill>
                  <a:schemeClr val="tx2"/>
                </a:solidFill>
              </a:rPr>
              <a:t>ОБУЧАЮЩИЙ   СЕМИНАР – ПРАКТИКУМ  ДЛЯ РОДИТЕЛЕЙ</a:t>
            </a:r>
            <a:r>
              <a:rPr lang="ru-RU" sz="4000" b="1">
                <a:solidFill>
                  <a:srgbClr val="0000FF"/>
                </a:solidFill>
              </a:rPr>
              <a:t> </a:t>
            </a:r>
          </a:p>
          <a:p>
            <a:pPr algn="r"/>
            <a:endParaRPr lang="ru-RU" sz="2800" b="1" i="1">
              <a:solidFill>
                <a:srgbClr val="0000FF"/>
              </a:solidFill>
            </a:endParaRPr>
          </a:p>
          <a:p>
            <a:pPr algn="r"/>
            <a:r>
              <a:rPr lang="ru-RU" sz="2800" b="1" i="1">
                <a:solidFill>
                  <a:srgbClr val="0000FF"/>
                </a:solidFill>
              </a:rPr>
              <a:t>Профилактика правонарушений</a:t>
            </a:r>
            <a:endParaRPr lang="ru-RU" sz="2800" b="1">
              <a:solidFill>
                <a:srgbClr val="0000FF"/>
              </a:solidFill>
            </a:endParaRPr>
          </a:p>
          <a:p>
            <a:pPr algn="r"/>
            <a:endParaRPr lang="ru-RU" sz="2400" b="1">
              <a:solidFill>
                <a:srgbClr val="FF0000"/>
              </a:solidFill>
            </a:endParaRPr>
          </a:p>
          <a:p>
            <a:endParaRPr lang="ru-RU" sz="2400" b="1">
              <a:solidFill>
                <a:srgbClr val="FF0000"/>
              </a:solidFill>
            </a:endParaRPr>
          </a:p>
          <a:p>
            <a:pPr algn="r"/>
            <a:r>
              <a:rPr lang="ru-RU" sz="2400" b="1">
                <a:solidFill>
                  <a:srgbClr val="FF0000"/>
                </a:solidFill>
              </a:rPr>
              <a:t>Роль родителя в укреплении и сохранении здоровья личности ребенка</a:t>
            </a:r>
          </a:p>
          <a:p>
            <a:pPr algn="r"/>
            <a:r>
              <a:rPr lang="ru-RU" sz="2400" b="1">
                <a:solidFill>
                  <a:srgbClr val="FF0000"/>
                </a:solidFill>
              </a:rPr>
              <a:t>Актуальные вопросы семиклассника  «Анализ личностных особенностей»</a:t>
            </a:r>
            <a:r>
              <a:rPr lang="ru-RU" sz="2400"/>
              <a:t> </a:t>
            </a:r>
            <a:endParaRPr lang="ru-RU" sz="2400" b="1">
              <a:solidFill>
                <a:srgbClr val="FF0000"/>
              </a:solidFill>
            </a:endParaRPr>
          </a:p>
          <a:p>
            <a:pPr algn="r"/>
            <a:endParaRPr lang="ru-RU" b="1">
              <a:solidFill>
                <a:srgbClr val="0000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r"/>
            <a:endParaRPr lang="ru-RU" b="1">
              <a:solidFill>
                <a:srgbClr val="0000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r"/>
            <a:endParaRPr lang="ru-RU" b="1">
              <a:solidFill>
                <a:srgbClr val="0000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r"/>
            <a:r>
              <a:rPr lang="ru-RU" b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ДАТА: 8. 04. 2010 ГОД</a:t>
            </a:r>
          </a:p>
          <a:p>
            <a:pPr algn="r"/>
            <a:r>
              <a:rPr lang="ru-RU" b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ПОДГОТОВИЛА: </a:t>
            </a:r>
          </a:p>
          <a:p>
            <a:pPr algn="r"/>
            <a:r>
              <a:rPr lang="ru-RU" b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ПЕДАГОГ-ПСИХОЛОГ </a:t>
            </a:r>
          </a:p>
          <a:p>
            <a:pPr algn="r"/>
            <a:r>
              <a:rPr lang="ru-RU" b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ВОРОНИНА С.А.</a:t>
            </a:r>
            <a:r>
              <a:rPr lang="ru-RU" sz="2400" b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</a:p>
          <a:p>
            <a:pPr algn="r"/>
            <a:r>
              <a:rPr lang="ru-RU" sz="4000" b="1">
                <a:solidFill>
                  <a:srgbClr val="0000FF"/>
                </a:solidFill>
              </a:rPr>
              <a:t> </a:t>
            </a:r>
          </a:p>
          <a:p>
            <a:pPr algn="r"/>
            <a:endParaRPr lang="ru-RU" sz="3200" b="1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214290"/>
            <a:ext cx="8253442" cy="435771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dirty="0" smtClean="0">
                <a:solidFill>
                  <a:schemeClr val="tx1"/>
                </a:solidFill>
              </a:rPr>
              <a:t/>
            </a:r>
            <a:br>
              <a:rPr lang="ru-RU" sz="3600" dirty="0" smtClean="0">
                <a:solidFill>
                  <a:schemeClr val="tx1"/>
                </a:solidFill>
              </a:rPr>
            </a:br>
            <a:r>
              <a:rPr lang="ru-RU" sz="3600" dirty="0" smtClean="0">
                <a:solidFill>
                  <a:schemeClr val="tx1"/>
                </a:solidFill>
              </a:rPr>
              <a:t/>
            </a:r>
            <a:br>
              <a:rPr lang="ru-RU" sz="3600" dirty="0" smtClean="0">
                <a:solidFill>
                  <a:schemeClr val="tx1"/>
                </a:solidFill>
              </a:rPr>
            </a:br>
            <a:r>
              <a:rPr lang="ru-RU" sz="3600" dirty="0" smtClean="0">
                <a:solidFill>
                  <a:schemeClr val="tx1"/>
                </a:solidFill>
              </a:rPr>
              <a:t/>
            </a:r>
            <a:br>
              <a:rPr lang="ru-RU" sz="3600" dirty="0" smtClean="0">
                <a:solidFill>
                  <a:schemeClr val="tx1"/>
                </a:solidFill>
              </a:rPr>
            </a:br>
            <a:r>
              <a:rPr lang="ru-RU" sz="3600" dirty="0" smtClean="0">
                <a:solidFill>
                  <a:schemeClr val="tx1"/>
                </a:solidFill>
              </a:rPr>
              <a:t/>
            </a:r>
            <a:br>
              <a:rPr lang="ru-RU" sz="3600" dirty="0" smtClean="0">
                <a:solidFill>
                  <a:schemeClr val="tx1"/>
                </a:solidFill>
              </a:rPr>
            </a:br>
            <a:r>
              <a:rPr lang="ru-RU" sz="3600" dirty="0" smtClean="0">
                <a:solidFill>
                  <a:schemeClr val="tx1"/>
                </a:solidFill>
              </a:rPr>
              <a:t/>
            </a:r>
            <a:br>
              <a:rPr lang="ru-RU" sz="3600" dirty="0" smtClean="0">
                <a:solidFill>
                  <a:schemeClr val="tx1"/>
                </a:solidFill>
              </a:rPr>
            </a:br>
            <a:r>
              <a:rPr lang="ru-RU" sz="3600" dirty="0" smtClean="0">
                <a:solidFill>
                  <a:schemeClr val="tx1"/>
                </a:solidFill>
              </a:rPr>
              <a:t/>
            </a:r>
            <a:br>
              <a:rPr lang="ru-RU" sz="3600" dirty="0" smtClean="0">
                <a:solidFill>
                  <a:schemeClr val="tx1"/>
                </a:solidFill>
              </a:rPr>
            </a:br>
            <a:r>
              <a:rPr lang="ru-RU" sz="3600" dirty="0" smtClean="0">
                <a:solidFill>
                  <a:schemeClr val="tx1"/>
                </a:solidFill>
              </a:rPr>
              <a:t/>
            </a:r>
            <a:br>
              <a:rPr lang="ru-RU" sz="3600" dirty="0" smtClean="0">
                <a:solidFill>
                  <a:schemeClr val="tx1"/>
                </a:solidFill>
              </a:rPr>
            </a:br>
            <a:r>
              <a:rPr lang="ru-RU" sz="4400" dirty="0" smtClean="0">
                <a:solidFill>
                  <a:srgbClr val="C00000"/>
                </a:solidFill>
              </a:rPr>
              <a:t>КАФЕДРА  КЛАССНЫХ  РУКОВОДИТЕЛЕЙ </a:t>
            </a:r>
            <a:r>
              <a:rPr lang="ru-RU" sz="3600" dirty="0" smtClean="0">
                <a:solidFill>
                  <a:srgbClr val="C00000"/>
                </a:solidFill>
              </a:rPr>
              <a:t/>
            </a:r>
            <a:br>
              <a:rPr lang="ru-RU" sz="3600" dirty="0" smtClean="0">
                <a:solidFill>
                  <a:srgbClr val="C00000"/>
                </a:solidFill>
              </a:rPr>
            </a:br>
            <a:r>
              <a:rPr lang="ru-RU" sz="3600" dirty="0" smtClean="0">
                <a:solidFill>
                  <a:srgbClr val="C00000"/>
                </a:solidFill>
              </a:rPr>
              <a:t>«МОДЕЛЬ  СОПРОВОЖДЕНИЯ СППС УЧЕБНО-ВОСПИТАТЕЛЬНОГО ПРОЦЕССА </a:t>
            </a:r>
            <a:br>
              <a:rPr lang="ru-RU" sz="3600" dirty="0" smtClean="0">
                <a:solidFill>
                  <a:srgbClr val="C00000"/>
                </a:solidFill>
              </a:rPr>
            </a:br>
            <a:r>
              <a:rPr lang="ru-RU" sz="3600" dirty="0" smtClean="0">
                <a:solidFill>
                  <a:srgbClr val="C00000"/>
                </a:solidFill>
              </a:rPr>
              <a:t>НА 2011-2012  УЧЕБНЫЙ ГОД»</a:t>
            </a:r>
            <a:br>
              <a:rPr lang="ru-RU" sz="3600" dirty="0" smtClean="0">
                <a:solidFill>
                  <a:srgbClr val="C00000"/>
                </a:solidFill>
              </a:rPr>
            </a:br>
            <a:endParaRPr lang="ru-RU" sz="3600" dirty="0"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5143512"/>
            <a:ext cx="8467756" cy="1143008"/>
          </a:xfrm>
        </p:spPr>
        <p:txBody>
          <a:bodyPr>
            <a:normAutofit fontScale="92500" lnSpcReduction="20000"/>
          </a:bodyPr>
          <a:lstStyle/>
          <a:p>
            <a:r>
              <a:rPr lang="ru-RU" sz="1800" b="1" dirty="0" smtClean="0">
                <a:solidFill>
                  <a:schemeClr val="bg1"/>
                </a:solidFill>
                <a:latin typeface="Arial Black" pitchFamily="34" charset="0"/>
              </a:rPr>
              <a:t>ДАТА: 01.09.2011  года</a:t>
            </a:r>
          </a:p>
          <a:p>
            <a:r>
              <a:rPr lang="ru-RU" sz="1800" b="1" dirty="0" smtClean="0">
                <a:solidFill>
                  <a:schemeClr val="bg1"/>
                </a:solidFill>
                <a:latin typeface="Arial Black" pitchFamily="34" charset="0"/>
              </a:rPr>
              <a:t>ПОДГОТОВИЛА:</a:t>
            </a:r>
          </a:p>
          <a:p>
            <a:r>
              <a:rPr lang="ru-RU" sz="1800" b="1" dirty="0" smtClean="0">
                <a:solidFill>
                  <a:schemeClr val="bg1"/>
                </a:solidFill>
                <a:latin typeface="Arial Black" pitchFamily="34" charset="0"/>
              </a:rPr>
              <a:t> ПЕДАГОГ-ПСИХОЛОГ СОШЛ №53  </a:t>
            </a:r>
          </a:p>
          <a:p>
            <a:r>
              <a:rPr lang="ru-RU" sz="1800" b="1" dirty="0" smtClean="0">
                <a:solidFill>
                  <a:schemeClr val="bg1"/>
                </a:solidFill>
                <a:latin typeface="Arial Black" pitchFamily="34" charset="0"/>
              </a:rPr>
              <a:t>ВОРОНИНА С.А.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0082"/>
            </a:gs>
            <a:gs pos="30000">
              <a:srgbClr val="66008F"/>
            </a:gs>
            <a:gs pos="64999">
              <a:srgbClr val="BA0066"/>
            </a:gs>
            <a:gs pos="89999">
              <a:srgbClr val="FF0000"/>
            </a:gs>
            <a:gs pos="100000">
              <a:srgbClr val="FF8200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ru-RU"/>
              <a:t/>
            </a:r>
            <a:br>
              <a:rPr lang="ru-RU"/>
            </a:br>
            <a:endParaRPr lang="ru-RU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  <a:p>
            <a:endParaRPr lang="ru-RU"/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2124075" y="0"/>
            <a:ext cx="7019925" cy="676275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b="1">
                <a:solidFill>
                  <a:schemeClr val="tx2"/>
                </a:solidFill>
              </a:rPr>
              <a:t>ОБУЧАЮЩИЙ   СЕМИНАР – ПРАКТИКУМ  ДЛЯ РОДИТЕЛЕЙ</a:t>
            </a:r>
            <a:r>
              <a:rPr lang="ru-RU" sz="4000" b="1">
                <a:solidFill>
                  <a:srgbClr val="0000FF"/>
                </a:solidFill>
              </a:rPr>
              <a:t> </a:t>
            </a:r>
          </a:p>
          <a:p>
            <a:pPr algn="r"/>
            <a:endParaRPr lang="ru-RU" sz="3200" b="1" i="1">
              <a:solidFill>
                <a:srgbClr val="0000FF"/>
              </a:solidFill>
            </a:endParaRPr>
          </a:p>
          <a:p>
            <a:pPr algn="r"/>
            <a:r>
              <a:rPr lang="ru-RU" sz="3200" b="1" i="1">
                <a:solidFill>
                  <a:srgbClr val="0000FF"/>
                </a:solidFill>
              </a:rPr>
              <a:t>Профилактика правонарушений</a:t>
            </a:r>
            <a:endParaRPr lang="ru-RU" sz="3200" b="1">
              <a:solidFill>
                <a:srgbClr val="0000FF"/>
              </a:solidFill>
            </a:endParaRPr>
          </a:p>
          <a:p>
            <a:pPr algn="r"/>
            <a:endParaRPr lang="ru-RU" sz="2400" b="1">
              <a:solidFill>
                <a:srgbClr val="FF0000"/>
              </a:solidFill>
            </a:endParaRPr>
          </a:p>
          <a:p>
            <a:pPr algn="r"/>
            <a:r>
              <a:rPr lang="ru-RU" sz="3200" b="1">
                <a:solidFill>
                  <a:srgbClr val="FF0000"/>
                </a:solidFill>
              </a:rPr>
              <a:t>Роль родителя в укреплении и сохранении здоровья личности </a:t>
            </a:r>
          </a:p>
          <a:p>
            <a:pPr algn="r"/>
            <a:endParaRPr lang="ru-RU" sz="2400" b="1">
              <a:solidFill>
                <a:srgbClr val="FF0000"/>
              </a:solidFill>
            </a:endParaRPr>
          </a:p>
          <a:p>
            <a:pPr algn="r"/>
            <a:r>
              <a:rPr lang="ru-RU" sz="2400" b="1">
                <a:solidFill>
                  <a:srgbClr val="FF0000"/>
                </a:solidFill>
              </a:rPr>
              <a:t>Актуальные вопросы возраста </a:t>
            </a:r>
          </a:p>
          <a:p>
            <a:pPr algn="r"/>
            <a:r>
              <a:rPr lang="ru-RU" sz="2400" b="1">
                <a:solidFill>
                  <a:srgbClr val="FF0000"/>
                </a:solidFill>
              </a:rPr>
              <a:t>Готовность к обучению в  среднем звене</a:t>
            </a:r>
            <a:r>
              <a:rPr lang="ru-RU" sz="2400"/>
              <a:t> </a:t>
            </a:r>
            <a:endParaRPr lang="ru-RU" sz="2400" b="1">
              <a:solidFill>
                <a:srgbClr val="FF0000"/>
              </a:solidFill>
            </a:endParaRPr>
          </a:p>
          <a:p>
            <a:pPr algn="r"/>
            <a:endParaRPr lang="ru-RU" sz="2400" b="1">
              <a:solidFill>
                <a:srgbClr val="0000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r"/>
            <a:r>
              <a:rPr lang="ru-RU" b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ДАТА: 10. 04. 2010 ГОД</a:t>
            </a:r>
          </a:p>
          <a:p>
            <a:pPr algn="r"/>
            <a:r>
              <a:rPr lang="ru-RU" b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ПОДГОТОВИЛА: </a:t>
            </a:r>
          </a:p>
          <a:p>
            <a:pPr algn="r"/>
            <a:r>
              <a:rPr lang="ru-RU" b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ПЕДАГОГ-ПСИХОЛОГ </a:t>
            </a:r>
          </a:p>
          <a:p>
            <a:pPr algn="r"/>
            <a:r>
              <a:rPr lang="ru-RU" b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ВОРОНИНА С.А.</a:t>
            </a:r>
            <a:r>
              <a:rPr lang="ru-RU" sz="2400" b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</a:p>
          <a:p>
            <a:pPr algn="r"/>
            <a:r>
              <a:rPr lang="ru-RU" sz="4000" b="1">
                <a:solidFill>
                  <a:srgbClr val="0000FF"/>
                </a:solidFill>
              </a:rPr>
              <a:t> </a:t>
            </a:r>
          </a:p>
          <a:p>
            <a:pPr algn="r"/>
            <a:endParaRPr lang="ru-RU" sz="3200" b="1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A603AB"/>
            </a:gs>
            <a:gs pos="21001">
              <a:srgbClr val="0819FB"/>
            </a:gs>
            <a:gs pos="35001">
              <a:srgbClr val="1A8D48"/>
            </a:gs>
            <a:gs pos="52000">
              <a:srgbClr val="FFFF00"/>
            </a:gs>
            <a:gs pos="73000">
              <a:srgbClr val="EE3F17"/>
            </a:gs>
            <a:gs pos="88000">
              <a:srgbClr val="E81766"/>
            </a:gs>
            <a:gs pos="100000">
              <a:srgbClr val="A603AB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ru-RU"/>
              <a:t/>
            </a:r>
            <a:br>
              <a:rPr lang="ru-RU"/>
            </a:br>
            <a:endParaRPr lang="ru-RU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  <a:p>
            <a:endParaRPr lang="ru-RU"/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2124075" y="0"/>
            <a:ext cx="7019925" cy="6397625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b="1">
                <a:solidFill>
                  <a:schemeClr val="tx2"/>
                </a:solidFill>
              </a:rPr>
              <a:t>ОБУЧАЮЩИЙ   СЕМИНАР – ПРАКТИКУМ  ДЛЯ РОДИТЕЛЕЙ</a:t>
            </a:r>
            <a:r>
              <a:rPr lang="ru-RU" sz="4000" b="1">
                <a:solidFill>
                  <a:srgbClr val="0000FF"/>
                </a:solidFill>
              </a:rPr>
              <a:t> </a:t>
            </a:r>
          </a:p>
          <a:p>
            <a:pPr algn="r"/>
            <a:endParaRPr lang="ru-RU" sz="3200" b="1" i="1">
              <a:solidFill>
                <a:srgbClr val="0000FF"/>
              </a:solidFill>
            </a:endParaRPr>
          </a:p>
          <a:p>
            <a:pPr algn="r"/>
            <a:r>
              <a:rPr lang="ru-RU" sz="3200" b="1" i="1">
                <a:solidFill>
                  <a:srgbClr val="0000FF"/>
                </a:solidFill>
              </a:rPr>
              <a:t>Профилактика правонарушений</a:t>
            </a:r>
            <a:endParaRPr lang="ru-RU" sz="3200" b="1">
              <a:solidFill>
                <a:srgbClr val="0000FF"/>
              </a:solidFill>
            </a:endParaRPr>
          </a:p>
          <a:p>
            <a:pPr algn="r"/>
            <a:endParaRPr lang="ru-RU" sz="2400" b="1">
              <a:solidFill>
                <a:srgbClr val="FF0000"/>
              </a:solidFill>
            </a:endParaRPr>
          </a:p>
          <a:p>
            <a:pPr algn="r"/>
            <a:r>
              <a:rPr lang="ru-RU" sz="3200" b="1">
                <a:solidFill>
                  <a:srgbClr val="FF0000"/>
                </a:solidFill>
              </a:rPr>
              <a:t>Роль родителя в укреплении и сохранении здоровья личности </a:t>
            </a:r>
          </a:p>
          <a:p>
            <a:pPr algn="r"/>
            <a:r>
              <a:rPr lang="ru-RU" sz="2400" b="1">
                <a:solidFill>
                  <a:srgbClr val="FF0000"/>
                </a:solidFill>
              </a:rPr>
              <a:t>Актуальные вопросы возраста</a:t>
            </a:r>
          </a:p>
          <a:p>
            <a:pPr algn="r"/>
            <a:r>
              <a:rPr lang="ru-RU" sz="2400" b="1">
                <a:solidFill>
                  <a:srgbClr val="FF0000"/>
                </a:solidFill>
              </a:rPr>
              <a:t> «Вопросы адаптации десятиклассника»</a:t>
            </a:r>
            <a:r>
              <a:rPr lang="ru-RU" sz="2400">
                <a:solidFill>
                  <a:srgbClr val="FF0000"/>
                </a:solidFill>
              </a:rPr>
              <a:t> </a:t>
            </a:r>
            <a:endParaRPr lang="ru-RU" sz="2400" b="1">
              <a:solidFill>
                <a:srgbClr val="FF0000"/>
              </a:solidFill>
            </a:endParaRPr>
          </a:p>
          <a:p>
            <a:pPr algn="r"/>
            <a:endParaRPr lang="ru-RU" sz="2400" b="1">
              <a:solidFill>
                <a:srgbClr val="0000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r"/>
            <a:r>
              <a:rPr lang="ru-RU" b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ДАТА: 12. 04. 2010 ГОД</a:t>
            </a:r>
          </a:p>
          <a:p>
            <a:pPr algn="r"/>
            <a:r>
              <a:rPr lang="ru-RU" b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ПОДГОТОВИЛА: </a:t>
            </a:r>
          </a:p>
          <a:p>
            <a:pPr algn="r"/>
            <a:r>
              <a:rPr lang="ru-RU" b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ПЕДАГОГ-ПСИХОЛОГ </a:t>
            </a:r>
          </a:p>
          <a:p>
            <a:pPr algn="r"/>
            <a:r>
              <a:rPr lang="ru-RU" b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ВОРОНИНА С.А.</a:t>
            </a:r>
            <a:r>
              <a:rPr lang="ru-RU" sz="2400" b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</a:p>
          <a:p>
            <a:pPr algn="r"/>
            <a:r>
              <a:rPr lang="ru-RU" sz="4000" b="1">
                <a:solidFill>
                  <a:srgbClr val="0000FF"/>
                </a:solidFill>
              </a:rPr>
              <a:t> </a:t>
            </a:r>
          </a:p>
          <a:p>
            <a:pPr algn="r"/>
            <a:endParaRPr lang="ru-RU" sz="3200" b="1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71472" y="714356"/>
            <a:ext cx="7772400" cy="3286148"/>
          </a:xfrm>
        </p:spPr>
        <p:txBody>
          <a:bodyPr/>
          <a:lstStyle/>
          <a:p>
            <a:pPr eaLnBrk="1" hangingPunct="1"/>
            <a:r>
              <a:rPr lang="ru-RU" sz="4000" dirty="0" smtClean="0"/>
              <a:t>СЕМИНАР НА ТЕМУ: «САМООПРЕДЕЛЕНИЕ  ЛИЧНОСТИ  И СТРЕССОУСТОЙЧИВОСТЬ УЧЕНИКА В СИТУАЦИИ ЭКЗАМЕНА»</a:t>
            </a:r>
            <a:endParaRPr lang="ru-RU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71538" y="5214950"/>
            <a:ext cx="6429420" cy="1357300"/>
          </a:xfrm>
        </p:spPr>
        <p:txBody>
          <a:bodyPr>
            <a:normAutofit fontScale="92500" lnSpcReduction="20000"/>
          </a:bodyPr>
          <a:lstStyle/>
          <a:p>
            <a:pPr algn="r" eaLnBrk="1" hangingPunct="1"/>
            <a:r>
              <a:rPr lang="ru-RU" dirty="0" smtClean="0">
                <a:latin typeface="Matura MT Script Capitals" pitchFamily="66" charset="0"/>
              </a:rPr>
              <a:t>Дата: 28.01.2011 год</a:t>
            </a:r>
          </a:p>
          <a:p>
            <a:pPr algn="r" eaLnBrk="1" hangingPunct="1"/>
            <a:r>
              <a:rPr lang="ru-RU" dirty="0" smtClean="0">
                <a:latin typeface="Matura MT Script Capitals" pitchFamily="66" charset="0"/>
              </a:rPr>
              <a:t>Педагог – психолог СОШЛ № 53 Воронина С.А.</a:t>
            </a:r>
          </a:p>
        </p:txBody>
      </p:sp>
      <p:pic>
        <p:nvPicPr>
          <p:cNvPr id="2053" name="Picture 5" descr="Candle-7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43835" y="2285992"/>
            <a:ext cx="1500166" cy="4572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800" decel="1000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800" decel="100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800" decel="10000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800" decel="100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850" y="549275"/>
            <a:ext cx="8569325" cy="287972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dirty="0" smtClean="0">
                <a:latin typeface="Tahoma" pitchFamily="34" charset="0"/>
              </a:rPr>
              <a:t> </a:t>
            </a:r>
            <a:br>
              <a:rPr lang="ru-RU" dirty="0" smtClean="0">
                <a:latin typeface="Tahoma" pitchFamily="34" charset="0"/>
              </a:rPr>
            </a:br>
            <a:r>
              <a:rPr lang="ru-RU" sz="3200" dirty="0" smtClean="0">
                <a:latin typeface="Tahoma" pitchFamily="34" charset="0"/>
              </a:rPr>
              <a:t>РАБОТА С РОДИТЕЛЯМИ</a:t>
            </a:r>
            <a:r>
              <a:rPr lang="ru-RU" dirty="0" smtClean="0">
                <a:latin typeface="Tahoma" pitchFamily="34" charset="0"/>
              </a:rPr>
              <a:t/>
            </a:r>
            <a:br>
              <a:rPr lang="ru-RU" dirty="0" smtClean="0">
                <a:latin typeface="Tahoma" pitchFamily="34" charset="0"/>
              </a:rPr>
            </a:br>
            <a:r>
              <a:rPr lang="ru-RU" dirty="0" smtClean="0">
                <a:latin typeface="Tahoma" pitchFamily="34" charset="0"/>
              </a:rPr>
              <a:t/>
            </a:r>
            <a:br>
              <a:rPr lang="ru-RU" dirty="0" smtClean="0">
                <a:latin typeface="Tahoma" pitchFamily="34" charset="0"/>
              </a:rPr>
            </a:br>
            <a:r>
              <a:rPr lang="ru-RU" sz="4000" b="1" dirty="0" smtClean="0">
                <a:latin typeface="Tahoma" pitchFamily="34" charset="0"/>
              </a:rPr>
              <a:t>ОБУЧАЮЩИЙ СЕМИНАР</a:t>
            </a:r>
            <a:r>
              <a:rPr lang="ru-RU" sz="3600" b="1" dirty="0" smtClean="0">
                <a:latin typeface="Tahoma" pitchFamily="34" charset="0"/>
              </a:rPr>
              <a:t> </a:t>
            </a:r>
            <a:br>
              <a:rPr lang="ru-RU" sz="3600" b="1" dirty="0" smtClean="0">
                <a:latin typeface="Tahoma" pitchFamily="34" charset="0"/>
              </a:rPr>
            </a:br>
            <a:r>
              <a:rPr lang="ru-RU" sz="3600" b="1" dirty="0" smtClean="0">
                <a:latin typeface="Tahoma" pitchFamily="34" charset="0"/>
              </a:rPr>
              <a:t/>
            </a:r>
            <a:br>
              <a:rPr lang="ru-RU" sz="3600" b="1" dirty="0" smtClean="0">
                <a:latin typeface="Tahoma" pitchFamily="34" charset="0"/>
              </a:rPr>
            </a:br>
            <a:r>
              <a:rPr lang="ru-RU" dirty="0" smtClean="0">
                <a:latin typeface="Tahoma" pitchFamily="34" charset="0"/>
              </a:rPr>
              <a:t>«Адаптация первоклассников к обучению в школе»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4213" y="4581525"/>
            <a:ext cx="8135937" cy="1847850"/>
          </a:xfrm>
        </p:spPr>
        <p:txBody>
          <a:bodyPr/>
          <a:lstStyle/>
          <a:p>
            <a:pPr algn="r" eaLnBrk="1" hangingPunct="1">
              <a:defRPr/>
            </a:pPr>
            <a:r>
              <a:rPr lang="ru-RU" sz="1800" dirty="0" smtClean="0">
                <a:solidFill>
                  <a:schemeClr val="tx2"/>
                </a:solidFill>
              </a:rPr>
              <a:t>ДАТА: 6.11.10   года</a:t>
            </a:r>
          </a:p>
          <a:p>
            <a:pPr algn="r" eaLnBrk="1" hangingPunct="1">
              <a:defRPr/>
            </a:pPr>
            <a:r>
              <a:rPr lang="ru-RU" sz="1800" b="1" dirty="0" smtClean="0">
                <a:solidFill>
                  <a:schemeClr val="tx2"/>
                </a:solidFill>
                <a:effectLst/>
              </a:rPr>
              <a:t>СОШЛ № 53</a:t>
            </a:r>
          </a:p>
          <a:p>
            <a:pPr algn="r" eaLnBrk="1" hangingPunct="1">
              <a:defRPr/>
            </a:pPr>
            <a:r>
              <a:rPr lang="ru-RU" sz="1800" b="1" dirty="0" smtClean="0">
                <a:solidFill>
                  <a:schemeClr val="tx2"/>
                </a:solidFill>
                <a:effectLst/>
              </a:rPr>
              <a:t>ПЕДАГОГ-ПСИХОЛОГ </a:t>
            </a:r>
          </a:p>
          <a:p>
            <a:pPr algn="r" eaLnBrk="1" hangingPunct="1">
              <a:defRPr/>
            </a:pPr>
            <a:r>
              <a:rPr lang="ru-RU" sz="1800" b="1" dirty="0" smtClean="0">
                <a:solidFill>
                  <a:schemeClr val="tx2"/>
                </a:solidFill>
                <a:effectLst/>
              </a:rPr>
              <a:t>ВОРОНИНА С.А.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571480"/>
            <a:ext cx="9144000" cy="6072230"/>
          </a:xfrm>
        </p:spPr>
        <p:txBody>
          <a:bodyPr/>
          <a:lstStyle/>
          <a:p>
            <a:pPr algn="ctr">
              <a:lnSpc>
                <a:spcPct val="90000"/>
              </a:lnSpc>
            </a:pPr>
            <a:r>
              <a:rPr lang="ru-RU" sz="4000" dirty="0">
                <a:solidFill>
                  <a:schemeClr val="bg1"/>
                </a:solidFill>
              </a:rPr>
              <a:t>РЕЗУЛЬТАТЫ  ИССЛЕДОВАНИЯ  УМСТВЕННЫХ СПОСОБНОСТЕЙ УЧАЩИХСЯ 5-х,9-Х, 11 КЛАССОВ</a:t>
            </a:r>
          </a:p>
          <a:p>
            <a:pPr>
              <a:lnSpc>
                <a:spcPct val="90000"/>
              </a:lnSpc>
            </a:pPr>
            <a:endParaRPr lang="ru-RU" sz="4000" dirty="0">
              <a:solidFill>
                <a:schemeClr val="bg1"/>
              </a:solidFill>
            </a:endParaRPr>
          </a:p>
          <a:p>
            <a:pPr algn="ctr">
              <a:lnSpc>
                <a:spcPct val="90000"/>
              </a:lnSpc>
            </a:pPr>
            <a:r>
              <a:rPr lang="ru-RU" sz="2000" dirty="0">
                <a:solidFill>
                  <a:schemeClr val="bg1"/>
                </a:solidFill>
              </a:rPr>
              <a:t>Подготовила: </a:t>
            </a:r>
          </a:p>
          <a:p>
            <a:pPr algn="ctr">
              <a:lnSpc>
                <a:spcPct val="90000"/>
              </a:lnSpc>
            </a:pPr>
            <a:r>
              <a:rPr lang="ru-RU" sz="2000" dirty="0">
                <a:solidFill>
                  <a:schemeClr val="bg1"/>
                </a:solidFill>
              </a:rPr>
              <a:t>ученица 10 А класса </a:t>
            </a:r>
          </a:p>
          <a:p>
            <a:pPr algn="ctr">
              <a:lnSpc>
                <a:spcPct val="90000"/>
              </a:lnSpc>
            </a:pPr>
            <a:r>
              <a:rPr lang="ru-RU" sz="2000" dirty="0">
                <a:solidFill>
                  <a:schemeClr val="bg1"/>
                </a:solidFill>
              </a:rPr>
              <a:t>Ермолова К.</a:t>
            </a:r>
          </a:p>
          <a:p>
            <a:pPr algn="ctr">
              <a:lnSpc>
                <a:spcPct val="90000"/>
              </a:lnSpc>
            </a:pPr>
            <a:r>
              <a:rPr lang="ru-RU" sz="2000" dirty="0">
                <a:solidFill>
                  <a:schemeClr val="bg1"/>
                </a:solidFill>
              </a:rPr>
              <a:t>Проверила: </a:t>
            </a:r>
          </a:p>
          <a:p>
            <a:pPr algn="ctr">
              <a:lnSpc>
                <a:spcPct val="90000"/>
              </a:lnSpc>
            </a:pPr>
            <a:r>
              <a:rPr lang="ru-RU" sz="2000" dirty="0">
                <a:solidFill>
                  <a:schemeClr val="bg1"/>
                </a:solidFill>
              </a:rPr>
              <a:t>педагог-психолог </a:t>
            </a:r>
          </a:p>
          <a:p>
            <a:pPr algn="ctr">
              <a:lnSpc>
                <a:spcPct val="90000"/>
              </a:lnSpc>
            </a:pPr>
            <a:r>
              <a:rPr lang="ru-RU" sz="2000" dirty="0">
                <a:solidFill>
                  <a:schemeClr val="bg1"/>
                </a:solidFill>
              </a:rPr>
              <a:t>Воронина С.А</a:t>
            </a:r>
            <a:r>
              <a:rPr lang="ru-RU" sz="2000" dirty="0" smtClean="0">
                <a:solidFill>
                  <a:schemeClr val="bg1"/>
                </a:solidFill>
              </a:rPr>
              <a:t>.</a:t>
            </a:r>
          </a:p>
          <a:p>
            <a:pPr algn="ctr">
              <a:lnSpc>
                <a:spcPct val="90000"/>
              </a:lnSpc>
            </a:pPr>
            <a:r>
              <a:rPr lang="ru-RU" sz="2000" dirty="0" smtClean="0">
                <a:solidFill>
                  <a:schemeClr val="bg1"/>
                </a:solidFill>
              </a:rPr>
              <a:t>Ноябрь 2009 год</a:t>
            </a:r>
            <a:endParaRPr lang="ru-RU" sz="2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rgbClr val="000082"/>
            </a:gs>
            <a:gs pos="30000">
              <a:srgbClr val="66008F"/>
            </a:gs>
            <a:gs pos="64999">
              <a:srgbClr val="BA0066"/>
            </a:gs>
            <a:gs pos="89999">
              <a:srgbClr val="FF0000"/>
            </a:gs>
            <a:gs pos="100000">
              <a:srgbClr val="FF8200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ru-RU"/>
              <a:t/>
            </a:r>
            <a:br>
              <a:rPr lang="ru-RU"/>
            </a:br>
            <a:endParaRPr lang="ru-RU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  <a:p>
            <a:endParaRPr lang="ru-RU"/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476375" y="1196975"/>
            <a:ext cx="7667625" cy="4664075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800" b="1">
                <a:solidFill>
                  <a:srgbClr val="0000FF"/>
                </a:solidFill>
              </a:rPr>
              <a:t>КАФЕДРА КЛАССНЫХ РУКОВОДИТЕЛЕЙ</a:t>
            </a:r>
          </a:p>
          <a:p>
            <a:pPr algn="r"/>
            <a:endParaRPr lang="ru-RU" sz="4000" b="1">
              <a:solidFill>
                <a:srgbClr val="0000FF"/>
              </a:solidFill>
            </a:endParaRPr>
          </a:p>
          <a:p>
            <a:pPr algn="r"/>
            <a:r>
              <a:rPr lang="ru-RU" sz="4000" b="1">
                <a:solidFill>
                  <a:srgbClr val="0000FF"/>
                </a:solidFill>
              </a:rPr>
              <a:t>Диагностический опросник на измерение свойств психологического здоровья</a:t>
            </a:r>
          </a:p>
          <a:p>
            <a:pPr algn="r"/>
            <a:r>
              <a:rPr lang="ru-RU" sz="4000" b="1">
                <a:solidFill>
                  <a:srgbClr val="0000FF"/>
                </a:solidFill>
              </a:rPr>
              <a:t>личности</a:t>
            </a:r>
          </a:p>
          <a:p>
            <a:pPr algn="r"/>
            <a:endParaRPr lang="ru-RU" sz="4000" b="1">
              <a:solidFill>
                <a:srgbClr val="0000FF"/>
              </a:solidFill>
            </a:endParaRPr>
          </a:p>
          <a:p>
            <a:pPr algn="r"/>
            <a:endParaRPr lang="ru-RU" sz="3200" b="1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357166"/>
            <a:ext cx="9144000" cy="5000660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rgbClr val="FFFF00"/>
                </a:solidFill>
              </a:rPr>
              <a:t>МАСТЕР-КЛАСС </a:t>
            </a:r>
            <a:br>
              <a:rPr lang="ru-RU" dirty="0" smtClean="0">
                <a:solidFill>
                  <a:srgbClr val="FFFF00"/>
                </a:solidFill>
              </a:rPr>
            </a:br>
            <a:r>
              <a:rPr lang="ru-RU" dirty="0" smtClean="0">
                <a:solidFill>
                  <a:srgbClr val="FFFF00"/>
                </a:solidFill>
              </a:rPr>
              <a:t/>
            </a:r>
            <a:br>
              <a:rPr lang="ru-RU" dirty="0" smtClean="0">
                <a:solidFill>
                  <a:srgbClr val="FFFF00"/>
                </a:solidFill>
              </a:rPr>
            </a:br>
            <a:r>
              <a:rPr lang="ru-RU" dirty="0" smtClean="0">
                <a:solidFill>
                  <a:srgbClr val="FFFF00"/>
                </a:solidFill>
              </a:rPr>
              <a:t>РАБОТА С РОДИТЕЛЯМИ ПО ПРЕДМЕТУ «САМОПОЗНАНИЕ»</a:t>
            </a:r>
            <a:br>
              <a:rPr lang="ru-RU" dirty="0" smtClean="0">
                <a:solidFill>
                  <a:srgbClr val="FFFF00"/>
                </a:solidFill>
              </a:rPr>
            </a:br>
            <a:r>
              <a:rPr lang="ru-RU" dirty="0" smtClean="0">
                <a:solidFill>
                  <a:srgbClr val="FFFF00"/>
                </a:solidFill>
              </a:rPr>
              <a:t/>
            </a:r>
            <a:br>
              <a:rPr lang="ru-RU" dirty="0" smtClean="0">
                <a:solidFill>
                  <a:srgbClr val="FFFF00"/>
                </a:solidFill>
              </a:rPr>
            </a:br>
            <a:r>
              <a:rPr lang="ru-RU" dirty="0" smtClean="0">
                <a:solidFill>
                  <a:srgbClr val="FFFF00"/>
                </a:solidFill>
              </a:rPr>
              <a:t>ТЕМА: «МИР, В КОТОРОМ ЖИВУТ НАШИ ДЕТИ!»</a:t>
            </a:r>
            <a:br>
              <a:rPr lang="ru-RU" dirty="0" smtClean="0">
                <a:solidFill>
                  <a:srgbClr val="FFFF00"/>
                </a:solidFill>
              </a:rPr>
            </a:b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5643563"/>
            <a:ext cx="8858250" cy="1000125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dirty="0" smtClean="0"/>
              <a:t>Дата: 26.02.2011 год</a:t>
            </a:r>
          </a:p>
          <a:p>
            <a:pPr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dirty="0" smtClean="0"/>
              <a:t>Педагог-психолог СОШЛ № 53 Воронина С.А.</a:t>
            </a:r>
            <a:endParaRPr lang="ru-RU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rgbClr val="3399FF"/>
            </a:gs>
            <a:gs pos="16000">
              <a:srgbClr val="00CCCC"/>
            </a:gs>
            <a:gs pos="47000">
              <a:srgbClr val="9999FF"/>
            </a:gs>
            <a:gs pos="60001">
              <a:srgbClr val="2E6792"/>
            </a:gs>
            <a:gs pos="71001">
              <a:srgbClr val="3333CC"/>
            </a:gs>
            <a:gs pos="81000">
              <a:srgbClr val="1170FF"/>
            </a:gs>
            <a:gs pos="100000">
              <a:srgbClr val="006699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6351587"/>
          </a:xfrm>
        </p:spPr>
        <p:txBody>
          <a:bodyPr/>
          <a:lstStyle/>
          <a:p>
            <a:r>
              <a:rPr lang="ru-RU" sz="6000" dirty="0" smtClean="0">
                <a:solidFill>
                  <a:srgbClr val="FFFF00"/>
                </a:solidFill>
              </a:rPr>
              <a:t>СУИЦИДАЛЬНОЕ ПОВЕДЕНИЕ</a:t>
            </a:r>
            <a:br>
              <a:rPr lang="ru-RU" sz="6000" dirty="0" smtClean="0">
                <a:solidFill>
                  <a:srgbClr val="FFFF00"/>
                </a:solidFill>
              </a:rPr>
            </a:br>
            <a:r>
              <a:rPr lang="ru-RU" sz="6000" dirty="0" smtClean="0">
                <a:solidFill>
                  <a:srgbClr val="FFFF00"/>
                </a:solidFill>
              </a:rPr>
              <a:t>И ЕГО ПРОФИЛАКТИКА</a:t>
            </a:r>
            <a:br>
              <a:rPr lang="ru-RU" sz="6000" dirty="0" smtClean="0">
                <a:solidFill>
                  <a:srgbClr val="FFFF00"/>
                </a:solidFill>
              </a:rPr>
            </a:br>
            <a:r>
              <a:rPr lang="ru-RU" sz="2800" dirty="0" smtClean="0">
                <a:solidFill>
                  <a:srgbClr val="FFFF00"/>
                </a:solidFill>
              </a:rPr>
              <a:t>Дата: 08.11.08.</a:t>
            </a:r>
            <a:br>
              <a:rPr lang="ru-RU" sz="2800" dirty="0" smtClean="0">
                <a:solidFill>
                  <a:srgbClr val="FFFF00"/>
                </a:solidFill>
              </a:rPr>
            </a:br>
            <a:r>
              <a:rPr lang="ru-RU" sz="2800" dirty="0" smtClean="0">
                <a:solidFill>
                  <a:srgbClr val="FFFF00"/>
                </a:solidFill>
              </a:rPr>
              <a:t>Подготовила:</a:t>
            </a:r>
            <a:br>
              <a:rPr lang="ru-RU" sz="2800" dirty="0" smtClean="0">
                <a:solidFill>
                  <a:srgbClr val="FFFF00"/>
                </a:solidFill>
              </a:rPr>
            </a:br>
            <a:r>
              <a:rPr lang="ru-RU" sz="2800" dirty="0" smtClean="0">
                <a:solidFill>
                  <a:srgbClr val="FFFF00"/>
                </a:solidFill>
              </a:rPr>
              <a:t>педагог-психолог </a:t>
            </a:r>
            <a:br>
              <a:rPr lang="ru-RU" sz="2800" dirty="0" smtClean="0">
                <a:solidFill>
                  <a:srgbClr val="FFFF00"/>
                </a:solidFill>
              </a:rPr>
            </a:br>
            <a:r>
              <a:rPr lang="ru-RU" sz="2800" dirty="0" smtClean="0">
                <a:solidFill>
                  <a:srgbClr val="FFFF00"/>
                </a:solidFill>
              </a:rPr>
              <a:t>Воронина С.А.</a:t>
            </a:r>
            <a:endParaRPr lang="ru-RU" sz="28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0000"/>
            </a:gs>
            <a:gs pos="39999">
              <a:srgbClr val="0A128C"/>
            </a:gs>
            <a:gs pos="70000">
              <a:srgbClr val="181CC7"/>
            </a:gs>
            <a:gs pos="88000">
              <a:srgbClr val="7005D4"/>
            </a:gs>
            <a:gs pos="100000">
              <a:srgbClr val="8C3D91"/>
            </a:gs>
          </a:gsLst>
          <a:lin ang="60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05" name="Rectangle 9"/>
          <p:cNvSpPr>
            <a:spLocks noGrp="1" noChangeArrowheads="1"/>
          </p:cNvSpPr>
          <p:nvPr>
            <p:ph type="title"/>
          </p:nvPr>
        </p:nvSpPr>
        <p:spPr>
          <a:xfrm>
            <a:off x="0" y="260350"/>
            <a:ext cx="9144000" cy="6597650"/>
          </a:xfrm>
        </p:spPr>
        <p:txBody>
          <a:bodyPr>
            <a:normAutofit fontScale="90000"/>
          </a:bodyPr>
          <a:lstStyle/>
          <a:p>
            <a:r>
              <a:rPr lang="ru-RU" sz="5400" b="1" dirty="0"/>
              <a:t/>
            </a:r>
            <a:br>
              <a:rPr lang="ru-RU" sz="5400" b="1" dirty="0"/>
            </a:br>
            <a:r>
              <a:rPr lang="ru-RU" sz="5400" b="1" dirty="0"/>
              <a:t>ПОРТФОЛИО УЧЕНИКА </a:t>
            </a:r>
            <a:br>
              <a:rPr lang="ru-RU" sz="5400" b="1" dirty="0"/>
            </a:br>
            <a:r>
              <a:rPr lang="ru-RU" sz="5400" b="1" dirty="0"/>
              <a:t>КАК ПОКАЗАТЕЛЬ ГОТОВНОСТИ СТАРШЕКЛАССНИКА К ВЫБОРУ ПРОФИЛЯ </a:t>
            </a:r>
            <a:r>
              <a:rPr lang="ru-RU" sz="5400" b="1" dirty="0" smtClean="0"/>
              <a:t>ОБУЧЕНИЯ</a:t>
            </a:r>
            <a:br>
              <a:rPr lang="ru-RU" sz="5400" b="1" dirty="0" smtClean="0"/>
            </a:br>
            <a:r>
              <a:rPr lang="ru-RU" sz="5400" dirty="0" smtClean="0"/>
              <a:t>Подготовила Воронина С.А.  декабрь 2009 </a:t>
            </a:r>
            <a:r>
              <a:rPr lang="ru-RU" sz="5400" dirty="0"/>
              <a:t/>
            </a:r>
            <a:br>
              <a:rPr lang="ru-RU" sz="5400" dirty="0"/>
            </a:br>
            <a:endParaRPr lang="ru-RU" sz="5400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0">
              <a:srgbClr val="000082"/>
            </a:gs>
            <a:gs pos="30000">
              <a:srgbClr val="66008F"/>
            </a:gs>
            <a:gs pos="64999">
              <a:srgbClr val="BA0066"/>
            </a:gs>
            <a:gs pos="89999">
              <a:srgbClr val="FF0000"/>
            </a:gs>
            <a:gs pos="100000">
              <a:srgbClr val="FF8200"/>
            </a:gs>
          </a:gsLst>
          <a:lin ang="5400000" scaled="0"/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4"/>
          <p:cNvSpPr>
            <a:spLocks noGrp="1" noRot="1" noChangeArrowheads="1"/>
          </p:cNvSpPr>
          <p:nvPr>
            <p:ph type="title"/>
          </p:nvPr>
        </p:nvSpPr>
        <p:spPr>
          <a:xfrm>
            <a:off x="323850" y="260350"/>
            <a:ext cx="8424863" cy="6408738"/>
          </a:xfrm>
        </p:spPr>
        <p:txBody>
          <a:bodyPr>
            <a:normAutofit fontScale="90000"/>
          </a:bodyPr>
          <a:lstStyle/>
          <a:p>
            <a:r>
              <a:rPr lang="ru-RU" sz="4000"/>
              <a:t>Методическое объединение</a:t>
            </a:r>
            <a:br>
              <a:rPr lang="ru-RU" sz="4000"/>
            </a:br>
            <a:r>
              <a:rPr lang="ru-RU" sz="4000"/>
              <a:t/>
            </a:r>
            <a:br>
              <a:rPr lang="ru-RU" sz="4000"/>
            </a:br>
            <a:r>
              <a:rPr lang="ru-RU" sz="4800">
                <a:effectLst/>
              </a:rPr>
              <a:t>«Актуальное психическое состояние и самооценка ученика 2-го и 3-го класса»</a:t>
            </a:r>
            <a:br>
              <a:rPr lang="ru-RU" sz="4800">
                <a:effectLst/>
              </a:rPr>
            </a:br>
            <a:r>
              <a:rPr lang="ru-RU" sz="4000"/>
              <a:t/>
            </a:r>
            <a:br>
              <a:rPr lang="ru-RU" sz="4000"/>
            </a:br>
            <a:r>
              <a:rPr lang="ru-RU" sz="4000"/>
              <a:t/>
            </a:r>
            <a:br>
              <a:rPr lang="ru-RU" sz="4000"/>
            </a:br>
            <a:r>
              <a:rPr lang="ru-RU" sz="2400">
                <a:effectLst/>
              </a:rPr>
              <a:t>Дата: 21.11.09 год</a:t>
            </a:r>
            <a:br>
              <a:rPr lang="ru-RU" sz="2400">
                <a:effectLst/>
              </a:rPr>
            </a:br>
            <a:r>
              <a:rPr lang="ru-RU" sz="2400">
                <a:effectLst/>
              </a:rPr>
              <a:t/>
            </a:r>
            <a:br>
              <a:rPr lang="ru-RU" sz="2400">
                <a:effectLst/>
              </a:rPr>
            </a:br>
            <a:r>
              <a:rPr lang="ru-RU" sz="2400">
                <a:effectLst/>
              </a:rPr>
              <a:t>Подготовила: </a:t>
            </a:r>
            <a:br>
              <a:rPr lang="ru-RU" sz="2400">
                <a:effectLst/>
              </a:rPr>
            </a:br>
            <a:r>
              <a:rPr lang="ru-RU" sz="2400">
                <a:effectLst/>
              </a:rPr>
              <a:t>Педагог-психолог Воронина С.А.</a:t>
            </a:r>
            <a:r>
              <a:rPr lang="ru-RU" sz="4000"/>
              <a:t>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B0F0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28625" y="428625"/>
            <a:ext cx="8286750" cy="61690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ru-RU" sz="4000" dirty="0" smtClean="0"/>
          </a:p>
          <a:p>
            <a:pPr eaLnBrk="1" hangingPunct="1">
              <a:lnSpc>
                <a:spcPct val="90000"/>
              </a:lnSpc>
            </a:pPr>
            <a:r>
              <a:rPr lang="ru-RU" sz="4000" dirty="0" smtClean="0"/>
              <a:t>Методический  сервис </a:t>
            </a:r>
          </a:p>
          <a:p>
            <a:pPr eaLnBrk="1" hangingPunct="1">
              <a:lnSpc>
                <a:spcPct val="90000"/>
              </a:lnSpc>
            </a:pPr>
            <a:r>
              <a:rPr lang="ru-RU" sz="4000" dirty="0" smtClean="0"/>
              <a:t>«Развитие мыслительных операций в процессе обучения 5,6,7,8 классов»</a:t>
            </a:r>
          </a:p>
          <a:p>
            <a:pPr algn="r" eaLnBrk="1" hangingPunct="1">
              <a:lnSpc>
                <a:spcPct val="90000"/>
              </a:lnSpc>
            </a:pPr>
            <a:endParaRPr lang="ru-RU" sz="2000" dirty="0" smtClean="0">
              <a:solidFill>
                <a:schemeClr val="tx2"/>
              </a:solidFill>
            </a:endParaRPr>
          </a:p>
          <a:p>
            <a:pPr algn="r" eaLnBrk="1" hangingPunct="1">
              <a:lnSpc>
                <a:spcPct val="90000"/>
              </a:lnSpc>
            </a:pPr>
            <a:endParaRPr lang="ru-RU" sz="2000" dirty="0" smtClean="0">
              <a:solidFill>
                <a:srgbClr val="FFFF00"/>
              </a:solidFill>
            </a:endParaRPr>
          </a:p>
          <a:p>
            <a:pPr algn="r" eaLnBrk="1" hangingPunct="1">
              <a:lnSpc>
                <a:spcPct val="90000"/>
              </a:lnSpc>
            </a:pPr>
            <a:r>
              <a:rPr lang="ru-RU" sz="2000" dirty="0" smtClean="0">
                <a:solidFill>
                  <a:srgbClr val="FFFF00"/>
                </a:solidFill>
              </a:rPr>
              <a:t>Дата: 10.10.2011 год</a:t>
            </a:r>
          </a:p>
          <a:p>
            <a:pPr algn="r" eaLnBrk="1" hangingPunct="1">
              <a:lnSpc>
                <a:spcPct val="90000"/>
              </a:lnSpc>
            </a:pPr>
            <a:r>
              <a:rPr lang="ru-RU" sz="2000" dirty="0" smtClean="0">
                <a:solidFill>
                  <a:srgbClr val="FFFF00"/>
                </a:solidFill>
              </a:rPr>
              <a:t>Подготовила: </a:t>
            </a:r>
          </a:p>
          <a:p>
            <a:pPr algn="r" eaLnBrk="1" hangingPunct="1">
              <a:lnSpc>
                <a:spcPct val="90000"/>
              </a:lnSpc>
            </a:pPr>
            <a:r>
              <a:rPr lang="ru-RU" sz="2000" dirty="0" smtClean="0">
                <a:solidFill>
                  <a:srgbClr val="FFFF00"/>
                </a:solidFill>
              </a:rPr>
              <a:t>педагог-психолог </a:t>
            </a:r>
          </a:p>
          <a:p>
            <a:pPr algn="r" eaLnBrk="1" hangingPunct="1">
              <a:lnSpc>
                <a:spcPct val="90000"/>
              </a:lnSpc>
            </a:pPr>
            <a:r>
              <a:rPr lang="ru-RU" sz="2000" dirty="0" smtClean="0">
                <a:solidFill>
                  <a:srgbClr val="FFFF00"/>
                </a:solidFill>
              </a:rPr>
              <a:t>Воронина С.А.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000082"/>
            </a:gs>
            <a:gs pos="13000">
              <a:srgbClr val="0047FF"/>
            </a:gs>
            <a:gs pos="28000">
              <a:srgbClr val="000082"/>
            </a:gs>
            <a:gs pos="42999">
              <a:srgbClr val="0047FF"/>
            </a:gs>
            <a:gs pos="58000">
              <a:srgbClr val="000082"/>
            </a:gs>
            <a:gs pos="72000">
              <a:srgbClr val="0047FF"/>
            </a:gs>
            <a:gs pos="87000">
              <a:srgbClr val="000082"/>
            </a:gs>
            <a:gs pos="100000">
              <a:srgbClr val="0047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152400"/>
            <a:ext cx="7696200" cy="4114800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3200" b="1" dirty="0" smtClean="0">
                <a:solidFill>
                  <a:schemeClr val="tx1"/>
                </a:solidFill>
              </a:rPr>
              <a:t>Кафедра  классных руководителей </a:t>
            </a:r>
            <a:br>
              <a:rPr lang="ru-RU" sz="3200" b="1" dirty="0" smtClean="0">
                <a:solidFill>
                  <a:schemeClr val="tx1"/>
                </a:solidFill>
              </a:rPr>
            </a:br>
            <a:r>
              <a:rPr lang="ru-RU" sz="3200" b="1" dirty="0" smtClean="0">
                <a:solidFill>
                  <a:schemeClr val="tx1"/>
                </a:solidFill>
              </a:rPr>
              <a:t/>
            </a:r>
            <a:br>
              <a:rPr lang="ru-RU" sz="3200" b="1" dirty="0" smtClean="0">
                <a:solidFill>
                  <a:schemeClr val="tx1"/>
                </a:solidFill>
              </a:rPr>
            </a:br>
            <a:r>
              <a:rPr lang="ru-RU" sz="3200" dirty="0" smtClean="0"/>
              <a:t>Практикум </a:t>
            </a:r>
            <a:br>
              <a:rPr lang="ru-RU" sz="3200" dirty="0" smtClean="0"/>
            </a:br>
            <a:r>
              <a:rPr lang="ru-RU" sz="3200" dirty="0" smtClean="0"/>
              <a:t>«Программа игровой коррекции нарушений у социально и педагогически запущенных детей. Методы </a:t>
            </a:r>
            <a:r>
              <a:rPr lang="ru-RU" sz="3200" dirty="0" err="1" smtClean="0"/>
              <a:t>экспресс-диагностики</a:t>
            </a:r>
            <a:r>
              <a:rPr lang="ru-RU" sz="3200" dirty="0" smtClean="0"/>
              <a:t> по их выявлению»</a:t>
            </a:r>
            <a:br>
              <a:rPr lang="ru-RU" sz="3200" dirty="0" smtClean="0"/>
            </a:br>
            <a:endParaRPr lang="ru-RU" sz="3200" i="1" dirty="0" smtClean="0">
              <a:solidFill>
                <a:srgbClr val="EDF67E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81000" y="4343400"/>
            <a:ext cx="7467600" cy="2362200"/>
          </a:xfrm>
        </p:spPr>
        <p:txBody>
          <a:bodyPr/>
          <a:lstStyle/>
          <a:p>
            <a:pPr algn="r" eaLnBrk="1" hangingPunct="1">
              <a:spcBef>
                <a:spcPts val="0"/>
              </a:spcBef>
              <a:defRPr/>
            </a:pPr>
            <a:r>
              <a:rPr lang="ru-RU" sz="1800" i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Дата: 13.10.11.</a:t>
            </a:r>
          </a:p>
          <a:p>
            <a:pPr algn="r" eaLnBrk="1" hangingPunct="1">
              <a:spcBef>
                <a:spcPts val="0"/>
              </a:spcBef>
              <a:defRPr/>
            </a:pPr>
            <a:r>
              <a:rPr lang="ru-RU" sz="1800" i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Подготовила:</a:t>
            </a:r>
          </a:p>
          <a:p>
            <a:pPr algn="r" eaLnBrk="1" hangingPunct="1">
              <a:spcBef>
                <a:spcPts val="0"/>
              </a:spcBef>
              <a:defRPr/>
            </a:pPr>
            <a:r>
              <a:rPr lang="ru-RU" sz="1800" i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педагог-психолог </a:t>
            </a:r>
          </a:p>
          <a:p>
            <a:pPr algn="r" eaLnBrk="1" hangingPunct="1">
              <a:spcBef>
                <a:spcPts val="0"/>
              </a:spcBef>
              <a:defRPr/>
            </a:pPr>
            <a:r>
              <a:rPr lang="ru-RU" sz="1800" i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Воронина </a:t>
            </a:r>
          </a:p>
          <a:p>
            <a:pPr algn="r" eaLnBrk="1" hangingPunct="1">
              <a:spcBef>
                <a:spcPts val="0"/>
              </a:spcBef>
              <a:defRPr/>
            </a:pPr>
            <a:r>
              <a:rPr lang="ru-RU" sz="1800" i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Светлана </a:t>
            </a:r>
          </a:p>
          <a:p>
            <a:pPr algn="r" eaLnBrk="1" hangingPunct="1">
              <a:spcBef>
                <a:spcPts val="0"/>
              </a:spcBef>
              <a:defRPr/>
            </a:pPr>
            <a:r>
              <a:rPr lang="ru-RU" sz="1800" i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Анатольевна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GreenShineMasterPrew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</p:pic>
      <p:sp>
        <p:nvSpPr>
          <p:cNvPr id="5123" name="AutoShape 3"/>
          <p:cNvSpPr>
            <a:spLocks noChangeArrowheads="1"/>
          </p:cNvSpPr>
          <p:nvPr/>
        </p:nvSpPr>
        <p:spPr bwMode="gray">
          <a:xfrm rot="5400000">
            <a:off x="2016125" y="-1827212"/>
            <a:ext cx="5111750" cy="9144000"/>
          </a:xfrm>
          <a:prstGeom prst="roundRect">
            <a:avLst>
              <a:gd name="adj" fmla="val 19894"/>
            </a:avLst>
          </a:prstGeom>
          <a:solidFill>
            <a:schemeClr val="accent1"/>
          </a:solidFill>
          <a:ln w="38100" algn="ctr">
            <a:solidFill>
              <a:srgbClr val="0033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0" y="5445125"/>
            <a:ext cx="9144000" cy="1412875"/>
          </a:xfrm>
          <a:solidFill>
            <a:schemeClr val="accent1"/>
          </a:solidFill>
        </p:spPr>
        <p:txBody>
          <a:bodyPr/>
          <a:lstStyle/>
          <a:p>
            <a:pPr eaLnBrk="1" hangingPunct="1"/>
            <a:r>
              <a:rPr lang="ru-RU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Дата: </a:t>
            </a:r>
            <a:r>
              <a:rPr lang="ru-RU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14.05.</a:t>
            </a:r>
            <a:r>
              <a:rPr lang="ru-RU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2010 год</a:t>
            </a:r>
          </a:p>
          <a:p>
            <a:pPr eaLnBrk="1" hangingPunct="1"/>
            <a:r>
              <a:rPr lang="ru-RU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Подготовила:  педагог-психолог СОШЛ № 53 </a:t>
            </a:r>
          </a:p>
          <a:p>
            <a:pPr eaLnBrk="1" hangingPunct="1"/>
            <a:r>
              <a:rPr lang="ru-RU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Воронина Светлана Анатольевна</a:t>
            </a:r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ctrTitle"/>
          </p:nvPr>
        </p:nvSpPr>
        <p:spPr>
          <a:xfrm>
            <a:off x="827088" y="836613"/>
            <a:ext cx="7416800" cy="4105275"/>
          </a:xfrm>
          <a:solidFill>
            <a:schemeClr val="accent1"/>
          </a:solidFill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z="40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/>
            </a:r>
            <a:br>
              <a:rPr lang="ru-RU" sz="40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</a:br>
            <a:r>
              <a:rPr lang="ru-RU" sz="4000" b="1" i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МОДЕЛЬ РАБОТЫ ПЕДАГОГА-ПСИХОЛОГА </a:t>
            </a:r>
            <a:br>
              <a:rPr lang="ru-RU" sz="4000" b="1" i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</a:br>
            <a:r>
              <a:rPr lang="ru-RU" sz="4000" b="1" i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ПО ИЗУЧЕНИЮ И ОБОБЩЕНИЮ ПЕРЕДОВОГО ПЕДАГОГИЧЕСКОГО ОПЫТА</a:t>
            </a:r>
            <a:r>
              <a:rPr lang="ru-RU" sz="4000" b="1" i="1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 </a:t>
            </a:r>
            <a:endParaRPr lang="ru-RU" sz="4800" b="1" i="1" dirty="0" smtClean="0">
              <a:solidFill>
                <a:schemeClr val="fol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0082"/>
            </a:gs>
            <a:gs pos="30000">
              <a:srgbClr val="66008F"/>
            </a:gs>
            <a:gs pos="64999">
              <a:srgbClr val="BA0066"/>
            </a:gs>
            <a:gs pos="89999">
              <a:srgbClr val="FF0000"/>
            </a:gs>
            <a:gs pos="100000">
              <a:srgbClr val="FF8200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500043"/>
            <a:ext cx="7772400" cy="3357586"/>
          </a:xfrm>
        </p:spPr>
        <p:txBody>
          <a:bodyPr>
            <a:normAutofit/>
          </a:bodyPr>
          <a:lstStyle/>
          <a:p>
            <a:pPr eaLnBrk="1" hangingPunct="1"/>
            <a:r>
              <a:rPr lang="ru-RU" sz="4000" dirty="0" smtClean="0"/>
              <a:t>Методический сервис </a:t>
            </a:r>
            <a:br>
              <a:rPr lang="ru-RU" sz="4000" dirty="0" smtClean="0"/>
            </a:br>
            <a:r>
              <a:rPr lang="ru-RU" sz="2800" dirty="0" err="1" smtClean="0">
                <a:solidFill>
                  <a:srgbClr val="FFC000"/>
                </a:solidFill>
              </a:rPr>
              <a:t>Здоровьесберегающие</a:t>
            </a:r>
            <a:r>
              <a:rPr lang="ru-RU" sz="2800" dirty="0" smtClean="0">
                <a:solidFill>
                  <a:srgbClr val="FFC000"/>
                </a:solidFill>
              </a:rPr>
              <a:t> технологии – фундамент психологического здоровья ребенка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500313" y="4929188"/>
            <a:ext cx="5786437" cy="1428750"/>
          </a:xfrm>
        </p:spPr>
        <p:txBody>
          <a:bodyPr>
            <a:normAutofit fontScale="92500" lnSpcReduction="10000"/>
          </a:bodyPr>
          <a:lstStyle/>
          <a:p>
            <a:pPr eaLnBrk="1" hangingPunct="1"/>
            <a:r>
              <a:rPr lang="ru-RU" dirty="0" smtClean="0">
                <a:latin typeface="Matura MT Script Capitals" pitchFamily="66" charset="0"/>
              </a:rPr>
              <a:t>    </a:t>
            </a:r>
            <a:r>
              <a:rPr lang="ru-RU" sz="2800" dirty="0" smtClean="0">
                <a:latin typeface="Matura MT Script Capitals" pitchFamily="66" charset="0"/>
              </a:rPr>
              <a:t>Дата – 14.02.2011г.</a:t>
            </a:r>
          </a:p>
          <a:p>
            <a:pPr eaLnBrk="1" hangingPunct="1"/>
            <a:r>
              <a:rPr lang="ru-RU" sz="2800" b="1" i="1" dirty="0" smtClean="0">
                <a:latin typeface="Matura MT Script Capitals" pitchFamily="66" charset="0"/>
              </a:rPr>
              <a:t>Педагог-психолог </a:t>
            </a:r>
          </a:p>
          <a:p>
            <a:pPr eaLnBrk="1" hangingPunct="1"/>
            <a:r>
              <a:rPr lang="ru-RU" sz="2800" b="1" i="1" dirty="0" smtClean="0">
                <a:latin typeface="Matura MT Script Capitals" pitchFamily="66" charset="0"/>
              </a:rPr>
              <a:t>       Воронина С.А.</a:t>
            </a:r>
            <a:endParaRPr lang="ru-RU" sz="2800" dirty="0" smtClean="0">
              <a:latin typeface="Matura MT Script Capitals" pitchFamily="66" charset="0"/>
            </a:endParaRPr>
          </a:p>
        </p:txBody>
      </p:sp>
      <p:pic>
        <p:nvPicPr>
          <p:cNvPr id="2053" name="Picture 5" descr="Candle-7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00959" y="4000504"/>
            <a:ext cx="1643042" cy="2857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800" decel="1000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800" decel="100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800" decel="10000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800" decel="100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800" decel="100000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800" decel="1000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800" decel="1000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800" decel="1000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836613"/>
            <a:ext cx="7773987" cy="1008062"/>
          </a:xfrm>
        </p:spPr>
        <p:txBody>
          <a:bodyPr>
            <a:noAutofit/>
          </a:bodyPr>
          <a:lstStyle/>
          <a:p>
            <a:r>
              <a:rPr lang="ru-RU" sz="4000" dirty="0">
                <a:solidFill>
                  <a:srgbClr val="FFFF00"/>
                </a:solidFill>
              </a:rPr>
              <a:t>Педагогический совет по правовому воспитанию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1989138"/>
            <a:ext cx="9144000" cy="460851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Профилактика суицидального поведения:</a:t>
            </a:r>
          </a:p>
          <a:p>
            <a:pPr>
              <a:lnSpc>
                <a:spcPct val="90000"/>
              </a:lnSpc>
            </a:pPr>
            <a:endParaRPr lang="ru-RU" sz="4000" dirty="0">
              <a:solidFill>
                <a:schemeClr val="tx2"/>
              </a:solidFill>
              <a:effectLst/>
            </a:endParaRPr>
          </a:p>
          <a:p>
            <a:pPr>
              <a:lnSpc>
                <a:spcPct val="90000"/>
              </a:lnSpc>
            </a:pPr>
            <a:r>
              <a:rPr lang="ru-RU" sz="4000" dirty="0">
                <a:solidFill>
                  <a:schemeClr val="bg1"/>
                </a:solidFill>
                <a:effectLst/>
              </a:rPr>
              <a:t>«Эмоциональная тревожность и ее влияние на статусное положение ребенка в группе»</a:t>
            </a:r>
          </a:p>
          <a:p>
            <a:pPr>
              <a:lnSpc>
                <a:spcPct val="90000"/>
              </a:lnSpc>
            </a:pPr>
            <a:endParaRPr lang="ru-RU" sz="4000" dirty="0">
              <a:solidFill>
                <a:schemeClr val="tx2"/>
              </a:solidFill>
              <a:effectLst/>
            </a:endParaRPr>
          </a:p>
          <a:p>
            <a:pPr>
              <a:lnSpc>
                <a:spcPct val="90000"/>
              </a:lnSpc>
            </a:pPr>
            <a:r>
              <a:rPr lang="ru-RU" sz="1800" b="1" dirty="0">
                <a:effectLst/>
              </a:rPr>
              <a:t>Дата: 01.04.09.</a:t>
            </a:r>
          </a:p>
          <a:p>
            <a:pPr>
              <a:lnSpc>
                <a:spcPct val="90000"/>
              </a:lnSpc>
            </a:pPr>
            <a:r>
              <a:rPr lang="ru-RU" sz="1800" b="1" dirty="0">
                <a:effectLst/>
              </a:rPr>
              <a:t>Подготовила: Воронина С.А.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z="4800" smtClean="0"/>
              <a:t/>
            </a:r>
            <a:br>
              <a:rPr lang="ru-RU" sz="4800" smtClean="0"/>
            </a:br>
            <a:r>
              <a:rPr lang="ru-RU" sz="4800" smtClean="0"/>
              <a:t/>
            </a:r>
            <a:br>
              <a:rPr lang="ru-RU" sz="4800" smtClean="0"/>
            </a:br>
            <a:r>
              <a:rPr lang="ru-RU" sz="4800" smtClean="0"/>
              <a:t/>
            </a:r>
            <a:br>
              <a:rPr lang="ru-RU" sz="4800" smtClean="0"/>
            </a:br>
            <a:r>
              <a:rPr lang="ru-RU" sz="4800" smtClean="0"/>
              <a:t/>
            </a:r>
            <a:br>
              <a:rPr lang="ru-RU" sz="4800" smtClean="0"/>
            </a:br>
            <a:r>
              <a:rPr lang="ru-RU" sz="4800" smtClean="0"/>
              <a:t/>
            </a:r>
            <a:br>
              <a:rPr lang="ru-RU" sz="4800" smtClean="0"/>
            </a:br>
            <a:r>
              <a:rPr lang="ru-RU" sz="4800" smtClean="0"/>
              <a:t/>
            </a:r>
            <a:br>
              <a:rPr lang="ru-RU" sz="4800" smtClean="0"/>
            </a:br>
            <a:r>
              <a:rPr lang="ru-RU" sz="4800" smtClean="0"/>
              <a:t/>
            </a:r>
            <a:br>
              <a:rPr lang="ru-RU" sz="4800" smtClean="0"/>
            </a:br>
            <a:r>
              <a:rPr lang="ru-RU" sz="4800" smtClean="0"/>
              <a:t/>
            </a:r>
            <a:br>
              <a:rPr lang="ru-RU" sz="4800" smtClean="0"/>
            </a:br>
            <a:r>
              <a:rPr lang="ru-RU" sz="4800" smtClean="0"/>
              <a:t/>
            </a:r>
            <a:br>
              <a:rPr lang="ru-RU" sz="4800" smtClean="0"/>
            </a:br>
            <a:r>
              <a:rPr lang="ru-RU" sz="4800" smtClean="0"/>
              <a:t/>
            </a:r>
            <a:br>
              <a:rPr lang="ru-RU" sz="4800" smtClean="0"/>
            </a:br>
            <a:r>
              <a:rPr lang="ru-RU" sz="4800" smtClean="0"/>
              <a:t/>
            </a:r>
            <a:br>
              <a:rPr lang="ru-RU" sz="4800" smtClean="0"/>
            </a:br>
            <a:r>
              <a:rPr lang="ru-RU" sz="4800" smtClean="0"/>
              <a:t/>
            </a:r>
            <a:br>
              <a:rPr lang="ru-RU" sz="4800" smtClean="0"/>
            </a:br>
            <a:r>
              <a:rPr lang="ru-RU" sz="4800" smtClean="0"/>
              <a:t/>
            </a:r>
            <a:br>
              <a:rPr lang="ru-RU" sz="4800" smtClean="0"/>
            </a:br>
            <a:r>
              <a:rPr lang="ru-RU" sz="4800" smtClean="0"/>
              <a:t/>
            </a:r>
            <a:br>
              <a:rPr lang="ru-RU" sz="4800" smtClean="0"/>
            </a:br>
            <a:r>
              <a:rPr lang="ru-RU" sz="4800" smtClean="0"/>
              <a:t/>
            </a:r>
            <a:br>
              <a:rPr lang="ru-RU" sz="4800" smtClean="0"/>
            </a:br>
            <a:r>
              <a:rPr lang="ru-RU" sz="4800" smtClean="0"/>
              <a:t/>
            </a:r>
            <a:br>
              <a:rPr lang="ru-RU" sz="4800" smtClean="0"/>
            </a:br>
            <a:r>
              <a:rPr lang="ru-RU" sz="4800" smtClean="0"/>
              <a:t/>
            </a:r>
            <a:br>
              <a:rPr lang="ru-RU" sz="4800" smtClean="0"/>
            </a:br>
            <a:r>
              <a:rPr lang="ru-RU" sz="4800" smtClean="0"/>
              <a:t/>
            </a:r>
            <a:br>
              <a:rPr lang="ru-RU" sz="4800" smtClean="0"/>
            </a:br>
            <a:r>
              <a:rPr lang="ru-RU" sz="4800" smtClean="0"/>
              <a:t/>
            </a:r>
            <a:br>
              <a:rPr lang="ru-RU" sz="4800" smtClean="0"/>
            </a:br>
            <a:r>
              <a:rPr lang="ru-RU" sz="4800" smtClean="0"/>
              <a:t/>
            </a:r>
            <a:br>
              <a:rPr lang="ru-RU" sz="4800" smtClean="0"/>
            </a:br>
            <a:r>
              <a:rPr lang="ru-RU" sz="4800" smtClean="0"/>
              <a:t/>
            </a:r>
            <a:br>
              <a:rPr lang="ru-RU" sz="4800" smtClean="0"/>
            </a:br>
            <a:r>
              <a:rPr lang="ru-RU" sz="4800" smtClean="0"/>
              <a:t/>
            </a:r>
            <a:br>
              <a:rPr lang="ru-RU" sz="4800" smtClean="0"/>
            </a:br>
            <a:r>
              <a:rPr lang="ru-RU" sz="4800" smtClean="0"/>
              <a:t/>
            </a:r>
            <a:br>
              <a:rPr lang="ru-RU" sz="4800" smtClean="0"/>
            </a:br>
            <a:r>
              <a:rPr lang="ru-RU" sz="4800" smtClean="0"/>
              <a:t/>
            </a:r>
            <a:br>
              <a:rPr lang="ru-RU" sz="4800" smtClean="0"/>
            </a:br>
            <a:r>
              <a:rPr lang="ru-RU" sz="4800" smtClean="0"/>
              <a:t/>
            </a:r>
            <a:br>
              <a:rPr lang="ru-RU" sz="4800" smtClean="0"/>
            </a:br>
            <a:r>
              <a:rPr lang="ru-RU" sz="4800" smtClean="0"/>
              <a:t/>
            </a:r>
            <a:br>
              <a:rPr lang="ru-RU" sz="4800" smtClean="0"/>
            </a:br>
            <a:r>
              <a:rPr lang="ru-RU" sz="4800" smtClean="0"/>
              <a:t/>
            </a:r>
            <a:br>
              <a:rPr lang="ru-RU" sz="4800" smtClean="0"/>
            </a:br>
            <a:r>
              <a:rPr lang="ru-RU" sz="4800" smtClean="0"/>
              <a:t/>
            </a:r>
            <a:br>
              <a:rPr lang="ru-RU" sz="4800" smtClean="0"/>
            </a:br>
            <a:r>
              <a:rPr lang="ru-RU" sz="4800" smtClean="0"/>
              <a:t/>
            </a:r>
            <a:br>
              <a:rPr lang="ru-RU" sz="4800" smtClean="0"/>
            </a:br>
            <a:r>
              <a:rPr lang="ru-RU" sz="4800" smtClean="0"/>
              <a:t/>
            </a:r>
            <a:br>
              <a:rPr lang="ru-RU" sz="4800" smtClean="0"/>
            </a:br>
            <a:r>
              <a:rPr lang="ru-RU" sz="4800" smtClean="0"/>
              <a:t/>
            </a:r>
            <a:br>
              <a:rPr lang="ru-RU" sz="4800" smtClean="0"/>
            </a:br>
            <a:r>
              <a:rPr lang="ru-RU" sz="4800" smtClean="0"/>
              <a:t/>
            </a:r>
            <a:br>
              <a:rPr lang="ru-RU" sz="4800" smtClean="0"/>
            </a:br>
            <a:r>
              <a:rPr lang="ru-RU" sz="4800" smtClean="0"/>
              <a:t/>
            </a:r>
            <a:br>
              <a:rPr lang="ru-RU" sz="4800" smtClean="0"/>
            </a:br>
            <a:r>
              <a:rPr lang="ru-RU" sz="4800" smtClean="0"/>
              <a:t/>
            </a:r>
            <a:br>
              <a:rPr lang="ru-RU" sz="4800" smtClean="0"/>
            </a:br>
            <a:r>
              <a:rPr lang="ru-RU" sz="4800" smtClean="0"/>
              <a:t/>
            </a:r>
            <a:br>
              <a:rPr lang="ru-RU" sz="4800" smtClean="0"/>
            </a:br>
            <a:r>
              <a:rPr lang="ru-RU" sz="4800" smtClean="0"/>
              <a:t/>
            </a:r>
            <a:br>
              <a:rPr lang="ru-RU" sz="4800" smtClean="0"/>
            </a:br>
            <a:r>
              <a:rPr lang="ru-RU" sz="4800" smtClean="0"/>
              <a:t/>
            </a:r>
            <a:br>
              <a:rPr lang="ru-RU" sz="4800" smtClean="0"/>
            </a:br>
            <a:r>
              <a:rPr lang="ru-RU" sz="4800" smtClean="0"/>
              <a:t/>
            </a:r>
            <a:br>
              <a:rPr lang="ru-RU" sz="4800" smtClean="0"/>
            </a:br>
            <a:r>
              <a:rPr lang="ru-RU" sz="4800" smtClean="0"/>
              <a:t/>
            </a:r>
            <a:br>
              <a:rPr lang="ru-RU" sz="4800" smtClean="0"/>
            </a:br>
            <a:r>
              <a:rPr lang="ru-RU" sz="4800" smtClean="0"/>
              <a:t/>
            </a:r>
            <a:br>
              <a:rPr lang="ru-RU" sz="4800" smtClean="0"/>
            </a:br>
            <a:r>
              <a:rPr lang="ru-RU" sz="4800" smtClean="0"/>
              <a:t/>
            </a:r>
            <a:br>
              <a:rPr lang="ru-RU" sz="4800" smtClean="0"/>
            </a:br>
            <a:r>
              <a:rPr lang="ru-RU" sz="4800" smtClean="0"/>
              <a:t/>
            </a:r>
            <a:br>
              <a:rPr lang="ru-RU" sz="4800" smtClean="0"/>
            </a:br>
            <a:r>
              <a:rPr lang="ru-RU" sz="4800" smtClean="0"/>
              <a:t/>
            </a:r>
            <a:br>
              <a:rPr lang="ru-RU" sz="4800" smtClean="0"/>
            </a:br>
            <a:endParaRPr lang="ru-RU" sz="4800" smtClean="0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79388" y="0"/>
            <a:ext cx="8964612" cy="6597650"/>
          </a:xfrm>
        </p:spPr>
        <p:txBody>
          <a:bodyPr/>
          <a:lstStyle/>
          <a:p>
            <a:pPr eaLnBrk="1" hangingPunct="1">
              <a:defRPr/>
            </a:pPr>
            <a:endParaRPr lang="ru-RU" sz="4400" dirty="0" smtClean="0"/>
          </a:p>
          <a:p>
            <a:pPr eaLnBrk="1" hangingPunct="1">
              <a:defRPr/>
            </a:pPr>
            <a:r>
              <a:rPr lang="ru-RU" b="1" dirty="0" smtClean="0">
                <a:solidFill>
                  <a:srgbClr val="C00000"/>
                </a:solidFill>
              </a:rPr>
              <a:t>ПЕДАГОГИЧЕСКИЙ СОВЕТ</a:t>
            </a:r>
          </a:p>
          <a:p>
            <a:pPr eaLnBrk="1" hangingPunct="1">
              <a:defRPr/>
            </a:pPr>
            <a:endParaRPr lang="ru-RU" b="1" dirty="0" smtClean="0">
              <a:solidFill>
                <a:srgbClr val="C00000"/>
              </a:solidFill>
            </a:endParaRPr>
          </a:p>
          <a:p>
            <a:pPr eaLnBrk="1" hangingPunct="1">
              <a:defRPr/>
            </a:pPr>
            <a:r>
              <a:rPr lang="ru-RU" b="1" dirty="0" smtClean="0">
                <a:solidFill>
                  <a:srgbClr val="C00000"/>
                </a:solidFill>
              </a:rPr>
              <a:t>«Психологический анализ </a:t>
            </a:r>
          </a:p>
          <a:p>
            <a:pPr eaLnBrk="1" hangingPunct="1">
              <a:defRPr/>
            </a:pPr>
            <a:r>
              <a:rPr lang="ru-RU" b="1" dirty="0" smtClean="0">
                <a:solidFill>
                  <a:srgbClr val="C00000"/>
                </a:solidFill>
              </a:rPr>
              <a:t>индивидуального маршрута ученика в контексте </a:t>
            </a:r>
            <a:r>
              <a:rPr lang="ru-RU" b="1" dirty="0" err="1" smtClean="0">
                <a:solidFill>
                  <a:srgbClr val="C00000"/>
                </a:solidFill>
              </a:rPr>
              <a:t>предпрофильной</a:t>
            </a:r>
            <a:r>
              <a:rPr lang="ru-RU" b="1" dirty="0" smtClean="0">
                <a:solidFill>
                  <a:srgbClr val="C00000"/>
                </a:solidFill>
              </a:rPr>
              <a:t> подготовки»</a:t>
            </a:r>
          </a:p>
          <a:p>
            <a:pPr algn="r" eaLnBrk="1" hangingPunct="1">
              <a:defRPr/>
            </a:pPr>
            <a:endParaRPr lang="ru-RU" sz="2400" dirty="0" smtClean="0"/>
          </a:p>
          <a:p>
            <a:pPr algn="r" eaLnBrk="1" hangingPunct="1">
              <a:defRPr/>
            </a:pPr>
            <a:endParaRPr lang="ru-RU" sz="1600" dirty="0" smtClean="0"/>
          </a:p>
          <a:p>
            <a:pPr algn="r" eaLnBrk="1" hangingPunct="1">
              <a:defRPr/>
            </a:pPr>
            <a:endParaRPr lang="ru-RU" sz="1600" dirty="0" smtClean="0"/>
          </a:p>
          <a:p>
            <a:pPr algn="r" eaLnBrk="1" hangingPunct="1">
              <a:defRPr/>
            </a:pPr>
            <a:endParaRPr lang="ru-RU" sz="1600" dirty="0" smtClean="0"/>
          </a:p>
          <a:p>
            <a:pPr algn="r" eaLnBrk="1" hangingPunct="1">
              <a:defRPr/>
            </a:pPr>
            <a:endParaRPr lang="ru-RU" sz="1600" dirty="0" smtClean="0"/>
          </a:p>
          <a:p>
            <a:pPr algn="r" eaLnBrk="1" hangingPunct="1">
              <a:defRPr/>
            </a:pPr>
            <a:r>
              <a:rPr lang="ru-RU" sz="1600" dirty="0" smtClean="0"/>
              <a:t>Дата: 11.11.2010 год</a:t>
            </a:r>
          </a:p>
          <a:p>
            <a:pPr algn="r" eaLnBrk="1" hangingPunct="1">
              <a:defRPr/>
            </a:pPr>
            <a:r>
              <a:rPr lang="ru-RU" sz="1600" dirty="0" smtClean="0"/>
              <a:t>Подготовила: </a:t>
            </a:r>
          </a:p>
          <a:p>
            <a:pPr algn="r" eaLnBrk="1" hangingPunct="1">
              <a:defRPr/>
            </a:pPr>
            <a:r>
              <a:rPr lang="ru-RU" sz="1600" dirty="0" smtClean="0"/>
              <a:t>педагог-психолог СОШЛ № 53 </a:t>
            </a:r>
          </a:p>
          <a:p>
            <a:pPr algn="r" eaLnBrk="1" hangingPunct="1">
              <a:defRPr/>
            </a:pPr>
            <a:r>
              <a:rPr lang="ru-RU" sz="1600" dirty="0" smtClean="0"/>
              <a:t> Воронина С.А.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_rels/them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theme/_rels/theme7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jpeg"/></Relationships>
</file>

<file path=ppt/theme/_rels/them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image" Target="../media/image6.jpeg"/></Relationships>
</file>

<file path=ppt/theme/_rels/theme9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jpeg"/></Relationships>
</file>

<file path=ppt/theme/theme1.xml><?xml version="1.0" encoding="utf-8"?>
<a:theme xmlns:a="http://schemas.openxmlformats.org/drawingml/2006/main" name="Тема Office">
  <a:themeElements>
    <a:clrScheme name="Другая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FFFF00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Открыт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Метро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Метро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Модульная">
  <a:themeElements>
    <a:clrScheme name="Модульная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Модульная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Моду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1_Модульная">
  <a:themeElements>
    <a:clrScheme name="Модульная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Модульная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Моду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Обычная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94B6D2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650</Words>
  <PresentationFormat>Экран (4:3)</PresentationFormat>
  <Paragraphs>240</Paragraphs>
  <Slides>39</Slides>
  <Notes>5</Notes>
  <HiddenSlides>0</HiddenSlides>
  <MMClips>0</MMClips>
  <ScaleCrop>false</ScaleCrop>
  <HeadingPairs>
    <vt:vector size="4" baseType="variant">
      <vt:variant>
        <vt:lpstr>Тема</vt:lpstr>
      </vt:variant>
      <vt:variant>
        <vt:i4>9</vt:i4>
      </vt:variant>
      <vt:variant>
        <vt:lpstr>Заголовки слайдов</vt:lpstr>
      </vt:variant>
      <vt:variant>
        <vt:i4>39</vt:i4>
      </vt:variant>
    </vt:vector>
  </HeadingPairs>
  <TitlesOfParts>
    <vt:vector size="48" baseType="lpstr">
      <vt:lpstr>Тема Office</vt:lpstr>
      <vt:lpstr>Открытая</vt:lpstr>
      <vt:lpstr>Апекс</vt:lpstr>
      <vt:lpstr>Изящная</vt:lpstr>
      <vt:lpstr>Метро</vt:lpstr>
      <vt:lpstr>1_Тема Office</vt:lpstr>
      <vt:lpstr>Модульная</vt:lpstr>
      <vt:lpstr>Трек</vt:lpstr>
      <vt:lpstr>1_Модульная</vt:lpstr>
      <vt:lpstr>МЕТОДИЧЕСКАЯ  КОПИЛКА РАБОТ  С ПЕДАГОГАМИ И РОДИТЕЛЯМИ</vt:lpstr>
      <vt:lpstr>       ПЕДАГОГИЧЕСКИЙ  СОВЕТ  «СОПРОВОЖДЕНИЕ  УЧЕБНО-ВОСПИТАТЕЛЬНОГО ПРОЦЕССА ПСИХОЛОГИЧЕСКОЙ СЛУЖБОЙ. ПРОБЛЕМЫ И ПУТИ ИХ РЕШЕНИЯ» </vt:lpstr>
      <vt:lpstr>       КАФЕДРА  КЛАССНЫХ  РУКОВОДИТЕЛЕЙ  «МОДЕЛЬ  СОПРОВОЖДЕНИЯ СППС УЧЕБНО-ВОСПИТАТЕЛЬНОГО ПРОЦЕССА  НА 2011-2012  УЧЕБНЫЙ ГОД» </vt:lpstr>
      <vt:lpstr>Слайд 4</vt:lpstr>
      <vt:lpstr>Кафедра  классных руководителей   Практикум  «Программа игровой коррекции нарушений у социально и педагогически запущенных детей. Методы экспресс-диагностики по их выявлению» </vt:lpstr>
      <vt:lpstr> МОДЕЛЬ РАБОТЫ ПЕДАГОГА-ПСИХОЛОГА  ПО ИЗУЧЕНИЮ И ОБОБЩЕНИЮ ПЕРЕДОВОГО ПЕДАГОГИЧЕСКОГО ОПЫТА </vt:lpstr>
      <vt:lpstr>Методический сервис  Здоровьесберегающие технологии – фундамент психологического здоровья ребенка</vt:lpstr>
      <vt:lpstr>Педагогический совет по правовому воспитанию</vt:lpstr>
      <vt:lpstr>                                           </vt:lpstr>
      <vt:lpstr>ПСИХОЛОГО-ПЕДАГОГИЧЕСКИЙ КОНСИЛИУМ</vt:lpstr>
      <vt:lpstr>ПСИХОЛОГИЧЕСКИЙ МОНИТОРИНГ  В РАМКАХ ПРОВЕДЕНИЯ ЭКСПЕРИМЕНТА</vt:lpstr>
      <vt:lpstr>      </vt:lpstr>
      <vt:lpstr>        ПСИХОЛОГИЧЕСКИЙ ПРАКТИКУМ</vt:lpstr>
      <vt:lpstr>Слайд 14</vt:lpstr>
      <vt:lpstr> МОДЕЛЬ ПРОФИЛАКТИЧЕСКОЙ РАБОТЫ  правонарушений  среди подростков</vt:lpstr>
      <vt:lpstr>                                           </vt:lpstr>
      <vt:lpstr> </vt:lpstr>
      <vt:lpstr>ПСИХОЛОГИЧЕСКОЕ ОБУЧЕНИЕ   Развитие рефлексивного сознания педагогов    «Основы профессиональной КОМПЕТЕНТНОСТИ   учителя»  Дата: 29. 03. 2010 год директор СОШЛ № 53 Салиева Л.С. педагог-психолог Воронина С.А.</vt:lpstr>
      <vt:lpstr>                                    ПЕДАГОГИЧЕСКИЙ СОВЕТ   УЧИТЕЛЬ  ГЛАЗАМИ УЧЕНИКА</vt:lpstr>
      <vt:lpstr>ОБУЧАЮЩИЙ  СЕМИНАР - ПРАКТИКУМ</vt:lpstr>
      <vt:lpstr>ГОРОДСКОЙ  СЕМИНАР  ПСИХОЛОГОВ «Психолого-педагогическое сопровождение учебно-воспитательного процесса в рамках профильного  и предпрофильного обучения» Дата: 18.12.08. Подготовила:  педагог-психолог СОШЛ № 53  Воронина С.А.</vt:lpstr>
      <vt:lpstr>ГОРОДСКОЙ МАСТЕР – КЛАСС НА  ТЕМУ:  «Развитие рефлексивного сознания учителя»  Модель профессионального развития учителя, где движущей силой является процесс саморазвития, внутренняя активность учителя по качественному преобразованию себя самого, самоизменению, опирается на более высокий уровень самосознания -  противоречивое единство Я-отраженного, Я-действующего и Я-творческого, что задает и направляет безграничный путь педагогического самосовершенствования.  Условиями творческой реализации собственных профессиональных целей и ценностей педагога является развитие всех составляющих профессионального самосознания  учителя:  Когнитивной: уточнение, конкретизация и расширение системы знаний о себе, своего Я-образа как личности и профессионала  Аффективной: выработка позитивного самоотношения, адекватное оценивание своих возможностей и потенциалов  Поведенческой: закрепление собственной Я-концепции в конкретных ситуациях взаимодействия и общения, отработка навыков эффективной саморегуляци    дата проведения: 28.01.10 год</vt:lpstr>
      <vt:lpstr>СЕМИНАР-ПРАКТИКУМ  «Акцентуации характера.  Роль родителя в социальной и личностной адаптации старшего подростка»   Дата: 01.12.09 год Подготовила: педагог-психолог  Воронина С.А.</vt:lpstr>
      <vt:lpstr>СЕМИНАР  ПРАКТИКУМ работа с родителями 6-х классов «ОСОБЕННОСТИ  ПУБЕРТАТНОГО ВОЗРАСТА И РОЛЬ РОДИТЕЛЯ В ПРЕОДОЛЕНИИ ТРУДНОСТЕЙ ВЗРОСЛЕНИЯ. Поведенческие девиации»  Дата: 09.04.2011 год Подготовила: педагог-психолог  Воронина С.А.</vt:lpstr>
      <vt:lpstr>ТРЕНИНГ РОДИТЕЛЕЙ УЧАЩИХСЯ ПЕРВОГО КЛАССА НА ТЕМУ  «МИР  МОЕЙ  СЕМЬИ»   Дата: 16.04.2011 год Подготовила: педагог-психолог  Воронина С.А.</vt:lpstr>
      <vt:lpstr>РОДИТЕЛЬСКОЕ СОБРАНИЕ  10-Х – 11-Х КЛАССОВ НА ТЕМУ –  «ТРУДНОСТИ И СТРАТЕГИИ ПОДДЕРЖКИ СТАРШЕКЛАССНИКОВ ВО ВРЕМЯ ПОДГОТОВКИ И СДАЧИ ЕНТ»</vt:lpstr>
      <vt:lpstr>АНАЛИЗ ИССЛЕДОВАНИЯ психологической службы в рамках   ПРОФИЛЬНОГО И ПРЕДПРОФИЛЬНОГО ОБРАЗОВАНИЯ   Дата:   01.02. 2010 год Подготовила: педагог-психолог Воронина С.А. </vt:lpstr>
      <vt:lpstr> </vt:lpstr>
      <vt:lpstr> </vt:lpstr>
      <vt:lpstr> </vt:lpstr>
      <vt:lpstr> </vt:lpstr>
      <vt:lpstr>СЕМИНАР НА ТЕМУ: «САМООПРЕДЕЛЕНИЕ  ЛИЧНОСТИ  И СТРЕССОУСТОЙЧИВОСТЬ УЧЕНИКА В СИТУАЦИИ ЭКЗАМЕНА»</vt:lpstr>
      <vt:lpstr>  РАБОТА С РОДИТЕЛЯМИ  ОБУЧАЮЩИЙ СЕМИНАР   «Адаптация первоклассников к обучению в школе»</vt:lpstr>
      <vt:lpstr>Слайд 34</vt:lpstr>
      <vt:lpstr> </vt:lpstr>
      <vt:lpstr>МАСТЕР-КЛАСС   РАБОТА С РОДИТЕЛЯМИ ПО ПРЕДМЕТУ «САМОПОЗНАНИЕ»  ТЕМА: «МИР, В КОТОРОМ ЖИВУТ НАШИ ДЕТИ!» </vt:lpstr>
      <vt:lpstr>СУИЦИДАЛЬНОЕ ПОВЕДЕНИЕ И ЕГО ПРОФИЛАКТИКА Дата: 08.11.08. Подготовила: педагог-психолог  Воронина С.А.</vt:lpstr>
      <vt:lpstr> ПОРТФОЛИО УЧЕНИКА  КАК ПОКАЗАТЕЛЬ ГОТОВНОСТИ СТАРШЕКЛАССНИКА К ВЫБОРУ ПРОФИЛЯ ОБУЧЕНИЯ Подготовила Воронина С.А.  декабрь 2009  </vt:lpstr>
      <vt:lpstr>Методическое объединение  «Актуальное психическое состояние и самооценка ученика 2-го и 3-го класса»   Дата: 21.11.09 год  Подготовила:  Педагог-психолог Воронина С.А.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11</cp:revision>
  <dcterms:created xsi:type="dcterms:W3CDTF">2011-11-02T14:49:23Z</dcterms:created>
  <dcterms:modified xsi:type="dcterms:W3CDTF">2011-11-02T16:53:49Z</dcterms:modified>
</cp:coreProperties>
</file>