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Default Extension="gif" ContentType="image/gif"/>
  <Override PartName="/ppt/slideMasters/slideMaster7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Layouts/slideLayout16.xml" ContentType="application/vnd.openxmlformats-officedocument.presentationml.slideLayout+xml"/>
  <Default Extension="jpeg" ContentType="image/jpeg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708" r:id="rId4"/>
    <p:sldMasterId id="2147483720" r:id="rId5"/>
    <p:sldMasterId id="2147483744" r:id="rId6"/>
    <p:sldMasterId id="2147483756" r:id="rId7"/>
    <p:sldMasterId id="2147483768" r:id="rId8"/>
    <p:sldMasterId id="2147483780" r:id="rId9"/>
  </p:sldMasterIdLst>
  <p:notesMasterIdLst>
    <p:notesMasterId r:id="rId49"/>
  </p:notesMasterIdLst>
  <p:sldIdLst>
    <p:sldId id="256" r:id="rId10"/>
    <p:sldId id="264" r:id="rId11"/>
    <p:sldId id="259" r:id="rId12"/>
    <p:sldId id="288" r:id="rId13"/>
    <p:sldId id="289" r:id="rId14"/>
    <p:sldId id="270" r:id="rId15"/>
    <p:sldId id="260" r:id="rId16"/>
    <p:sldId id="262" r:id="rId17"/>
    <p:sldId id="263" r:id="rId18"/>
    <p:sldId id="290" r:id="rId19"/>
    <p:sldId id="271" r:id="rId20"/>
    <p:sldId id="265" r:id="rId21"/>
    <p:sldId id="266" r:id="rId22"/>
    <p:sldId id="267" r:id="rId23"/>
    <p:sldId id="268" r:id="rId24"/>
    <p:sldId id="269" r:id="rId25"/>
    <p:sldId id="291" r:id="rId26"/>
    <p:sldId id="272" r:id="rId27"/>
    <p:sldId id="273" r:id="rId28"/>
    <p:sldId id="274" r:id="rId29"/>
    <p:sldId id="275" r:id="rId30"/>
    <p:sldId id="297" r:id="rId31"/>
    <p:sldId id="276" r:id="rId32"/>
    <p:sldId id="277" r:id="rId33"/>
    <p:sldId id="278" r:id="rId34"/>
    <p:sldId id="279" r:id="rId35"/>
    <p:sldId id="292" r:id="rId36"/>
    <p:sldId id="280" r:id="rId37"/>
    <p:sldId id="281" r:id="rId38"/>
    <p:sldId id="282" r:id="rId39"/>
    <p:sldId id="283" r:id="rId40"/>
    <p:sldId id="284" r:id="rId41"/>
    <p:sldId id="285" r:id="rId42"/>
    <p:sldId id="286" r:id="rId43"/>
    <p:sldId id="293" r:id="rId44"/>
    <p:sldId id="287" r:id="rId45"/>
    <p:sldId id="294" r:id="rId46"/>
    <p:sldId id="295" r:id="rId47"/>
    <p:sldId id="296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6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slide" Target="slides/slide33.xml"/><Relationship Id="rId47" Type="http://schemas.openxmlformats.org/officeDocument/2006/relationships/slide" Target="slides/slide38.xml"/><Relationship Id="rId50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slide" Target="slides/slide3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41" Type="http://schemas.openxmlformats.org/officeDocument/2006/relationships/slide" Target="slides/slide3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slide" Target="slides/slide34.xml"/><Relationship Id="rId48" Type="http://schemas.openxmlformats.org/officeDocument/2006/relationships/slide" Target="slides/slide39.xml"/><Relationship Id="rId8" Type="http://schemas.openxmlformats.org/officeDocument/2006/relationships/slideMaster" Target="slideMasters/slideMaster8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6663F-2550-43AD-AECB-C24520A65026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0A457-D9EE-4A63-B97C-199407E79B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9ABF08-AB29-4265-AD37-17CE684F7522}" type="slidenum">
              <a:rPr lang="ru-RU"/>
              <a:pPr/>
              <a:t>28</a:t>
            </a:fld>
            <a:endParaRPr lang="ru-RU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EB3EF2-6EE9-442A-A560-B31B85AC19A1}" type="slidenum">
              <a:rPr lang="ru-RU"/>
              <a:pPr/>
              <a:t>29</a:t>
            </a:fld>
            <a:endParaRPr lang="ru-RU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598C99-1F69-43C6-9A1B-7B55FC5CA6BB}" type="slidenum">
              <a:rPr lang="ru-RU"/>
              <a:pPr/>
              <a:t>30</a:t>
            </a:fld>
            <a:endParaRPr lang="ru-RU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B19530-C052-49B8-B972-F60C49C009E7}" type="slidenum">
              <a:rPr lang="ru-RU"/>
              <a:pPr/>
              <a:t>31</a:t>
            </a:fld>
            <a:endParaRPr lang="ru-RU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B5B66B-BD7B-4EC9-864B-0A0CBC1AB2CB}" type="slidenum">
              <a:rPr lang="ru-RU"/>
              <a:pPr/>
              <a:t>35</a:t>
            </a:fld>
            <a:endParaRPr lang="ru-RU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90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МЕТОДИЧЕСКАЯ  КОПИЛКА</a:t>
            </a:r>
            <a:br>
              <a:rPr lang="ru-RU" sz="6000" dirty="0" smtClean="0"/>
            </a:br>
            <a:r>
              <a:rPr lang="ru-RU" sz="6000" dirty="0" smtClean="0"/>
              <a:t>РАБОТ </a:t>
            </a:r>
            <a:br>
              <a:rPr lang="ru-RU" sz="6000" dirty="0" smtClean="0"/>
            </a:br>
            <a:r>
              <a:rPr lang="ru-RU" sz="6000" dirty="0" smtClean="0"/>
              <a:t>С ПЕДАГОГАМИ И РОДИТЕЛЯМИ</a:t>
            </a:r>
            <a:endParaRPr lang="ru-RU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5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6858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2400" b="1" dirty="0" smtClean="0">
                <a:solidFill>
                  <a:srgbClr val="FF3300"/>
                </a:solidFill>
              </a:rPr>
              <a:t>ПСИХОЛОГО-ПЕДАГОГИЧЕСКИЙ КОНСИЛИУМ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2133600" y="1295400"/>
            <a:ext cx="7010400" cy="518160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400" dirty="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400" dirty="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0000FF"/>
                </a:solidFill>
              </a:rPr>
              <a:t>ВОПРОСЫ  АДАПТАЦИИ 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b="1" dirty="0" smtClean="0">
              <a:solidFill>
                <a:srgbClr val="0000FF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0000FF"/>
                </a:solidFill>
              </a:rPr>
              <a:t>УЧАЩИХСЯ  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b="1" dirty="0" smtClean="0">
              <a:solidFill>
                <a:srgbClr val="0000FF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0000FF"/>
                </a:solidFill>
              </a:rPr>
              <a:t>ДЕСЯТОГО КЛАССА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b="1" dirty="0" smtClean="0">
              <a:solidFill>
                <a:srgbClr val="0000FF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b="1" dirty="0" smtClean="0">
              <a:solidFill>
                <a:schemeClr val="bg2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b="1" dirty="0" smtClean="0">
              <a:solidFill>
                <a:schemeClr val="bg2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600" b="1" dirty="0" smtClean="0">
              <a:solidFill>
                <a:schemeClr val="accent2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600" b="1" dirty="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dirty="0" smtClean="0"/>
              <a:t>ДАТА: 11.01.2011ГОД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dirty="0" smtClean="0"/>
              <a:t>ПОДГОТОВИЛА: 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dirty="0" smtClean="0"/>
              <a:t>ПЕДАГОГ-ПСИХОЛОГ ВОРОНИНА С.А.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28604"/>
            <a:ext cx="8305800" cy="285752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</a:rPr>
              <a:t>ПСИХОЛОГИЧЕСКИЙ МОНИТОРИНГ  В РАМКАХ ПРОВЕДЕНИЯ ЭКСПЕРИМЕНТА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4929198"/>
            <a:ext cx="6705600" cy="1806639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Дата: </a:t>
            </a:r>
            <a:r>
              <a:rPr lang="ru-RU" sz="2800" dirty="0" smtClean="0">
                <a:solidFill>
                  <a:schemeClr val="bg1"/>
                </a:solidFill>
              </a:rPr>
              <a:t>09.12.2010 год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Подготовила: педагог-психолог - Воронина </a:t>
            </a:r>
            <a:r>
              <a:rPr lang="ru-RU" dirty="0" smtClean="0">
                <a:solidFill>
                  <a:schemeClr val="bg1"/>
                </a:solidFill>
              </a:rPr>
              <a:t>С.А.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4797425"/>
          </a:xfrm>
        </p:spPr>
        <p:txBody>
          <a:bodyPr/>
          <a:lstStyle/>
          <a:p>
            <a:r>
              <a:rPr lang="ru-RU" sz="2800" b="1">
                <a:effectLst/>
              </a:rPr>
              <a:t/>
            </a:r>
            <a:br>
              <a:rPr lang="ru-RU" sz="2800" b="1">
                <a:effectLst/>
              </a:rPr>
            </a:br>
            <a:r>
              <a:rPr lang="ru-RU" sz="2800" b="1">
                <a:effectLst/>
              </a:rPr>
              <a:t/>
            </a:r>
            <a:br>
              <a:rPr lang="ru-RU" sz="2800" b="1">
                <a:effectLst/>
              </a:rPr>
            </a:br>
            <a:r>
              <a:rPr lang="ru-RU" sz="2800" b="1">
                <a:effectLst/>
              </a:rPr>
              <a:t/>
            </a:r>
            <a:br>
              <a:rPr lang="ru-RU" sz="2800" b="1">
                <a:effectLst/>
              </a:rPr>
            </a:br>
            <a:r>
              <a:rPr lang="ru-RU" sz="1000" b="1">
                <a:effectLst/>
              </a:rPr>
              <a:t/>
            </a:r>
            <a:br>
              <a:rPr lang="ru-RU" sz="1000" b="1">
                <a:effectLst/>
              </a:rPr>
            </a:br>
            <a:r>
              <a:rPr lang="ru-RU" sz="1000" b="1">
                <a:effectLst/>
              </a:rPr>
              <a:t/>
            </a:r>
            <a:br>
              <a:rPr lang="ru-RU" sz="1000" b="1">
                <a:effectLst/>
              </a:rPr>
            </a:br>
            <a:r>
              <a:rPr lang="ru-RU" sz="1000" b="1">
                <a:effectLst/>
              </a:rPr>
              <a:t/>
            </a:r>
            <a:br>
              <a:rPr lang="ru-RU" sz="1000" b="1">
                <a:effectLst/>
              </a:rPr>
            </a:br>
            <a:endParaRPr lang="ru-RU" sz="4000" b="1">
              <a:effectLst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57200"/>
            <a:ext cx="9144000" cy="5948363"/>
          </a:xfrm>
          <a:ln/>
        </p:spPr>
        <p:txBody>
          <a:bodyPr/>
          <a:lstStyle/>
          <a:p>
            <a:pPr>
              <a:lnSpc>
                <a:spcPct val="90000"/>
              </a:lnSpc>
            </a:pPr>
            <a:endParaRPr lang="ru-RU" sz="2400" b="1" dirty="0">
              <a:solidFill>
                <a:srgbClr val="FFFF66"/>
              </a:solidFill>
              <a:effectLst/>
            </a:endParaRPr>
          </a:p>
          <a:p>
            <a:pPr algn="ctr">
              <a:lnSpc>
                <a:spcPct val="90000"/>
              </a:lnSpc>
            </a:pPr>
            <a:r>
              <a:rPr lang="ru-RU" sz="2800" b="1" dirty="0">
                <a:solidFill>
                  <a:srgbClr val="FFFF66"/>
                </a:solidFill>
                <a:effectLst/>
              </a:rPr>
              <a:t>ПЕРСПЕКТИВНОЕ </a:t>
            </a:r>
          </a:p>
          <a:p>
            <a:pPr algn="ctr">
              <a:lnSpc>
                <a:spcPct val="90000"/>
              </a:lnSpc>
            </a:pPr>
            <a:r>
              <a:rPr lang="ru-RU" sz="2800" b="1" dirty="0">
                <a:solidFill>
                  <a:srgbClr val="FFFF66"/>
                </a:solidFill>
                <a:effectLst/>
              </a:rPr>
              <a:t>НАПРАВЛЕНИЕ РАБОТЫ </a:t>
            </a:r>
          </a:p>
          <a:p>
            <a:pPr algn="ctr">
              <a:lnSpc>
                <a:spcPct val="90000"/>
              </a:lnSpc>
            </a:pPr>
            <a:r>
              <a:rPr lang="ru-RU" sz="2800" b="1" dirty="0">
                <a:solidFill>
                  <a:srgbClr val="FFFF66"/>
                </a:solidFill>
                <a:effectLst/>
              </a:rPr>
              <a:t>СППС </a:t>
            </a:r>
          </a:p>
          <a:p>
            <a:pPr algn="ctr">
              <a:lnSpc>
                <a:spcPct val="90000"/>
              </a:lnSpc>
            </a:pPr>
            <a:r>
              <a:rPr lang="ru-RU" sz="2800" b="1" dirty="0">
                <a:solidFill>
                  <a:srgbClr val="FFFF66"/>
                </a:solidFill>
                <a:effectLst/>
              </a:rPr>
              <a:t>НА 2008-2009 </a:t>
            </a:r>
          </a:p>
          <a:p>
            <a:pPr algn="ctr">
              <a:lnSpc>
                <a:spcPct val="90000"/>
              </a:lnSpc>
            </a:pPr>
            <a:r>
              <a:rPr lang="ru-RU" sz="2800" b="1" dirty="0">
                <a:solidFill>
                  <a:srgbClr val="FFFF66"/>
                </a:solidFill>
                <a:effectLst/>
              </a:rPr>
              <a:t>УЧЕБНЫЙ ГОД</a:t>
            </a:r>
          </a:p>
          <a:p>
            <a:pPr algn="ctr">
              <a:lnSpc>
                <a:spcPct val="90000"/>
              </a:lnSpc>
            </a:pPr>
            <a:endParaRPr lang="ru-RU" sz="2800" b="1" dirty="0">
              <a:solidFill>
                <a:srgbClr val="FFFF66"/>
              </a:solidFill>
              <a:effectLst/>
            </a:endParaRPr>
          </a:p>
          <a:p>
            <a:pPr>
              <a:lnSpc>
                <a:spcPct val="90000"/>
              </a:lnSpc>
            </a:pPr>
            <a:endParaRPr lang="ru-RU" sz="2800" b="1" dirty="0">
              <a:solidFill>
                <a:srgbClr val="FFFF66"/>
              </a:solidFill>
              <a:effectLst/>
            </a:endParaRPr>
          </a:p>
          <a:p>
            <a:pPr>
              <a:lnSpc>
                <a:spcPct val="90000"/>
              </a:lnSpc>
            </a:pPr>
            <a:endParaRPr lang="ru-RU" sz="2400" b="1" dirty="0">
              <a:solidFill>
                <a:srgbClr val="FFFF66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FFFF66"/>
                </a:solidFill>
                <a:effectLst/>
              </a:rPr>
              <a:t>Педагог- психолог СОШЛ № </a:t>
            </a:r>
            <a:r>
              <a:rPr lang="ru-RU" sz="2400" b="1" dirty="0" smtClean="0">
                <a:solidFill>
                  <a:srgbClr val="FFFF66"/>
                </a:solidFill>
                <a:effectLst/>
              </a:rPr>
              <a:t>53</a:t>
            </a:r>
          </a:p>
          <a:p>
            <a:pPr>
              <a:lnSpc>
                <a:spcPct val="90000"/>
              </a:lnSpc>
            </a:pPr>
            <a:r>
              <a:rPr lang="ru-RU" sz="2400" b="1" dirty="0" smtClean="0">
                <a:solidFill>
                  <a:srgbClr val="FFFF66"/>
                </a:solidFill>
                <a:effectLst/>
              </a:rPr>
              <a:t> </a:t>
            </a:r>
            <a:r>
              <a:rPr lang="ru-RU" sz="2400" b="1" dirty="0">
                <a:solidFill>
                  <a:srgbClr val="FFFF66"/>
                </a:solidFill>
                <a:effectLst/>
              </a:rPr>
              <a:t>Воронина Светлана Анатольевна</a:t>
            </a:r>
            <a:endParaRPr lang="ru-RU" sz="1800" b="1" dirty="0">
              <a:solidFill>
                <a:srgbClr val="FF0066"/>
              </a:solidFill>
              <a:effectLst/>
            </a:endParaRPr>
          </a:p>
          <a:p>
            <a:pPr>
              <a:lnSpc>
                <a:spcPct val="90000"/>
              </a:lnSpc>
            </a:pPr>
            <a:endParaRPr lang="ru-RU" sz="1600" b="1" dirty="0">
              <a:solidFill>
                <a:srgbClr val="FF0066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692150"/>
            <a:ext cx="7772400" cy="1511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smtClean="0">
                <a:solidFill>
                  <a:srgbClr val="FF66FF"/>
                </a:solidFill>
                <a:latin typeface="Tahoma" pitchFamily="34" charset="0"/>
              </a:rPr>
              <a:t>        </a:t>
            </a:r>
            <a:r>
              <a:rPr lang="ru-RU" sz="4000" b="1" smtClean="0">
                <a:solidFill>
                  <a:srgbClr val="FFFF99"/>
                </a:solidFill>
                <a:latin typeface="Tahoma" pitchFamily="34" charset="0"/>
              </a:rPr>
              <a:t>ПСИХОЛОГИЧЕСКИЙ ПРАКТИКУМ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2565400"/>
            <a:ext cx="7129462" cy="2016125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Tx/>
              <a:buNone/>
              <a:defRPr/>
            </a:pPr>
            <a:r>
              <a:rPr lang="ru-RU" b="1" i="1" dirty="0" smtClean="0">
                <a:latin typeface="Tahoma" pitchFamily="34" charset="0"/>
              </a:rPr>
              <a:t>«Развитие рефлексивного сознания педагога на предмет подготовки школьника к </a:t>
            </a:r>
          </a:p>
          <a:p>
            <a:pPr marL="0" indent="0" algn="ctr">
              <a:lnSpc>
                <a:spcPct val="90000"/>
              </a:lnSpc>
              <a:buFontTx/>
              <a:buNone/>
              <a:defRPr/>
            </a:pPr>
            <a:r>
              <a:rPr lang="ru-RU" b="1" i="1" dirty="0" smtClean="0">
                <a:latin typeface="Tahoma" pitchFamily="34" charset="0"/>
              </a:rPr>
              <a:t>ПГК и ЕНТ»</a:t>
            </a:r>
            <a:r>
              <a:rPr lang="ru-RU" dirty="0" smtClean="0">
                <a:effectLst/>
                <a:latin typeface="Tahoma" pitchFamily="34" charset="0"/>
              </a:rPr>
              <a:t> 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27088" y="4643438"/>
            <a:ext cx="8066087" cy="195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ru-RU" sz="1800" b="1">
                <a:solidFill>
                  <a:srgbClr val="FFFF99"/>
                </a:solidFill>
              </a:rPr>
              <a:t>Дата:</a:t>
            </a:r>
            <a:r>
              <a:rPr lang="en-US" sz="1800" b="1">
                <a:solidFill>
                  <a:srgbClr val="FFFF99"/>
                </a:solidFill>
              </a:rPr>
              <a:t> </a:t>
            </a:r>
            <a:r>
              <a:rPr lang="ru-RU" sz="1800" b="1">
                <a:solidFill>
                  <a:srgbClr val="FFFF99"/>
                </a:solidFill>
              </a:rPr>
              <a:t>23.11.2010 год</a:t>
            </a:r>
            <a:r>
              <a:rPr lang="en-US" sz="2400">
                <a:latin typeface="Arial" charset="0"/>
              </a:rPr>
              <a:t> </a:t>
            </a:r>
            <a:endParaRPr lang="ru-RU" sz="2400">
              <a:latin typeface="Arial" charset="0"/>
            </a:endParaRPr>
          </a:p>
          <a:p>
            <a:pPr algn="r"/>
            <a:r>
              <a:rPr lang="ru-RU" sz="2200" b="1">
                <a:solidFill>
                  <a:srgbClr val="FFFF99"/>
                </a:solidFill>
                <a:latin typeface="Arial" charset="0"/>
              </a:rPr>
              <a:t>Директор СОШЛ № 53</a:t>
            </a:r>
          </a:p>
          <a:p>
            <a:pPr algn="r"/>
            <a:r>
              <a:rPr lang="ru-RU" sz="2200" b="1">
                <a:solidFill>
                  <a:srgbClr val="FFFF99"/>
                </a:solidFill>
                <a:latin typeface="Arial" charset="0"/>
              </a:rPr>
              <a:t>Салиева Л.С. </a:t>
            </a:r>
            <a:endParaRPr lang="en-US" sz="2200" b="1">
              <a:solidFill>
                <a:srgbClr val="FFFF99"/>
              </a:solidFill>
              <a:latin typeface="Arial" charset="0"/>
            </a:endParaRPr>
          </a:p>
          <a:p>
            <a:pPr algn="r"/>
            <a:r>
              <a:rPr lang="en-US" sz="2200" b="1">
                <a:solidFill>
                  <a:srgbClr val="FFFF99"/>
                </a:solidFill>
                <a:latin typeface="Arial" charset="0"/>
              </a:rPr>
              <a:t>          </a:t>
            </a:r>
            <a:r>
              <a:rPr lang="ru-RU" sz="2200" b="1">
                <a:solidFill>
                  <a:srgbClr val="FFFF99"/>
                </a:solidFill>
                <a:latin typeface="Arial" charset="0"/>
              </a:rPr>
              <a:t>педагог -психолог СОШЛ №53                </a:t>
            </a:r>
          </a:p>
          <a:p>
            <a:pPr algn="r"/>
            <a:r>
              <a:rPr lang="ru-RU" sz="2200" b="1">
                <a:solidFill>
                  <a:srgbClr val="FFFF99"/>
                </a:solidFill>
                <a:latin typeface="Arial" charset="0"/>
              </a:rPr>
              <a:t>Воронина С.А.</a:t>
            </a:r>
          </a:p>
          <a:p>
            <a:pPr algn="r"/>
            <a:r>
              <a:rPr lang="en-US" sz="2200" b="1">
                <a:solidFill>
                  <a:srgbClr val="FFFF99"/>
                </a:solidFill>
                <a:latin typeface="Arial" charset="0"/>
              </a:rPr>
              <a:t>                  </a:t>
            </a:r>
            <a:endParaRPr lang="ru-RU" sz="2200" b="1">
              <a:solidFill>
                <a:srgbClr val="FFFF99"/>
              </a:solidFill>
              <a:latin typeface="Arial" charset="0"/>
            </a:endParaRPr>
          </a:p>
        </p:txBody>
      </p:sp>
      <p:pic>
        <p:nvPicPr>
          <p:cNvPr id="5125" name="Picture 9" descr="BS0055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3375"/>
            <a:ext cx="18288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9" dur="500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2" dur="500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8" dur="500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1" dur="500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52" grpId="0" build="p"/>
      <p:bldP spid="2052" grpI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27088" y="4941888"/>
            <a:ext cx="7854950" cy="1582737"/>
          </a:xfrm>
        </p:spPr>
        <p:txBody>
          <a:bodyPr lIns="0" rIns="18288">
            <a:normAutofit fontScale="92500" lnSpcReduction="20000"/>
          </a:bodyPr>
          <a:lstStyle/>
          <a:p>
            <a:pPr marL="0" indent="0" algn="r">
              <a:lnSpc>
                <a:spcPct val="90000"/>
              </a:lnSpc>
              <a:buFont typeface="Wingdings" pitchFamily="2" charset="2"/>
              <a:buNone/>
            </a:pPr>
            <a:r>
              <a:rPr lang="kk-KZ" sz="2800" dirty="0">
                <a:latin typeface="KZ Times New Roman" pitchFamily="18" charset="0"/>
              </a:rPr>
              <a:t>Дата: 23.11.09г</a:t>
            </a:r>
          </a:p>
          <a:p>
            <a:pPr marL="0" indent="0" algn="r">
              <a:lnSpc>
                <a:spcPct val="90000"/>
              </a:lnSpc>
              <a:buFont typeface="Wingdings" pitchFamily="2" charset="2"/>
              <a:buNone/>
            </a:pPr>
            <a:r>
              <a:rPr lang="kk-KZ" sz="2800" dirty="0">
                <a:latin typeface="KZ Times New Roman" pitchFamily="18" charset="0"/>
              </a:rPr>
              <a:t>Подготовила: </a:t>
            </a:r>
          </a:p>
          <a:p>
            <a:pPr marL="0" indent="0" algn="r">
              <a:lnSpc>
                <a:spcPct val="90000"/>
              </a:lnSpc>
              <a:buFont typeface="Wingdings" pitchFamily="2" charset="2"/>
              <a:buNone/>
            </a:pPr>
            <a:r>
              <a:rPr lang="kk-KZ" sz="2800" dirty="0">
                <a:latin typeface="KZ Times New Roman" pitchFamily="18" charset="0"/>
              </a:rPr>
              <a:t>педагог-психолог </a:t>
            </a:r>
          </a:p>
          <a:p>
            <a:pPr marL="0" indent="0" algn="r">
              <a:lnSpc>
                <a:spcPct val="90000"/>
              </a:lnSpc>
              <a:buFont typeface="Wingdings" pitchFamily="2" charset="2"/>
              <a:buNone/>
            </a:pPr>
            <a:r>
              <a:rPr lang="kk-KZ" sz="2800" dirty="0">
                <a:latin typeface="KZ Times New Roman" pitchFamily="18" charset="0"/>
              </a:rPr>
              <a:t>Воронина С.А.</a:t>
            </a:r>
            <a:endParaRPr lang="ru-RU" sz="2800" dirty="0">
              <a:latin typeface="Arial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68313" y="706438"/>
            <a:ext cx="8135937" cy="362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kk-KZ" sz="3600" b="1" dirty="0">
                <a:solidFill>
                  <a:srgbClr val="FFFF66"/>
                </a:solidFill>
              </a:rPr>
              <a:t>СОВЕЩАНИЕ ПРИ ДИРЕКТОРЕ</a:t>
            </a:r>
          </a:p>
          <a:p>
            <a:endParaRPr lang="kk-KZ" sz="3600" b="1" dirty="0">
              <a:solidFill>
                <a:srgbClr val="FFFF66"/>
              </a:solidFill>
            </a:endParaRPr>
          </a:p>
          <a:p>
            <a:pPr algn="ctr"/>
            <a:r>
              <a:rPr lang="ru-RU" sz="3200" b="1" dirty="0"/>
              <a:t> Выявление </a:t>
            </a:r>
            <a:r>
              <a:rPr lang="ru-RU" sz="3200" b="1" dirty="0">
                <a:solidFill>
                  <a:srgbClr val="FFFF66"/>
                </a:solidFill>
              </a:rPr>
              <a:t>девиаций </a:t>
            </a:r>
            <a:r>
              <a:rPr lang="ru-RU" sz="3200" b="1" dirty="0"/>
              <a:t>среди учащихся и их профилактика</a:t>
            </a:r>
          </a:p>
          <a:p>
            <a:pPr algn="ctr"/>
            <a:r>
              <a:rPr lang="ru-RU" sz="3200" b="1" dirty="0"/>
              <a:t>«Стратегии работы с детьми имеющими склонности к суицидальному поведению»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GreenShineMasterPr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71" name="AutoShape 3"/>
          <p:cNvSpPr>
            <a:spLocks noChangeArrowheads="1"/>
          </p:cNvSpPr>
          <p:nvPr/>
        </p:nvSpPr>
        <p:spPr bwMode="gray">
          <a:xfrm rot="5400000">
            <a:off x="2232025" y="-1000125"/>
            <a:ext cx="4392613" cy="8208963"/>
          </a:xfrm>
          <a:prstGeom prst="roundRect">
            <a:avLst>
              <a:gd name="adj" fmla="val 19894"/>
            </a:avLst>
          </a:prstGeom>
          <a:solidFill>
            <a:srgbClr val="339966"/>
          </a:solidFill>
          <a:ln w="38100" algn="ctr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5805488"/>
            <a:ext cx="3316287" cy="884237"/>
          </a:xfrm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ru-RU" sz="2800" b="1">
                <a:solidFill>
                  <a:schemeClr val="bg1"/>
                </a:solidFill>
              </a:rPr>
              <a:t>Подготовила: Воронина С.А.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23850" y="333375"/>
            <a:ext cx="8496300" cy="4967288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  <a:latin typeface="Verdana" pitchFamily="34" charset="0"/>
              </a:rPr>
              <a:t/>
            </a:r>
            <a:br>
              <a:rPr lang="ru-RU" b="1" i="1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ru-RU" b="1" i="1" dirty="0" smtClean="0">
                <a:solidFill>
                  <a:srgbClr val="FFFF00"/>
                </a:solidFill>
                <a:latin typeface="Verdana" pitchFamily="34" charset="0"/>
              </a:rPr>
              <a:t>МОДЕЛЬ </a:t>
            </a:r>
            <a:r>
              <a:rPr lang="ru-RU" b="1" i="1" dirty="0">
                <a:solidFill>
                  <a:srgbClr val="FFFF00"/>
                </a:solidFill>
                <a:latin typeface="Verdana" pitchFamily="34" charset="0"/>
              </a:rPr>
              <a:t>ПРОФИЛАКТИЧЕСКОЙ РАБОТЫ  </a:t>
            </a:r>
            <a:r>
              <a:rPr lang="ru-RU" sz="5400" b="1" i="1" dirty="0">
                <a:solidFill>
                  <a:srgbClr val="FFFF00"/>
                </a:solidFill>
                <a:latin typeface="Verdana" pitchFamily="34" charset="0"/>
              </a:rPr>
              <a:t>правонарушений </a:t>
            </a:r>
            <a:br>
              <a:rPr lang="ru-RU" sz="5400" b="1" i="1" dirty="0">
                <a:solidFill>
                  <a:srgbClr val="FFFF00"/>
                </a:solidFill>
                <a:latin typeface="Verdana" pitchFamily="34" charset="0"/>
              </a:rPr>
            </a:br>
            <a:r>
              <a:rPr lang="ru-RU" sz="5400" b="1" i="1" dirty="0">
                <a:solidFill>
                  <a:srgbClr val="FFFF00"/>
                </a:solidFill>
                <a:latin typeface="Verdana" pitchFamily="34" charset="0"/>
              </a:rPr>
              <a:t>среди подростков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endParaRPr lang="ru-RU" sz="480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836613"/>
            <a:ext cx="7993062" cy="480218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endParaRPr lang="ru-RU" sz="4400" dirty="0"/>
          </a:p>
          <a:p>
            <a:pPr>
              <a:lnSpc>
                <a:spcPct val="90000"/>
              </a:lnSpc>
            </a:pPr>
            <a:r>
              <a:rPr lang="ru-RU" sz="4400" dirty="0"/>
              <a:t>«ПРОФИЛИЗАЦИЯ ОБУЧЕНИЯ В УСЛОВИЯХ ДИФФЕРЕНЦИРОВАННОГО ПОДХОДА В СИСТЕМЕ ОБРАЗОВАНИЯ»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Подготовила: 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педагог-психолог СОШЛ № 53  </a:t>
            </a:r>
            <a:endParaRPr lang="ru-RU" sz="2400" dirty="0" smtClean="0"/>
          </a:p>
          <a:p>
            <a:pPr>
              <a:lnSpc>
                <a:spcPct val="90000"/>
              </a:lnSpc>
            </a:pPr>
            <a:r>
              <a:rPr lang="ru-RU" sz="2400" dirty="0" smtClean="0"/>
              <a:t>Воронина </a:t>
            </a:r>
            <a:r>
              <a:rPr lang="ru-RU" sz="2400" dirty="0"/>
              <a:t>С.А</a:t>
            </a:r>
            <a:r>
              <a:rPr lang="ru-RU" sz="2400" dirty="0" smtClean="0"/>
              <a:t>. 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2009г</a:t>
            </a:r>
            <a:endParaRPr lang="ru-RU" sz="24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0"/>
            <a:ext cx="8540750" cy="762000"/>
          </a:xfrm>
        </p:spPr>
        <p:txBody>
          <a:bodyPr>
            <a:normAutofit fontScale="90000"/>
          </a:bodyPr>
          <a:lstStyle/>
          <a:p>
            <a:r>
              <a:rPr lang="ru-RU" sz="4000">
                <a:solidFill>
                  <a:srgbClr val="FFFF00"/>
                </a:solidFill>
              </a:rPr>
              <a:t/>
            </a:r>
            <a:br>
              <a:rPr lang="ru-RU" sz="4000">
                <a:solidFill>
                  <a:srgbClr val="FFFF00"/>
                </a:solidFill>
              </a:rPr>
            </a:br>
            <a:endParaRPr lang="ru-RU" sz="4000">
              <a:solidFill>
                <a:srgbClr val="FFFF00"/>
              </a:solidFill>
            </a:endParaRPr>
          </a:p>
        </p:txBody>
      </p:sp>
      <p:sp>
        <p:nvSpPr>
          <p:cNvPr id="727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500042"/>
            <a:ext cx="8540750" cy="6129358"/>
          </a:xfrm>
        </p:spPr>
        <p:txBody>
          <a:bodyPr/>
          <a:lstStyle/>
          <a:p>
            <a:pPr>
              <a:buFont typeface="Arial" pitchFamily="34" charset="0"/>
              <a:buNone/>
            </a:pPr>
            <a:endParaRPr lang="ru-RU" b="1" i="1" dirty="0"/>
          </a:p>
          <a:p>
            <a:pPr algn="ctr">
              <a:buFont typeface="Arial" pitchFamily="34" charset="0"/>
              <a:buNone/>
            </a:pPr>
            <a:r>
              <a:rPr lang="ru-RU" sz="3600" b="1" i="1" dirty="0">
                <a:effectLst/>
              </a:rPr>
              <a:t>«АНАЛИЗ  ГОТОВНОСТИ  ВЫПУСКНИКОВ НАЧАЛЬНОЙ ШКОЛЫ К ОБУЧЕНИЮ В СРЕДНЕМ ЗВЕНЕ»</a:t>
            </a:r>
          </a:p>
          <a:p>
            <a:pPr algn="ctr">
              <a:buFont typeface="Arial" pitchFamily="34" charset="0"/>
              <a:buNone/>
            </a:pPr>
            <a:endParaRPr lang="ru-RU" sz="3600" b="1" i="1" dirty="0">
              <a:effectLst/>
            </a:endParaRPr>
          </a:p>
          <a:p>
            <a:pPr algn="ctr">
              <a:buFont typeface="Arial" pitchFamily="34" charset="0"/>
              <a:buNone/>
            </a:pPr>
            <a:endParaRPr lang="ru-RU" sz="3600" b="1" i="1" dirty="0">
              <a:solidFill>
                <a:schemeClr val="hlink"/>
              </a:solidFill>
              <a:effectLst/>
            </a:endParaRPr>
          </a:p>
          <a:p>
            <a:pPr algn="ctr">
              <a:buFont typeface="Arial" pitchFamily="34" charset="0"/>
              <a:buNone/>
            </a:pPr>
            <a:r>
              <a:rPr lang="ru-RU" sz="2800" b="1" dirty="0">
                <a:solidFill>
                  <a:srgbClr val="7030A0"/>
                </a:solidFill>
                <a:effectLst/>
              </a:rPr>
              <a:t>Дата:  апрель 2010 год</a:t>
            </a:r>
          </a:p>
          <a:p>
            <a:pPr algn="ctr">
              <a:buFont typeface="Arial" pitchFamily="34" charset="0"/>
              <a:buNone/>
            </a:pPr>
            <a:r>
              <a:rPr lang="ru-RU" sz="2800" b="1" dirty="0">
                <a:solidFill>
                  <a:srgbClr val="7030A0"/>
                </a:solidFill>
                <a:effectLst/>
              </a:rPr>
              <a:t>Подготовила: педагог-психолог Воронина С.А.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/>
          <a:lstStyle/>
          <a:p>
            <a:r>
              <a:rPr lang="ru-RU"/>
              <a:t>ПСИХОЛОГИЧЕСКОЕ ОБУЧЕНИЕ</a:t>
            </a:r>
            <a:br>
              <a:rPr lang="ru-RU"/>
            </a:br>
            <a:r>
              <a:rPr lang="ru-RU" sz="2800"/>
              <a:t> </a:t>
            </a:r>
            <a:br>
              <a:rPr lang="ru-RU" sz="2800"/>
            </a:br>
            <a:r>
              <a:rPr lang="ru-RU" sz="2400"/>
              <a:t>Развитие рефлексивного сознания педагогов</a:t>
            </a:r>
            <a:br>
              <a:rPr lang="ru-RU" sz="2400"/>
            </a:br>
            <a:r>
              <a:rPr lang="ru-RU" sz="4000"/>
              <a:t> </a:t>
            </a:r>
            <a:br>
              <a:rPr lang="ru-RU" sz="4000"/>
            </a:br>
            <a:r>
              <a:rPr lang="ru-RU" sz="4000"/>
              <a:t> </a:t>
            </a:r>
            <a:r>
              <a:rPr lang="ru-RU" sz="4000" b="1" i="1">
                <a:effectLst/>
              </a:rPr>
              <a:t>«Основы профессиональной КОМПЕТЕНТНОСТИ   учителя»</a:t>
            </a:r>
            <a:br>
              <a:rPr lang="ru-RU" sz="4000" b="1" i="1">
                <a:effectLst/>
              </a:rPr>
            </a:br>
            <a:r>
              <a:rPr lang="ru-RU" sz="4000"/>
              <a:t/>
            </a:r>
            <a:br>
              <a:rPr lang="ru-RU" sz="4000"/>
            </a:br>
            <a:r>
              <a:rPr lang="ru-RU" sz="2400"/>
              <a:t>Дата: 29. 03. 2010 год</a:t>
            </a:r>
            <a:br>
              <a:rPr lang="ru-RU" sz="2400"/>
            </a:br>
            <a:r>
              <a:rPr lang="ru-RU" sz="2400"/>
              <a:t>директор СОШЛ № 53 Салиева Л.С.</a:t>
            </a:r>
            <a:br>
              <a:rPr lang="ru-RU" sz="2400"/>
            </a:br>
            <a:r>
              <a:rPr lang="ru-RU" sz="2400"/>
              <a:t>педагог-психолог Воронина С.А.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04813"/>
            <a:ext cx="9144000" cy="40322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/>
              <a:t/>
            </a:r>
            <a:br>
              <a:rPr lang="ru-RU" sz="1800" b="1"/>
            </a:br>
            <a:r>
              <a:rPr lang="ru-RU" sz="1800" b="1"/>
              <a:t/>
            </a:r>
            <a:br>
              <a:rPr lang="ru-RU" sz="1800" b="1"/>
            </a:br>
            <a:r>
              <a:rPr lang="ru-RU" sz="1800" b="1"/>
              <a:t/>
            </a:r>
            <a:br>
              <a:rPr lang="ru-RU" sz="1800" b="1"/>
            </a:br>
            <a:r>
              <a:rPr lang="ru-RU" sz="1800" b="1"/>
              <a:t/>
            </a:r>
            <a:br>
              <a:rPr lang="ru-RU" sz="1800" b="1"/>
            </a:br>
            <a:r>
              <a:rPr lang="ru-RU" sz="1800" b="1"/>
              <a:t/>
            </a:r>
            <a:br>
              <a:rPr lang="ru-RU" sz="1800" b="1"/>
            </a:br>
            <a:r>
              <a:rPr lang="ru-RU" sz="1800" b="1"/>
              <a:t>                               </a:t>
            </a:r>
            <a:r>
              <a:rPr lang="ru-RU" b="1"/>
              <a:t>ПЕДАГОГИЧЕСКИЙ СОВЕТ</a:t>
            </a:r>
            <a:br>
              <a:rPr lang="ru-RU" b="1"/>
            </a:br>
            <a:r>
              <a:rPr lang="ru-RU" b="1"/>
              <a:t/>
            </a:r>
            <a:br>
              <a:rPr lang="ru-RU" b="1"/>
            </a:br>
            <a:r>
              <a:rPr lang="ru-RU" sz="2400" b="1"/>
              <a:t/>
            </a:r>
            <a:br>
              <a:rPr lang="ru-RU" sz="2400" b="1"/>
            </a:br>
            <a:r>
              <a:rPr lang="ru-RU" sz="6600" b="1"/>
              <a:t>УЧИТЕЛЬ </a:t>
            </a:r>
            <a:br>
              <a:rPr lang="ru-RU" sz="6600" b="1"/>
            </a:br>
            <a:r>
              <a:rPr lang="ru-RU" sz="6600" b="1"/>
              <a:t>ГЛАЗАМИ УЧЕНИКА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373688"/>
            <a:ext cx="8153400" cy="1223962"/>
          </a:xfrm>
          <a:ln>
            <a:solidFill>
              <a:schemeClr val="tx1"/>
            </a:solidFill>
            <a:headEnd/>
            <a:tailEnd/>
          </a:ln>
        </p:spPr>
        <p:txBody>
          <a:bodyPr/>
          <a:lstStyle/>
          <a:p>
            <a:r>
              <a:rPr lang="ru-RU" sz="1800">
                <a:latin typeface="Arial Black" pitchFamily="34" charset="0"/>
              </a:rPr>
              <a:t>ДАТА: 5.01.10.</a:t>
            </a:r>
          </a:p>
          <a:p>
            <a:r>
              <a:rPr lang="ru-RU" sz="1800">
                <a:latin typeface="Arial Black" pitchFamily="34" charset="0"/>
              </a:rPr>
              <a:t>ПОДГОТОВИЛА: ВОРОНИНА С.А.</a:t>
            </a:r>
          </a:p>
        </p:txBody>
      </p:sp>
      <p:pic>
        <p:nvPicPr>
          <p:cNvPr id="2052" name="Picture 9" descr="BS00554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333375"/>
            <a:ext cx="18288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14290"/>
            <a:ext cx="7851648" cy="43577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ПЕДАГОГИЧЕСКИЙ  СОВЕТ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«СОПРОВОЖДЕНИЕ  УЧЕБНО-ВОСПИТАТЕЛЬНОГО ПРОЦЕССА ПСИХОЛОГИЧЕСКОЙ СЛУЖБОЙ.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ПРОБЛЕМЫ И ПУТИ ИХ РЕШЕНИЯ»</a:t>
            </a:r>
            <a:br>
              <a:rPr lang="ru-RU" sz="3600" dirty="0" smtClean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5143512"/>
            <a:ext cx="8467756" cy="1143008"/>
          </a:xfrm>
        </p:spPr>
        <p:txBody>
          <a:bodyPr>
            <a:normAutofit fontScale="92500" lnSpcReduction="20000"/>
          </a:bodyPr>
          <a:lstStyle/>
          <a:p>
            <a:r>
              <a:rPr lang="ru-RU" sz="1800" b="1" dirty="0" smtClean="0">
                <a:solidFill>
                  <a:schemeClr val="bg1"/>
                </a:solidFill>
                <a:latin typeface="Arial Black" pitchFamily="34" charset="0"/>
              </a:rPr>
              <a:t>ДАТА: 03.06.2011  года</a:t>
            </a:r>
          </a:p>
          <a:p>
            <a:r>
              <a:rPr lang="ru-RU" sz="1800" b="1" dirty="0" smtClean="0">
                <a:solidFill>
                  <a:schemeClr val="bg1"/>
                </a:solidFill>
                <a:latin typeface="Arial Black" pitchFamily="34" charset="0"/>
              </a:rPr>
              <a:t>ПОДГОТОВИЛА:</a:t>
            </a:r>
          </a:p>
          <a:p>
            <a:r>
              <a:rPr lang="ru-RU" sz="1800" b="1" dirty="0" smtClean="0">
                <a:solidFill>
                  <a:schemeClr val="bg1"/>
                </a:solidFill>
                <a:latin typeface="Arial Black" pitchFamily="34" charset="0"/>
              </a:rPr>
              <a:t> ПЕДАГОГ-ПСИХОЛОГ СОШЛ №53  </a:t>
            </a:r>
          </a:p>
          <a:p>
            <a:r>
              <a:rPr lang="ru-RU" sz="1800" b="1" dirty="0" smtClean="0">
                <a:solidFill>
                  <a:schemeClr val="bg1"/>
                </a:solidFill>
                <a:latin typeface="Arial Black" pitchFamily="34" charset="0"/>
              </a:rPr>
              <a:t>ВОРОНИНА С.А.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5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685800"/>
          </a:xfrm>
        </p:spPr>
        <p:txBody>
          <a:bodyPr/>
          <a:lstStyle/>
          <a:p>
            <a:r>
              <a:rPr lang="ru-RU" sz="2400" b="1" dirty="0">
                <a:solidFill>
                  <a:srgbClr val="FF3300"/>
                </a:solidFill>
              </a:rPr>
              <a:t>ОБУЧАЮЩИЙ  СЕМИНАР - ПРАКТИКУМ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2133600" y="1295400"/>
            <a:ext cx="7010400" cy="518160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1400" dirty="0"/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1400" dirty="0"/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dirty="0">
                <a:solidFill>
                  <a:srgbClr val="0000FF"/>
                </a:solidFill>
              </a:rPr>
              <a:t>ВЛИЯНИЕ ДЕТСКО-РОДИТЕЛЬСКИХ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dirty="0">
                <a:solidFill>
                  <a:srgbClr val="0000FF"/>
                </a:solidFill>
              </a:rPr>
              <a:t>ОТНОШЕНИЙ НА СОЦИАЛИЗАЦИЮ, НРАВСТВЕННУЮ ПОЗИЦИЮ 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dirty="0">
                <a:solidFill>
                  <a:srgbClr val="FF3300"/>
                </a:solidFill>
              </a:rPr>
              <a:t>ЛИЧНОСТИ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2800" b="1" dirty="0">
              <a:solidFill>
                <a:srgbClr val="FF3300"/>
              </a:solidFill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dirty="0"/>
              <a:t>АНАЛИЗ АДАПТАЦИИ ПЕРВОКЛАССНИКА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2800" b="1" dirty="0">
              <a:solidFill>
                <a:schemeClr val="bg2"/>
              </a:solidFill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600" b="1" dirty="0">
              <a:solidFill>
                <a:schemeClr val="accent2"/>
              </a:solidFill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600" b="1" dirty="0"/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ru-RU" sz="1800" b="1" dirty="0"/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dirty="0"/>
              <a:t>ДАТА: 19.03.2010 ГОД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dirty="0"/>
              <a:t>ПОДГОТОВИЛА: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dirty="0"/>
              <a:t>ПЕДАГОГ-ПСИХОЛОГ ВОРОНИНА С.А.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6394450"/>
          </a:xfrm>
        </p:spPr>
        <p:txBody>
          <a:bodyPr/>
          <a:lstStyle/>
          <a:p>
            <a:r>
              <a:rPr lang="ru-RU"/>
              <a:t>ГОРОДСКОЙ  СЕМИНАР  ПСИХОЛОГОВ</a:t>
            </a:r>
            <a:br>
              <a:rPr lang="ru-RU"/>
            </a:br>
            <a:r>
              <a:rPr lang="ru-RU" sz="4000">
                <a:solidFill>
                  <a:srgbClr val="FAFE68"/>
                </a:solidFill>
              </a:rPr>
              <a:t>«Психолого-педагогическое сопровождение учебно-воспитательного процесса в рамках профильного </a:t>
            </a:r>
            <a:br>
              <a:rPr lang="ru-RU" sz="4000">
                <a:solidFill>
                  <a:srgbClr val="FAFE68"/>
                </a:solidFill>
              </a:rPr>
            </a:br>
            <a:r>
              <a:rPr lang="ru-RU" sz="4000">
                <a:solidFill>
                  <a:srgbClr val="FAFE68"/>
                </a:solidFill>
              </a:rPr>
              <a:t>и предпрофильного обучения»</a:t>
            </a:r>
            <a:br>
              <a:rPr lang="ru-RU" sz="4000">
                <a:solidFill>
                  <a:srgbClr val="FAFE68"/>
                </a:solidFill>
              </a:rPr>
            </a:br>
            <a:r>
              <a:rPr lang="ru-RU" sz="2000">
                <a:solidFill>
                  <a:schemeClr val="tx1"/>
                </a:solidFill>
              </a:rPr>
              <a:t>Дата: 18.12.08.</a:t>
            </a:r>
            <a:br>
              <a:rPr lang="ru-RU" sz="2000">
                <a:solidFill>
                  <a:schemeClr val="tx1"/>
                </a:solidFill>
              </a:rPr>
            </a:br>
            <a:r>
              <a:rPr lang="ru-RU" sz="2000">
                <a:solidFill>
                  <a:schemeClr val="tx1"/>
                </a:solidFill>
              </a:rPr>
              <a:t>Подготовила: </a:t>
            </a:r>
            <a:br>
              <a:rPr lang="ru-RU" sz="2000">
                <a:solidFill>
                  <a:schemeClr val="tx1"/>
                </a:solidFill>
              </a:rPr>
            </a:br>
            <a:r>
              <a:rPr lang="ru-RU" sz="2000">
                <a:solidFill>
                  <a:schemeClr val="tx1"/>
                </a:solidFill>
              </a:rPr>
              <a:t>педагог-психолог СОШЛ № 53</a:t>
            </a:r>
            <a:br>
              <a:rPr lang="ru-RU" sz="2000">
                <a:solidFill>
                  <a:schemeClr val="tx1"/>
                </a:solidFill>
              </a:rPr>
            </a:br>
            <a:r>
              <a:rPr lang="ru-RU" sz="2000">
                <a:solidFill>
                  <a:schemeClr val="tx1"/>
                </a:solidFill>
              </a:rPr>
              <a:t> Воронина С.А.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643998" cy="6858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ГОРОДСКОЙ МАСТЕР – КЛАСС НА  </a:t>
            </a:r>
            <a:r>
              <a:rPr lang="ru-RU" sz="3600" b="1" i="1" dirty="0" smtClean="0"/>
              <a:t>ТЕМУ: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i="1" dirty="0" smtClean="0"/>
              <a:t> «Развитие рефлексивного сознания учителя»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000" b="1" i="1" dirty="0" smtClean="0"/>
              <a:t>Модель профессионального развития учителя, где движущей силой является процесс саморазвития, внутренняя активность учителя по качественному преобразованию себя самого, </a:t>
            </a:r>
            <a:r>
              <a:rPr lang="ru-RU" sz="2000" b="1" i="1" dirty="0" err="1" smtClean="0"/>
              <a:t>самоизменению</a:t>
            </a:r>
            <a:r>
              <a:rPr lang="ru-RU" sz="2000" b="1" i="1" dirty="0" smtClean="0"/>
              <a:t>, опирается на более высокий уровень самосознания -  противоречивое единство </a:t>
            </a:r>
            <a:r>
              <a:rPr lang="ru-RU" sz="2000" b="1" i="1" dirty="0" err="1" smtClean="0"/>
              <a:t>Я-отраженного</a:t>
            </a:r>
            <a:r>
              <a:rPr lang="ru-RU" sz="2000" b="1" i="1" dirty="0" smtClean="0"/>
              <a:t>, </a:t>
            </a:r>
            <a:r>
              <a:rPr lang="ru-RU" sz="2000" b="1" i="1" dirty="0" err="1" smtClean="0"/>
              <a:t>Я-действующего</a:t>
            </a:r>
            <a:r>
              <a:rPr lang="ru-RU" sz="2000" b="1" i="1" dirty="0" smtClean="0"/>
              <a:t> и </a:t>
            </a:r>
            <a:r>
              <a:rPr lang="ru-RU" sz="2000" b="1" i="1" dirty="0" err="1" smtClean="0"/>
              <a:t>Я-творческого</a:t>
            </a:r>
            <a:r>
              <a:rPr lang="ru-RU" sz="2000" b="1" i="1" dirty="0" smtClean="0"/>
              <a:t>, что задает и направляет безграничный путь педагогического самосовершенствования.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i="1" dirty="0" smtClean="0"/>
              <a:t>Условиями творческой реализации собственных профессиональных целей и ценностей педагога является развитие всех составляющих профессионального самосознания  учителя: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i="1" dirty="0" smtClean="0"/>
              <a:t>Когнитивной: уточнение, конкретизация и расширение системы знаний о себе, своего </a:t>
            </a:r>
            <a:r>
              <a:rPr lang="ru-RU" sz="2000" b="1" i="1" dirty="0" err="1" smtClean="0"/>
              <a:t>Я-образа</a:t>
            </a:r>
            <a:r>
              <a:rPr lang="ru-RU" sz="2000" b="1" i="1" dirty="0" smtClean="0"/>
              <a:t> как личности и профессионала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i="1" dirty="0" smtClean="0"/>
              <a:t>Аффективной: выработка позитивного </a:t>
            </a:r>
            <a:r>
              <a:rPr lang="ru-RU" sz="2000" b="1" i="1" dirty="0" err="1" smtClean="0"/>
              <a:t>самоотношения</a:t>
            </a:r>
            <a:r>
              <a:rPr lang="ru-RU" sz="2000" b="1" i="1" dirty="0" smtClean="0"/>
              <a:t>, адекватное оценивание своих возможностей и потенциалов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i="1" dirty="0" smtClean="0"/>
              <a:t> Поведенческой: закрепление собственной </a:t>
            </a:r>
            <a:r>
              <a:rPr lang="ru-RU" sz="2000" b="1" i="1" dirty="0" err="1" smtClean="0"/>
              <a:t>Я-концепции</a:t>
            </a:r>
            <a:r>
              <a:rPr lang="ru-RU" sz="2000" b="1" i="1" dirty="0" smtClean="0"/>
              <a:t> в конкретных ситуациях взаимодействия и общения, отработка навыков эффективной </a:t>
            </a:r>
            <a:r>
              <a:rPr lang="ru-RU" sz="2000" b="1" i="1" dirty="0" err="1" smtClean="0"/>
              <a:t>саморегуляци</a:t>
            </a:r>
            <a:r>
              <a:rPr lang="ru-RU" sz="2000" b="1" i="1" dirty="0" smtClean="0"/>
              <a:t>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200" b="1" dirty="0" smtClean="0"/>
              <a:t> дата проведения: 28.01.10 год</a:t>
            </a:r>
            <a:endParaRPr lang="ru-RU" sz="22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51587"/>
          </a:xfrm>
        </p:spPr>
        <p:txBody>
          <a:bodyPr>
            <a:normAutofit fontScale="90000"/>
          </a:bodyPr>
          <a:lstStyle/>
          <a:p>
            <a:r>
              <a:rPr lang="ru-RU">
                <a:solidFill>
                  <a:srgbClr val="336699"/>
                </a:solidFill>
              </a:rPr>
              <a:t>СЕМИНАР-ПРАКТИКУМ</a:t>
            </a:r>
            <a:br>
              <a:rPr lang="ru-RU">
                <a:solidFill>
                  <a:srgbClr val="336699"/>
                </a:solidFill>
              </a:rPr>
            </a:br>
            <a:r>
              <a:rPr lang="ru-RU">
                <a:solidFill>
                  <a:srgbClr val="336699"/>
                </a:solidFill>
              </a:rPr>
              <a:t/>
            </a:r>
            <a:br>
              <a:rPr lang="ru-RU">
                <a:solidFill>
                  <a:srgbClr val="336699"/>
                </a:solidFill>
              </a:rPr>
            </a:br>
            <a:r>
              <a:rPr lang="ru-RU"/>
              <a:t>«Акцентуации характера. </a:t>
            </a:r>
            <a:br>
              <a:rPr lang="ru-RU"/>
            </a:br>
            <a:r>
              <a:rPr lang="ru-RU"/>
              <a:t>Роль родителя в социальной и личностной адаптации старшего подростка» 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 sz="2800"/>
              <a:t>Дата: 01.12.09 год</a:t>
            </a:r>
            <a:br>
              <a:rPr lang="ru-RU" sz="2800"/>
            </a:br>
            <a:r>
              <a:rPr lang="ru-RU" sz="2800"/>
              <a:t>Подготовила:</a:t>
            </a:r>
            <a:br>
              <a:rPr lang="ru-RU" sz="2800"/>
            </a:br>
            <a:r>
              <a:rPr lang="ru-RU" sz="2800"/>
              <a:t>педагог-психолог </a:t>
            </a:r>
            <a:br>
              <a:rPr lang="ru-RU" sz="2800"/>
            </a:br>
            <a:r>
              <a:rPr lang="ru-RU" sz="2800"/>
              <a:t>Воронина С.А.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51587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336699"/>
                </a:solidFill>
              </a:rPr>
              <a:t>СЕМИНАР  ПРАКТИКУМ</a:t>
            </a:r>
            <a:br>
              <a:rPr lang="ru-RU" dirty="0" smtClean="0">
                <a:solidFill>
                  <a:srgbClr val="336699"/>
                </a:solidFill>
              </a:rPr>
            </a:br>
            <a:r>
              <a:rPr lang="ru-RU" sz="2800" dirty="0" smtClean="0">
                <a:solidFill>
                  <a:srgbClr val="336699"/>
                </a:solidFill>
              </a:rPr>
              <a:t>работа с родителями 6-х классов</a:t>
            </a:r>
            <a:r>
              <a:rPr lang="ru-RU" dirty="0" smtClean="0">
                <a:solidFill>
                  <a:srgbClr val="336699"/>
                </a:solidFill>
              </a:rPr>
              <a:t/>
            </a:r>
            <a:br>
              <a:rPr lang="ru-RU" dirty="0" smtClean="0">
                <a:solidFill>
                  <a:srgbClr val="336699"/>
                </a:solidFill>
              </a:rPr>
            </a:br>
            <a:r>
              <a:rPr lang="ru-RU" dirty="0" smtClean="0"/>
              <a:t>«</a:t>
            </a:r>
            <a:r>
              <a:rPr lang="ru-RU" sz="3200" b="1" dirty="0" smtClean="0"/>
              <a:t>ОСОБЕННОСТИ  ПУБЕРТАТНОГО ВОЗРАСТА И РОЛЬ РОДИТЕЛЯ В ПРЕОДОЛЕНИИ ТРУДНОСТЕЙ ВЗРОСЛЕНИЯ.</a:t>
            </a:r>
            <a:br>
              <a:rPr lang="ru-RU" sz="3200" b="1" dirty="0" smtClean="0"/>
            </a:br>
            <a:r>
              <a:rPr lang="ru-RU" sz="3200" b="1" dirty="0" smtClean="0"/>
              <a:t>Поведенческие девиации»</a:t>
            </a:r>
            <a:br>
              <a:rPr lang="ru-RU" sz="3200" b="1" dirty="0" smtClean="0"/>
            </a:br>
            <a:r>
              <a:rPr lang="ru-RU" dirty="0" smtClean="0"/>
              <a:t> </a:t>
            </a:r>
            <a:r>
              <a:rPr lang="ru-RU" sz="2000" dirty="0" smtClean="0"/>
              <a:t>Дата: 09.04.2011 год</a:t>
            </a:r>
            <a:br>
              <a:rPr lang="ru-RU" sz="2000" dirty="0" smtClean="0"/>
            </a:br>
            <a:r>
              <a:rPr lang="ru-RU" sz="2000" dirty="0" smtClean="0"/>
              <a:t>Подготовила:</a:t>
            </a:r>
            <a:br>
              <a:rPr lang="ru-RU" sz="2000" dirty="0" smtClean="0"/>
            </a:br>
            <a:r>
              <a:rPr lang="ru-RU" sz="2000" dirty="0" smtClean="0"/>
              <a:t>педагог-психолог </a:t>
            </a:r>
            <a:br>
              <a:rPr lang="ru-RU" sz="2000" dirty="0" smtClean="0"/>
            </a:br>
            <a:r>
              <a:rPr lang="ru-RU" sz="2000" dirty="0" smtClean="0"/>
              <a:t>Воронина С.А.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51587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tx1"/>
                </a:solidFill>
              </a:rPr>
              <a:t>ТРЕНИНГ РОДИТЕЛЕЙ УЧАЩИХСЯ ПЕРВОГО КЛАССА НА ТЕМУ </a:t>
            </a:r>
            <a:r>
              <a:rPr lang="ru-RU" dirty="0" smtClean="0">
                <a:solidFill>
                  <a:srgbClr val="336699"/>
                </a:solidFill>
              </a:rPr>
              <a:t/>
            </a:r>
            <a:br>
              <a:rPr lang="ru-RU" dirty="0" smtClean="0">
                <a:solidFill>
                  <a:srgbClr val="336699"/>
                </a:solidFill>
              </a:rPr>
            </a:br>
            <a:r>
              <a:rPr lang="ru-RU" dirty="0" smtClean="0">
                <a:solidFill>
                  <a:srgbClr val="336699"/>
                </a:solidFill>
              </a:rPr>
              <a:t>«МИР  МОЕЙ  СЕМЬИ»</a:t>
            </a:r>
            <a:br>
              <a:rPr lang="ru-RU" dirty="0" smtClean="0">
                <a:solidFill>
                  <a:srgbClr val="336699"/>
                </a:solidFill>
              </a:rPr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dirty="0" smtClean="0"/>
              <a:t> </a:t>
            </a:r>
            <a:r>
              <a:rPr lang="ru-RU" sz="2000" dirty="0" smtClean="0"/>
              <a:t>Дата: 16.04.2011 год</a:t>
            </a:r>
            <a:br>
              <a:rPr lang="ru-RU" sz="2000" dirty="0" smtClean="0"/>
            </a:br>
            <a:r>
              <a:rPr lang="ru-RU" sz="2000" dirty="0" smtClean="0"/>
              <a:t>Подготовила:</a:t>
            </a:r>
            <a:br>
              <a:rPr lang="ru-RU" sz="2000" dirty="0" smtClean="0"/>
            </a:br>
            <a:r>
              <a:rPr lang="ru-RU" sz="2000" dirty="0" smtClean="0"/>
              <a:t>педагог-психолог </a:t>
            </a:r>
            <a:br>
              <a:rPr lang="ru-RU" sz="2000" dirty="0" smtClean="0"/>
            </a:br>
            <a:r>
              <a:rPr lang="ru-RU" sz="2000" dirty="0" smtClean="0"/>
              <a:t>Воронина С.А.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7429520" cy="4429132"/>
          </a:xfrm>
        </p:spPr>
        <p:txBody>
          <a:bodyPr/>
          <a:lstStyle/>
          <a:p>
            <a:pPr eaLnBrk="1" hangingPunct="1"/>
            <a:r>
              <a:rPr lang="ru-RU" sz="4000" dirty="0" smtClean="0"/>
              <a:t>РОДИТЕЛЬСКОЕ СОБРАНИЕ  10-Х – 11-Х КЛАССОВ НА ТЕМУ –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400" dirty="0" smtClean="0"/>
              <a:t>«</a:t>
            </a:r>
            <a:r>
              <a:rPr lang="ru-RU" sz="2400" b="1" dirty="0" smtClean="0"/>
              <a:t>ТРУДНОСТИ И СТРАТЕГИИ ПОДДЕРЖКИ СТАРШЕКЛАССНИКОВ ВО ВРЕМЯ ПОДГОТОВКИ И СДАЧИ ЕНТ»</a:t>
            </a:r>
            <a:endParaRPr lang="ru-RU" sz="24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1538" y="5214950"/>
            <a:ext cx="6143668" cy="1643050"/>
          </a:xfrm>
        </p:spPr>
        <p:txBody>
          <a:bodyPr>
            <a:normAutofit lnSpcReduction="10000"/>
          </a:bodyPr>
          <a:lstStyle/>
          <a:p>
            <a:pPr algn="r" eaLnBrk="1" hangingPunct="1"/>
            <a:r>
              <a:rPr lang="ru-RU" dirty="0" smtClean="0">
                <a:latin typeface="Matura MT Script Capitals" pitchFamily="66" charset="0"/>
              </a:rPr>
              <a:t>Дата: 24.09.2011 год</a:t>
            </a:r>
          </a:p>
          <a:p>
            <a:pPr algn="r" eaLnBrk="1" hangingPunct="1"/>
            <a:r>
              <a:rPr lang="ru-RU" dirty="0" smtClean="0">
                <a:latin typeface="Matura MT Script Capitals" pitchFamily="66" charset="0"/>
              </a:rPr>
              <a:t>Педагог – психолог СОШЛ № 53 Воронина С.А.</a:t>
            </a:r>
          </a:p>
        </p:txBody>
      </p:sp>
      <p:pic>
        <p:nvPicPr>
          <p:cNvPr id="2053" name="Picture 5" descr="Candle-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57694"/>
            <a:ext cx="1500166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 descr="1202410902_AllDa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0"/>
            <a:ext cx="171448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00200"/>
            <a:ext cx="9144000" cy="2971800"/>
          </a:xfrm>
        </p:spPr>
        <p:txBody>
          <a:bodyPr>
            <a:normAutofit fontScale="90000"/>
          </a:bodyPr>
          <a:lstStyle/>
          <a:p>
            <a:r>
              <a:rPr lang="ru-RU" sz="5400" b="1" i="1">
                <a:effectLst/>
                <a:latin typeface="Times New Roman" pitchFamily="18" charset="0"/>
              </a:rPr>
              <a:t>АНАЛИЗ ИССЛЕДОВАНИЯ</a:t>
            </a:r>
            <a:br>
              <a:rPr lang="ru-RU" sz="5400" b="1" i="1">
                <a:effectLst/>
                <a:latin typeface="Times New Roman" pitchFamily="18" charset="0"/>
              </a:rPr>
            </a:br>
            <a:r>
              <a:rPr lang="ru-RU" sz="4000" b="1" i="1">
                <a:effectLst/>
                <a:latin typeface="Times New Roman" pitchFamily="18" charset="0"/>
              </a:rPr>
              <a:t>психологической службы в рамках</a:t>
            </a:r>
            <a:r>
              <a:rPr lang="ru-RU" sz="4000" i="1">
                <a:effectLst/>
                <a:latin typeface="Times New Roman" pitchFamily="18" charset="0"/>
              </a:rPr>
              <a:t> </a:t>
            </a:r>
            <a:br>
              <a:rPr lang="ru-RU" sz="4000" i="1">
                <a:effectLst/>
                <a:latin typeface="Times New Roman" pitchFamily="18" charset="0"/>
              </a:rPr>
            </a:br>
            <a:r>
              <a:rPr lang="ru-RU" sz="4000" i="1">
                <a:effectLst/>
                <a:latin typeface="Times New Roman" pitchFamily="18" charset="0"/>
              </a:rPr>
              <a:t/>
            </a:r>
            <a:br>
              <a:rPr lang="ru-RU" sz="4000" i="1">
                <a:effectLst/>
                <a:latin typeface="Times New Roman" pitchFamily="18" charset="0"/>
              </a:rPr>
            </a:br>
            <a:r>
              <a:rPr lang="ru-RU" sz="4000" b="1" i="1">
                <a:effectLst/>
                <a:latin typeface="Times New Roman" pitchFamily="18" charset="0"/>
              </a:rPr>
              <a:t>ПРОФИЛЬНОГО И ПРЕДПРОФИЛЬНОГО ОБРАЗОВАНИЯ</a:t>
            </a:r>
            <a:r>
              <a:rPr lang="ru-RU" sz="4000" i="1">
                <a:effectLst/>
                <a:latin typeface="Times New Roman" pitchFamily="18" charset="0"/>
              </a:rPr>
              <a:t/>
            </a:r>
            <a:br>
              <a:rPr lang="ru-RU" sz="4000" i="1">
                <a:effectLst/>
                <a:latin typeface="Times New Roman" pitchFamily="18" charset="0"/>
              </a:rPr>
            </a:br>
            <a:r>
              <a:rPr lang="ru-RU" sz="4000" i="1">
                <a:effectLst/>
                <a:latin typeface="Times New Roman" pitchFamily="18" charset="0"/>
              </a:rPr>
              <a:t/>
            </a:r>
            <a:br>
              <a:rPr lang="ru-RU" sz="4000" i="1">
                <a:effectLst/>
                <a:latin typeface="Times New Roman" pitchFamily="18" charset="0"/>
              </a:rPr>
            </a:br>
            <a:r>
              <a:rPr lang="ru-RU" sz="4000" i="1">
                <a:effectLst/>
                <a:latin typeface="Times New Roman" pitchFamily="18" charset="0"/>
              </a:rPr>
              <a:t/>
            </a:r>
            <a:br>
              <a:rPr lang="ru-RU" sz="4000" i="1">
                <a:effectLst/>
                <a:latin typeface="Times New Roman" pitchFamily="18" charset="0"/>
              </a:rPr>
            </a:br>
            <a:r>
              <a:rPr lang="ru-RU" sz="2400" b="1" i="1"/>
              <a:t>Дата:   01.02. 2010 год</a:t>
            </a:r>
            <a:br>
              <a:rPr lang="ru-RU" sz="2400" b="1" i="1"/>
            </a:br>
            <a:r>
              <a:rPr lang="ru-RU" sz="2400" b="1" i="1"/>
              <a:t>Подготовила: педагог-психолог Воронина С.А.</a:t>
            </a:r>
            <a:r>
              <a:rPr lang="ru-RU" sz="4000"/>
              <a:t> 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268538" y="0"/>
            <a:ext cx="6875462" cy="68262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endParaRPr lang="ru-RU" sz="3200" b="1">
              <a:solidFill>
                <a:schemeClr val="tx2"/>
              </a:solidFill>
            </a:endParaRPr>
          </a:p>
          <a:p>
            <a:pPr algn="r"/>
            <a:r>
              <a:rPr lang="ru-RU" sz="1600" b="1">
                <a:solidFill>
                  <a:schemeClr val="tx2"/>
                </a:solidFill>
              </a:rPr>
              <a:t>ОБУЧАЮЩИЙ   СЕМИНАР – ПРАКТИКУМ  ДЛЯ РОДИТЕЛЕЙ</a:t>
            </a:r>
            <a:r>
              <a:rPr lang="ru-RU" b="1">
                <a:solidFill>
                  <a:srgbClr val="0000FF"/>
                </a:solidFill>
              </a:rPr>
              <a:t> </a:t>
            </a:r>
          </a:p>
          <a:p>
            <a:pPr algn="r"/>
            <a:endParaRPr lang="ru-RU" sz="2400" b="1" i="1">
              <a:solidFill>
                <a:srgbClr val="0000FF"/>
              </a:solidFill>
            </a:endParaRPr>
          </a:p>
          <a:p>
            <a:pPr algn="r"/>
            <a:r>
              <a:rPr lang="ru-RU" sz="3200" b="1" i="1">
                <a:solidFill>
                  <a:srgbClr val="0000FF"/>
                </a:solidFill>
              </a:rPr>
              <a:t>Профилактика правонарушений</a:t>
            </a:r>
            <a:endParaRPr lang="ru-RU" sz="3200" b="1">
              <a:solidFill>
                <a:srgbClr val="0000FF"/>
              </a:solidFill>
            </a:endParaRPr>
          </a:p>
          <a:p>
            <a:pPr algn="r"/>
            <a:endParaRPr lang="ru-RU" sz="3200" b="1">
              <a:solidFill>
                <a:srgbClr val="FF0000"/>
              </a:solidFill>
            </a:endParaRPr>
          </a:p>
          <a:p>
            <a:pPr algn="r"/>
            <a:r>
              <a:rPr lang="ru-RU" sz="3200" b="1">
                <a:solidFill>
                  <a:srgbClr val="FF0000"/>
                </a:solidFill>
              </a:rPr>
              <a:t>Роль родителя  в укреплении и сохранении здоровья личности. </a:t>
            </a:r>
          </a:p>
          <a:p>
            <a:pPr algn="r"/>
            <a:r>
              <a:rPr lang="ru-RU" sz="3200" b="1">
                <a:solidFill>
                  <a:srgbClr val="FF0000"/>
                </a:solidFill>
              </a:rPr>
              <a:t>Адаптация пятиклассников</a:t>
            </a:r>
          </a:p>
          <a:p>
            <a:pPr algn="r"/>
            <a:endParaRPr lang="ru-RU" sz="3200" b="1">
              <a:solidFill>
                <a:srgbClr val="FF0000"/>
              </a:solidFill>
            </a:endParaRP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ДАТА: 10. 04. 2010 ГОД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ПОДГОТОВИЛА: 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ПЕДАГОГ-ПСИХОЛОГ 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ВОРОНИНА С.А.  </a:t>
            </a:r>
          </a:p>
          <a:p>
            <a:pPr algn="r"/>
            <a:endParaRPr lang="ru-RU" sz="4000" b="1">
              <a:solidFill>
                <a:srgbClr val="0000FF"/>
              </a:solidFill>
            </a:endParaRPr>
          </a:p>
          <a:p>
            <a:pPr algn="r"/>
            <a:endParaRPr lang="ru-RU" sz="32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124075" y="0"/>
            <a:ext cx="7019925" cy="68564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ОБУЧАЮЩИЙ   СЕМИНАР – ПРАКТИКУМ  ДЛЯ РОДИТЕЛЕЙ</a:t>
            </a:r>
            <a:r>
              <a:rPr lang="ru-RU" sz="4000" b="1">
                <a:solidFill>
                  <a:srgbClr val="0000FF"/>
                </a:solidFill>
              </a:rPr>
              <a:t> </a:t>
            </a:r>
          </a:p>
          <a:p>
            <a:pPr algn="r"/>
            <a:endParaRPr lang="ru-RU" sz="2800" b="1" i="1">
              <a:solidFill>
                <a:srgbClr val="0000FF"/>
              </a:solidFill>
            </a:endParaRPr>
          </a:p>
          <a:p>
            <a:pPr algn="r"/>
            <a:r>
              <a:rPr lang="ru-RU" sz="2800" b="1" i="1">
                <a:solidFill>
                  <a:srgbClr val="0000FF"/>
                </a:solidFill>
              </a:rPr>
              <a:t>Профилактика правонарушений</a:t>
            </a:r>
            <a:endParaRPr lang="ru-RU" sz="2800" b="1">
              <a:solidFill>
                <a:srgbClr val="0000FF"/>
              </a:solidFill>
            </a:endParaRPr>
          </a:p>
          <a:p>
            <a:pPr algn="r"/>
            <a:endParaRPr lang="ru-RU" sz="2400" b="1">
              <a:solidFill>
                <a:srgbClr val="FF0000"/>
              </a:solidFill>
            </a:endParaRPr>
          </a:p>
          <a:p>
            <a:endParaRPr lang="ru-RU" sz="2400" b="1">
              <a:solidFill>
                <a:srgbClr val="FF0000"/>
              </a:solidFill>
            </a:endParaRPr>
          </a:p>
          <a:p>
            <a:pPr algn="r"/>
            <a:r>
              <a:rPr lang="ru-RU" sz="2400" b="1">
                <a:solidFill>
                  <a:srgbClr val="FF0000"/>
                </a:solidFill>
              </a:rPr>
              <a:t>Роль родителя в укреплении и сохранении здоровья личности ребенка</a:t>
            </a:r>
          </a:p>
          <a:p>
            <a:pPr algn="r"/>
            <a:r>
              <a:rPr lang="ru-RU" sz="2400" b="1">
                <a:solidFill>
                  <a:srgbClr val="FF0000"/>
                </a:solidFill>
              </a:rPr>
              <a:t>Актуальные вопросы семиклассника  «Анализ личностных особенностей»</a:t>
            </a:r>
            <a:r>
              <a:rPr lang="ru-RU" sz="2400"/>
              <a:t> </a:t>
            </a:r>
            <a:endParaRPr lang="ru-RU" sz="2400" b="1">
              <a:solidFill>
                <a:srgbClr val="FF0000"/>
              </a:solidFill>
            </a:endParaRPr>
          </a:p>
          <a:p>
            <a:pPr algn="r"/>
            <a:endParaRPr lang="ru-RU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endParaRPr lang="ru-RU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endParaRPr lang="ru-RU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ДАТА: 8. 04. 2010 ГОД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ПОДГОТОВИЛА: 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ПЕДАГОГ-ПСИХОЛОГ 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ВОРОНИНА С.А.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  <a:p>
            <a:pPr algn="r"/>
            <a:r>
              <a:rPr lang="ru-RU" sz="4000" b="1">
                <a:solidFill>
                  <a:srgbClr val="0000FF"/>
                </a:solidFill>
              </a:rPr>
              <a:t> </a:t>
            </a:r>
          </a:p>
          <a:p>
            <a:pPr algn="r"/>
            <a:endParaRPr lang="ru-RU" sz="32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14290"/>
            <a:ext cx="8253442" cy="43577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rgbClr val="C00000"/>
                </a:solidFill>
              </a:rPr>
              <a:t>КАФЕДРА  КЛАССНЫХ  РУКОВОДИТЕЛЕЙ </a:t>
            </a:r>
            <a:r>
              <a:rPr lang="ru-RU" sz="3600" dirty="0" smtClean="0">
                <a:solidFill>
                  <a:srgbClr val="C00000"/>
                </a:solidFill>
              </a:rPr>
              <a:t/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>«МОДЕЛЬ  СОПРОВОЖДЕНИЯ СППС УЧЕБНО-ВОСПИТАТЕЛЬНОГО ПРОЦЕССА 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>НА 2011-2012  УЧЕБНЫЙ ГОД»</a:t>
            </a:r>
            <a:br>
              <a:rPr lang="ru-RU" sz="3600" dirty="0" smtClean="0">
                <a:solidFill>
                  <a:srgbClr val="C00000"/>
                </a:solidFill>
              </a:rPr>
            </a:b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5143512"/>
            <a:ext cx="8467756" cy="1143008"/>
          </a:xfrm>
        </p:spPr>
        <p:txBody>
          <a:bodyPr>
            <a:normAutofit fontScale="92500" lnSpcReduction="20000"/>
          </a:bodyPr>
          <a:lstStyle/>
          <a:p>
            <a:r>
              <a:rPr lang="ru-RU" sz="1800" b="1" dirty="0" smtClean="0">
                <a:solidFill>
                  <a:schemeClr val="bg1"/>
                </a:solidFill>
                <a:latin typeface="Arial Black" pitchFamily="34" charset="0"/>
              </a:rPr>
              <a:t>ДАТА: 01.09.2011  года</a:t>
            </a:r>
          </a:p>
          <a:p>
            <a:r>
              <a:rPr lang="ru-RU" sz="1800" b="1" dirty="0" smtClean="0">
                <a:solidFill>
                  <a:schemeClr val="bg1"/>
                </a:solidFill>
                <a:latin typeface="Arial Black" pitchFamily="34" charset="0"/>
              </a:rPr>
              <a:t>ПОДГОТОВИЛА:</a:t>
            </a:r>
          </a:p>
          <a:p>
            <a:r>
              <a:rPr lang="ru-RU" sz="1800" b="1" dirty="0" smtClean="0">
                <a:solidFill>
                  <a:schemeClr val="bg1"/>
                </a:solidFill>
                <a:latin typeface="Arial Black" pitchFamily="34" charset="0"/>
              </a:rPr>
              <a:t> ПЕДАГОГ-ПСИХОЛОГ СОШЛ №53  </a:t>
            </a:r>
          </a:p>
          <a:p>
            <a:r>
              <a:rPr lang="ru-RU" sz="1800" b="1" dirty="0" smtClean="0">
                <a:solidFill>
                  <a:schemeClr val="bg1"/>
                </a:solidFill>
                <a:latin typeface="Arial Black" pitchFamily="34" charset="0"/>
              </a:rPr>
              <a:t>ВОРОНИНА С.А.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124075" y="0"/>
            <a:ext cx="7019925" cy="67627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ОБУЧАЮЩИЙ   СЕМИНАР – ПРАКТИКУМ  ДЛЯ РОДИТЕЛЕЙ</a:t>
            </a:r>
            <a:r>
              <a:rPr lang="ru-RU" sz="4000" b="1">
                <a:solidFill>
                  <a:srgbClr val="0000FF"/>
                </a:solidFill>
              </a:rPr>
              <a:t> </a:t>
            </a:r>
          </a:p>
          <a:p>
            <a:pPr algn="r"/>
            <a:endParaRPr lang="ru-RU" sz="3200" b="1" i="1">
              <a:solidFill>
                <a:srgbClr val="0000FF"/>
              </a:solidFill>
            </a:endParaRPr>
          </a:p>
          <a:p>
            <a:pPr algn="r"/>
            <a:r>
              <a:rPr lang="ru-RU" sz="3200" b="1" i="1">
                <a:solidFill>
                  <a:srgbClr val="0000FF"/>
                </a:solidFill>
              </a:rPr>
              <a:t>Профилактика правонарушений</a:t>
            </a:r>
            <a:endParaRPr lang="ru-RU" sz="3200" b="1">
              <a:solidFill>
                <a:srgbClr val="0000FF"/>
              </a:solidFill>
            </a:endParaRPr>
          </a:p>
          <a:p>
            <a:pPr algn="r"/>
            <a:endParaRPr lang="ru-RU" sz="2400" b="1">
              <a:solidFill>
                <a:srgbClr val="FF0000"/>
              </a:solidFill>
            </a:endParaRPr>
          </a:p>
          <a:p>
            <a:pPr algn="r"/>
            <a:r>
              <a:rPr lang="ru-RU" sz="3200" b="1">
                <a:solidFill>
                  <a:srgbClr val="FF0000"/>
                </a:solidFill>
              </a:rPr>
              <a:t>Роль родителя в укреплении и сохранении здоровья личности </a:t>
            </a:r>
          </a:p>
          <a:p>
            <a:pPr algn="r"/>
            <a:endParaRPr lang="ru-RU" sz="2400" b="1">
              <a:solidFill>
                <a:srgbClr val="FF0000"/>
              </a:solidFill>
            </a:endParaRPr>
          </a:p>
          <a:p>
            <a:pPr algn="r"/>
            <a:r>
              <a:rPr lang="ru-RU" sz="2400" b="1">
                <a:solidFill>
                  <a:srgbClr val="FF0000"/>
                </a:solidFill>
              </a:rPr>
              <a:t>Актуальные вопросы возраста </a:t>
            </a:r>
          </a:p>
          <a:p>
            <a:pPr algn="r"/>
            <a:r>
              <a:rPr lang="ru-RU" sz="2400" b="1">
                <a:solidFill>
                  <a:srgbClr val="FF0000"/>
                </a:solidFill>
              </a:rPr>
              <a:t>Готовность к обучению в  среднем звене</a:t>
            </a:r>
            <a:r>
              <a:rPr lang="ru-RU" sz="2400"/>
              <a:t> </a:t>
            </a:r>
            <a:endParaRPr lang="ru-RU" sz="2400" b="1">
              <a:solidFill>
                <a:srgbClr val="FF0000"/>
              </a:solidFill>
            </a:endParaRPr>
          </a:p>
          <a:p>
            <a:pPr algn="r"/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ДАТА: 10. 04. 2010 ГОД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ПОДГОТОВИЛА: 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ПЕДАГОГ-ПСИХОЛОГ 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ВОРОНИНА С.А.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  <a:p>
            <a:pPr algn="r"/>
            <a:r>
              <a:rPr lang="ru-RU" sz="4000" b="1">
                <a:solidFill>
                  <a:srgbClr val="0000FF"/>
                </a:solidFill>
              </a:rPr>
              <a:t> </a:t>
            </a:r>
          </a:p>
          <a:p>
            <a:pPr algn="r"/>
            <a:endParaRPr lang="ru-RU" sz="32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124075" y="0"/>
            <a:ext cx="7019925" cy="63976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ОБУЧАЮЩИЙ   СЕМИНАР – ПРАКТИКУМ  ДЛЯ РОДИТЕЛЕЙ</a:t>
            </a:r>
            <a:r>
              <a:rPr lang="ru-RU" sz="4000" b="1">
                <a:solidFill>
                  <a:srgbClr val="0000FF"/>
                </a:solidFill>
              </a:rPr>
              <a:t> </a:t>
            </a:r>
          </a:p>
          <a:p>
            <a:pPr algn="r"/>
            <a:endParaRPr lang="ru-RU" sz="3200" b="1" i="1">
              <a:solidFill>
                <a:srgbClr val="0000FF"/>
              </a:solidFill>
            </a:endParaRPr>
          </a:p>
          <a:p>
            <a:pPr algn="r"/>
            <a:r>
              <a:rPr lang="ru-RU" sz="3200" b="1" i="1">
                <a:solidFill>
                  <a:srgbClr val="0000FF"/>
                </a:solidFill>
              </a:rPr>
              <a:t>Профилактика правонарушений</a:t>
            </a:r>
            <a:endParaRPr lang="ru-RU" sz="3200" b="1">
              <a:solidFill>
                <a:srgbClr val="0000FF"/>
              </a:solidFill>
            </a:endParaRPr>
          </a:p>
          <a:p>
            <a:pPr algn="r"/>
            <a:endParaRPr lang="ru-RU" sz="2400" b="1">
              <a:solidFill>
                <a:srgbClr val="FF0000"/>
              </a:solidFill>
            </a:endParaRPr>
          </a:p>
          <a:p>
            <a:pPr algn="r"/>
            <a:r>
              <a:rPr lang="ru-RU" sz="3200" b="1">
                <a:solidFill>
                  <a:srgbClr val="FF0000"/>
                </a:solidFill>
              </a:rPr>
              <a:t>Роль родителя в укреплении и сохранении здоровья личности </a:t>
            </a:r>
          </a:p>
          <a:p>
            <a:pPr algn="r"/>
            <a:r>
              <a:rPr lang="ru-RU" sz="2400" b="1">
                <a:solidFill>
                  <a:srgbClr val="FF0000"/>
                </a:solidFill>
              </a:rPr>
              <a:t>Актуальные вопросы возраста</a:t>
            </a:r>
          </a:p>
          <a:p>
            <a:pPr algn="r"/>
            <a:r>
              <a:rPr lang="ru-RU" sz="2400" b="1">
                <a:solidFill>
                  <a:srgbClr val="FF0000"/>
                </a:solidFill>
              </a:rPr>
              <a:t> «Вопросы адаптации десятиклассника»</a:t>
            </a:r>
            <a:r>
              <a:rPr lang="ru-RU" sz="2400">
                <a:solidFill>
                  <a:srgbClr val="FF0000"/>
                </a:solidFill>
              </a:rPr>
              <a:t> </a:t>
            </a:r>
            <a:endParaRPr lang="ru-RU" sz="2400" b="1">
              <a:solidFill>
                <a:srgbClr val="FF0000"/>
              </a:solidFill>
            </a:endParaRPr>
          </a:p>
          <a:p>
            <a:pPr algn="r"/>
            <a:endParaRPr lang="ru-RU" sz="24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ДАТА: 12. 04. 2010 ГОД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ПОДГОТОВИЛА: 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ПЕДАГОГ-ПСИХОЛОГ </a:t>
            </a:r>
          </a:p>
          <a:p>
            <a:pPr algn="r"/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ВОРОНИНА С.А.</a:t>
            </a:r>
            <a:r>
              <a:rPr 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  <a:p>
            <a:pPr algn="r"/>
            <a:r>
              <a:rPr lang="ru-RU" sz="4000" b="1">
                <a:solidFill>
                  <a:srgbClr val="0000FF"/>
                </a:solidFill>
              </a:rPr>
              <a:t> </a:t>
            </a:r>
          </a:p>
          <a:p>
            <a:pPr algn="r"/>
            <a:endParaRPr lang="ru-RU" sz="32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714356"/>
            <a:ext cx="7772400" cy="3286148"/>
          </a:xfrm>
        </p:spPr>
        <p:txBody>
          <a:bodyPr/>
          <a:lstStyle/>
          <a:p>
            <a:pPr eaLnBrk="1" hangingPunct="1"/>
            <a:r>
              <a:rPr lang="ru-RU" sz="4000" dirty="0" smtClean="0"/>
              <a:t>СЕМИНАР НА ТЕМУ: «САМООПРЕДЕЛЕНИЕ  ЛИЧНОСТИ  И СТРЕССОУСТОЙЧИВОСТЬ УЧЕНИКА В СИТУАЦИИ ЭКЗАМЕНА»</a:t>
            </a:r>
            <a:endParaRPr lang="ru-RU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1538" y="5214950"/>
            <a:ext cx="6429420" cy="1357300"/>
          </a:xfrm>
        </p:spPr>
        <p:txBody>
          <a:bodyPr>
            <a:normAutofit fontScale="92500" lnSpcReduction="20000"/>
          </a:bodyPr>
          <a:lstStyle/>
          <a:p>
            <a:pPr algn="r" eaLnBrk="1" hangingPunct="1"/>
            <a:r>
              <a:rPr lang="ru-RU" dirty="0" smtClean="0">
                <a:latin typeface="Matura MT Script Capitals" pitchFamily="66" charset="0"/>
              </a:rPr>
              <a:t>Дата: 28.01.2011 год</a:t>
            </a:r>
          </a:p>
          <a:p>
            <a:pPr algn="r" eaLnBrk="1" hangingPunct="1"/>
            <a:r>
              <a:rPr lang="ru-RU" dirty="0" smtClean="0">
                <a:latin typeface="Matura MT Script Capitals" pitchFamily="66" charset="0"/>
              </a:rPr>
              <a:t>Педагог – психолог СОШЛ № 53 Воронина С.А.</a:t>
            </a:r>
          </a:p>
        </p:txBody>
      </p:sp>
      <p:pic>
        <p:nvPicPr>
          <p:cNvPr id="2053" name="Picture 5" descr="Candle-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5" y="2285992"/>
            <a:ext cx="1500166" cy="45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549275"/>
            <a:ext cx="8569325" cy="28797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dirty="0" smtClean="0">
                <a:latin typeface="Tahoma" pitchFamily="34" charset="0"/>
              </a:rPr>
              <a:t> </a:t>
            </a:r>
            <a:br>
              <a:rPr lang="ru-RU" dirty="0" smtClean="0">
                <a:latin typeface="Tahoma" pitchFamily="34" charset="0"/>
              </a:rPr>
            </a:br>
            <a:r>
              <a:rPr lang="ru-RU" sz="3200" dirty="0" smtClean="0">
                <a:latin typeface="Tahoma" pitchFamily="34" charset="0"/>
              </a:rPr>
              <a:t>РАБОТА С РОДИТЕЛЯМИ</a:t>
            </a:r>
            <a:r>
              <a:rPr lang="ru-RU" dirty="0" smtClean="0">
                <a:latin typeface="Tahoma" pitchFamily="34" charset="0"/>
              </a:rPr>
              <a:t/>
            </a:r>
            <a:br>
              <a:rPr lang="ru-RU" dirty="0" smtClean="0">
                <a:latin typeface="Tahoma" pitchFamily="34" charset="0"/>
              </a:rPr>
            </a:br>
            <a:r>
              <a:rPr lang="ru-RU" dirty="0" smtClean="0">
                <a:latin typeface="Tahoma" pitchFamily="34" charset="0"/>
              </a:rPr>
              <a:t/>
            </a:r>
            <a:br>
              <a:rPr lang="ru-RU" dirty="0" smtClean="0">
                <a:latin typeface="Tahoma" pitchFamily="34" charset="0"/>
              </a:rPr>
            </a:br>
            <a:r>
              <a:rPr lang="ru-RU" sz="4000" b="1" dirty="0" smtClean="0">
                <a:latin typeface="Tahoma" pitchFamily="34" charset="0"/>
              </a:rPr>
              <a:t>ОБУЧАЮЩИЙ СЕМИНАР</a:t>
            </a:r>
            <a:r>
              <a:rPr lang="ru-RU" sz="3600" b="1" dirty="0" smtClean="0">
                <a:latin typeface="Tahoma" pitchFamily="34" charset="0"/>
              </a:rPr>
              <a:t> </a:t>
            </a:r>
            <a:br>
              <a:rPr lang="ru-RU" sz="3600" b="1" dirty="0" smtClean="0">
                <a:latin typeface="Tahoma" pitchFamily="34" charset="0"/>
              </a:rPr>
            </a:br>
            <a:r>
              <a:rPr lang="ru-RU" sz="3600" b="1" dirty="0" smtClean="0">
                <a:latin typeface="Tahoma" pitchFamily="34" charset="0"/>
              </a:rPr>
              <a:t/>
            </a:r>
            <a:br>
              <a:rPr lang="ru-RU" sz="3600" b="1" dirty="0" smtClean="0">
                <a:latin typeface="Tahoma" pitchFamily="34" charset="0"/>
              </a:rPr>
            </a:br>
            <a:r>
              <a:rPr lang="ru-RU" dirty="0" smtClean="0">
                <a:latin typeface="Tahoma" pitchFamily="34" charset="0"/>
              </a:rPr>
              <a:t>«Адаптация первоклассников к обучению в школе»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581525"/>
            <a:ext cx="8135937" cy="184785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ДАТА: 6.11.10   года</a:t>
            </a:r>
          </a:p>
          <a:p>
            <a:pPr algn="r" eaLnBrk="1" hangingPunct="1">
              <a:defRPr/>
            </a:pPr>
            <a:r>
              <a:rPr lang="ru-RU" sz="1800" b="1" dirty="0" smtClean="0">
                <a:solidFill>
                  <a:schemeClr val="tx2"/>
                </a:solidFill>
                <a:effectLst/>
              </a:rPr>
              <a:t>СОШЛ № 53</a:t>
            </a:r>
          </a:p>
          <a:p>
            <a:pPr algn="r" eaLnBrk="1" hangingPunct="1">
              <a:defRPr/>
            </a:pPr>
            <a:r>
              <a:rPr lang="ru-RU" sz="1800" b="1" dirty="0" smtClean="0">
                <a:solidFill>
                  <a:schemeClr val="tx2"/>
                </a:solidFill>
                <a:effectLst/>
              </a:rPr>
              <a:t>ПЕДАГОГ-ПСИХОЛОГ </a:t>
            </a:r>
          </a:p>
          <a:p>
            <a:pPr algn="r" eaLnBrk="1" hangingPunct="1">
              <a:defRPr/>
            </a:pPr>
            <a:r>
              <a:rPr lang="ru-RU" sz="1800" b="1" dirty="0" smtClean="0">
                <a:solidFill>
                  <a:schemeClr val="tx2"/>
                </a:solidFill>
                <a:effectLst/>
              </a:rPr>
              <a:t>ВОРОНИНА С.А.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571480"/>
            <a:ext cx="9144000" cy="607223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sz="4000" dirty="0">
                <a:solidFill>
                  <a:schemeClr val="bg1"/>
                </a:solidFill>
              </a:rPr>
              <a:t>РЕЗУЛЬТАТЫ  ИССЛЕДОВАНИЯ  УМСТВЕННЫХ СПОСОБНОСТЕЙ УЧАЩИХСЯ 5-х,9-Х, 11 КЛАССОВ</a:t>
            </a:r>
          </a:p>
          <a:p>
            <a:pPr>
              <a:lnSpc>
                <a:spcPct val="90000"/>
              </a:lnSpc>
            </a:pPr>
            <a:endParaRPr lang="ru-RU" sz="4000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sz="2000" dirty="0">
                <a:solidFill>
                  <a:schemeClr val="bg1"/>
                </a:solidFill>
              </a:rPr>
              <a:t>Подготовила: </a:t>
            </a:r>
          </a:p>
          <a:p>
            <a:pPr algn="ctr">
              <a:lnSpc>
                <a:spcPct val="90000"/>
              </a:lnSpc>
            </a:pPr>
            <a:r>
              <a:rPr lang="ru-RU" sz="2000" dirty="0">
                <a:solidFill>
                  <a:schemeClr val="bg1"/>
                </a:solidFill>
              </a:rPr>
              <a:t>ученица 10 А класса </a:t>
            </a:r>
          </a:p>
          <a:p>
            <a:pPr algn="ctr">
              <a:lnSpc>
                <a:spcPct val="90000"/>
              </a:lnSpc>
            </a:pPr>
            <a:r>
              <a:rPr lang="ru-RU" sz="2000" dirty="0">
                <a:solidFill>
                  <a:schemeClr val="bg1"/>
                </a:solidFill>
              </a:rPr>
              <a:t>Ермолова К.</a:t>
            </a:r>
          </a:p>
          <a:p>
            <a:pPr algn="ctr">
              <a:lnSpc>
                <a:spcPct val="90000"/>
              </a:lnSpc>
            </a:pPr>
            <a:r>
              <a:rPr lang="ru-RU" sz="2000" dirty="0">
                <a:solidFill>
                  <a:schemeClr val="bg1"/>
                </a:solidFill>
              </a:rPr>
              <a:t>Проверила: </a:t>
            </a:r>
          </a:p>
          <a:p>
            <a:pPr algn="ctr">
              <a:lnSpc>
                <a:spcPct val="90000"/>
              </a:lnSpc>
            </a:pPr>
            <a:r>
              <a:rPr lang="ru-RU" sz="2000" dirty="0">
                <a:solidFill>
                  <a:schemeClr val="bg1"/>
                </a:solidFill>
              </a:rPr>
              <a:t>педагог-психолог </a:t>
            </a:r>
          </a:p>
          <a:p>
            <a:pPr algn="ctr">
              <a:lnSpc>
                <a:spcPct val="90000"/>
              </a:lnSpc>
            </a:pPr>
            <a:r>
              <a:rPr lang="ru-RU" sz="2000" dirty="0">
                <a:solidFill>
                  <a:schemeClr val="bg1"/>
                </a:solidFill>
              </a:rPr>
              <a:t>Воронина С.А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</a:p>
          <a:p>
            <a:pPr algn="ctr">
              <a:lnSpc>
                <a:spcPct val="9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Ноябрь 2009 год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476375" y="1196975"/>
            <a:ext cx="7667625" cy="46640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FF"/>
                </a:solidFill>
              </a:rPr>
              <a:t>КАФЕДРА КЛАССНЫХ РУКОВОДИТЕЛЕЙ</a:t>
            </a:r>
          </a:p>
          <a:p>
            <a:pPr algn="r"/>
            <a:endParaRPr lang="ru-RU" sz="4000" b="1">
              <a:solidFill>
                <a:srgbClr val="0000FF"/>
              </a:solidFill>
            </a:endParaRPr>
          </a:p>
          <a:p>
            <a:pPr algn="r"/>
            <a:r>
              <a:rPr lang="ru-RU" sz="4000" b="1">
                <a:solidFill>
                  <a:srgbClr val="0000FF"/>
                </a:solidFill>
              </a:rPr>
              <a:t>Диагностический опросник на измерение свойств психологического здоровья</a:t>
            </a:r>
          </a:p>
          <a:p>
            <a:pPr algn="r"/>
            <a:r>
              <a:rPr lang="ru-RU" sz="4000" b="1">
                <a:solidFill>
                  <a:srgbClr val="0000FF"/>
                </a:solidFill>
              </a:rPr>
              <a:t>личности</a:t>
            </a:r>
          </a:p>
          <a:p>
            <a:pPr algn="r"/>
            <a:endParaRPr lang="ru-RU" sz="4000" b="1">
              <a:solidFill>
                <a:srgbClr val="0000FF"/>
              </a:solidFill>
            </a:endParaRPr>
          </a:p>
          <a:p>
            <a:pPr algn="r"/>
            <a:endParaRPr lang="ru-RU" sz="32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57166"/>
            <a:ext cx="9144000" cy="500066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FF00"/>
                </a:solidFill>
              </a:rPr>
              <a:t>МАСТЕР-КЛАСС 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РАБОТА С РОДИТЕЛЯМИ ПО ПРЕДМЕТУ «САМОПОЗНАНИЕ»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ТЕМА: «МИР, В КОТОРОМ ЖИВУТ НАШИ ДЕТИ!»</a:t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643563"/>
            <a:ext cx="8858250" cy="10001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Дата: 26.02.2011 год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Педагог-психолог СОШЛ № 53 Воронина С.А.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51587"/>
          </a:xfrm>
        </p:spPr>
        <p:txBody>
          <a:bodyPr/>
          <a:lstStyle/>
          <a:p>
            <a:r>
              <a:rPr lang="ru-RU" sz="6000" dirty="0" smtClean="0">
                <a:solidFill>
                  <a:srgbClr val="FFFF00"/>
                </a:solidFill>
              </a:rPr>
              <a:t>СУИЦИДАЛЬНОЕ ПОВЕДЕНИЕ</a:t>
            </a:r>
            <a:br>
              <a:rPr lang="ru-RU" sz="6000" dirty="0" smtClean="0">
                <a:solidFill>
                  <a:srgbClr val="FFFF00"/>
                </a:solidFill>
              </a:rPr>
            </a:br>
            <a:r>
              <a:rPr lang="ru-RU" sz="6000" dirty="0" smtClean="0">
                <a:solidFill>
                  <a:srgbClr val="FFFF00"/>
                </a:solidFill>
              </a:rPr>
              <a:t>И ЕГО ПРОФИЛАКТИКА</a:t>
            </a:r>
            <a:br>
              <a:rPr lang="ru-RU" sz="6000" dirty="0" smtClean="0">
                <a:solidFill>
                  <a:srgbClr val="FFFF00"/>
                </a:solidFill>
              </a:rPr>
            </a:br>
            <a:r>
              <a:rPr lang="ru-RU" sz="2800" dirty="0" smtClean="0">
                <a:solidFill>
                  <a:srgbClr val="FFFF00"/>
                </a:solidFill>
              </a:rPr>
              <a:t>Дата: 08.11.08.</a:t>
            </a:r>
            <a:br>
              <a:rPr lang="ru-RU" sz="2800" dirty="0" smtClean="0">
                <a:solidFill>
                  <a:srgbClr val="FFFF00"/>
                </a:solidFill>
              </a:rPr>
            </a:br>
            <a:r>
              <a:rPr lang="ru-RU" sz="2800" dirty="0" smtClean="0">
                <a:solidFill>
                  <a:srgbClr val="FFFF00"/>
                </a:solidFill>
              </a:rPr>
              <a:t>Подготовила:</a:t>
            </a:r>
            <a:br>
              <a:rPr lang="ru-RU" sz="2800" dirty="0" smtClean="0">
                <a:solidFill>
                  <a:srgbClr val="FFFF00"/>
                </a:solidFill>
              </a:rPr>
            </a:br>
            <a:r>
              <a:rPr lang="ru-RU" sz="2800" dirty="0" smtClean="0">
                <a:solidFill>
                  <a:srgbClr val="FFFF00"/>
                </a:solidFill>
              </a:rPr>
              <a:t>педагог-психолог </a:t>
            </a:r>
            <a:br>
              <a:rPr lang="ru-RU" sz="2800" dirty="0" smtClean="0">
                <a:solidFill>
                  <a:srgbClr val="FFFF00"/>
                </a:solidFill>
              </a:rPr>
            </a:br>
            <a:r>
              <a:rPr lang="ru-RU" sz="2800" dirty="0" smtClean="0">
                <a:solidFill>
                  <a:srgbClr val="FFFF00"/>
                </a:solidFill>
              </a:rPr>
              <a:t>Воронина С.А.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6597650"/>
          </a:xfrm>
        </p:spPr>
        <p:txBody>
          <a:bodyPr>
            <a:normAutofit fontScale="90000"/>
          </a:bodyPr>
          <a:lstStyle/>
          <a:p>
            <a:r>
              <a:rPr lang="ru-RU" sz="5400" b="1" dirty="0"/>
              <a:t/>
            </a:r>
            <a:br>
              <a:rPr lang="ru-RU" sz="5400" b="1" dirty="0"/>
            </a:br>
            <a:r>
              <a:rPr lang="ru-RU" sz="5400" b="1" dirty="0"/>
              <a:t>ПОРТФОЛИО УЧЕНИКА </a:t>
            </a:r>
            <a:br>
              <a:rPr lang="ru-RU" sz="5400" b="1" dirty="0"/>
            </a:br>
            <a:r>
              <a:rPr lang="ru-RU" sz="5400" b="1" dirty="0"/>
              <a:t>КАК ПОКАЗАТЕЛЬ ГОТОВНОСТИ СТАРШЕКЛАССНИКА К ВЫБОРУ ПРОФИЛЯ </a:t>
            </a:r>
            <a:r>
              <a:rPr lang="ru-RU" sz="5400" b="1" dirty="0" smtClean="0"/>
              <a:t>ОБУЧЕНИЯ</a:t>
            </a:r>
            <a:br>
              <a:rPr lang="ru-RU" sz="5400" b="1" dirty="0" smtClean="0"/>
            </a:br>
            <a:r>
              <a:rPr lang="ru-RU" sz="5400" dirty="0" smtClean="0"/>
              <a:t>Подготовила Воронина С.А.  декабрь 2009 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23850" y="260350"/>
            <a:ext cx="8424863" cy="6408738"/>
          </a:xfrm>
        </p:spPr>
        <p:txBody>
          <a:bodyPr>
            <a:normAutofit fontScale="90000"/>
          </a:bodyPr>
          <a:lstStyle/>
          <a:p>
            <a:r>
              <a:rPr lang="ru-RU" sz="4000"/>
              <a:t>Методическое объединение</a:t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800">
                <a:effectLst/>
              </a:rPr>
              <a:t>«Актуальное психическое состояние и самооценка ученика 2-го и 3-го класса»</a:t>
            </a:r>
            <a:br>
              <a:rPr lang="ru-RU" sz="4800">
                <a:effectLst/>
              </a:rPr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2400">
                <a:effectLst/>
              </a:rPr>
              <a:t>Дата: 21.11.09 год</a:t>
            </a:r>
            <a:br>
              <a:rPr lang="ru-RU" sz="2400">
                <a:effectLst/>
              </a:rPr>
            </a:br>
            <a:r>
              <a:rPr lang="ru-RU" sz="2400">
                <a:effectLst/>
              </a:rPr>
              <a:t/>
            </a:r>
            <a:br>
              <a:rPr lang="ru-RU" sz="2400">
                <a:effectLst/>
              </a:rPr>
            </a:br>
            <a:r>
              <a:rPr lang="ru-RU" sz="2400">
                <a:effectLst/>
              </a:rPr>
              <a:t>Подготовила: </a:t>
            </a:r>
            <a:br>
              <a:rPr lang="ru-RU" sz="2400">
                <a:effectLst/>
              </a:rPr>
            </a:br>
            <a:r>
              <a:rPr lang="ru-RU" sz="2400">
                <a:effectLst/>
              </a:rPr>
              <a:t>Педагог-психолог Воронина С.А.</a:t>
            </a:r>
            <a:r>
              <a:rPr lang="ru-RU" sz="400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8625" y="428625"/>
            <a:ext cx="8286750" cy="61690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4000" dirty="0" smtClean="0"/>
          </a:p>
          <a:p>
            <a:pPr eaLnBrk="1" hangingPunct="1">
              <a:lnSpc>
                <a:spcPct val="90000"/>
              </a:lnSpc>
            </a:pPr>
            <a:r>
              <a:rPr lang="ru-RU" sz="4000" dirty="0" smtClean="0"/>
              <a:t>Методический  сервис </a:t>
            </a:r>
          </a:p>
          <a:p>
            <a:pPr eaLnBrk="1" hangingPunct="1">
              <a:lnSpc>
                <a:spcPct val="90000"/>
              </a:lnSpc>
            </a:pPr>
            <a:r>
              <a:rPr lang="ru-RU" sz="4000" dirty="0" smtClean="0"/>
              <a:t>«Развитие мыслительных операций в процессе обучения 5,6,7,8 классов»</a:t>
            </a:r>
          </a:p>
          <a:p>
            <a:pPr algn="r" eaLnBrk="1" hangingPunct="1">
              <a:lnSpc>
                <a:spcPct val="90000"/>
              </a:lnSpc>
            </a:pPr>
            <a:endParaRPr lang="ru-RU" sz="2000" dirty="0" smtClean="0">
              <a:solidFill>
                <a:schemeClr val="tx2"/>
              </a:solidFill>
            </a:endParaRPr>
          </a:p>
          <a:p>
            <a:pPr algn="r" eaLnBrk="1" hangingPunct="1">
              <a:lnSpc>
                <a:spcPct val="90000"/>
              </a:lnSpc>
            </a:pPr>
            <a:endParaRPr lang="ru-RU" sz="2000" dirty="0" smtClean="0">
              <a:solidFill>
                <a:srgbClr val="FFFF00"/>
              </a:solidFill>
            </a:endParaRPr>
          </a:p>
          <a:p>
            <a:pPr algn="r" eaLnBrk="1" hangingPunct="1">
              <a:lnSpc>
                <a:spcPct val="90000"/>
              </a:lnSpc>
            </a:pPr>
            <a:r>
              <a:rPr lang="ru-RU" sz="2000" dirty="0" smtClean="0">
                <a:solidFill>
                  <a:srgbClr val="FFFF00"/>
                </a:solidFill>
              </a:rPr>
              <a:t>Дата: 10.10.2011 год</a:t>
            </a:r>
          </a:p>
          <a:p>
            <a:pPr algn="r" eaLnBrk="1" hangingPunct="1">
              <a:lnSpc>
                <a:spcPct val="90000"/>
              </a:lnSpc>
            </a:pPr>
            <a:r>
              <a:rPr lang="ru-RU" sz="2000" dirty="0" smtClean="0">
                <a:solidFill>
                  <a:srgbClr val="FFFF00"/>
                </a:solidFill>
              </a:rPr>
              <a:t>Подготовила: </a:t>
            </a:r>
          </a:p>
          <a:p>
            <a:pPr algn="r" eaLnBrk="1" hangingPunct="1">
              <a:lnSpc>
                <a:spcPct val="90000"/>
              </a:lnSpc>
            </a:pPr>
            <a:r>
              <a:rPr lang="ru-RU" sz="2000" dirty="0" smtClean="0">
                <a:solidFill>
                  <a:srgbClr val="FFFF00"/>
                </a:solidFill>
              </a:rPr>
              <a:t>педагог-психолог </a:t>
            </a:r>
          </a:p>
          <a:p>
            <a:pPr algn="r" eaLnBrk="1" hangingPunct="1">
              <a:lnSpc>
                <a:spcPct val="90000"/>
              </a:lnSpc>
            </a:pPr>
            <a:r>
              <a:rPr lang="ru-RU" sz="2000" dirty="0" smtClean="0">
                <a:solidFill>
                  <a:srgbClr val="FFFF00"/>
                </a:solidFill>
              </a:rPr>
              <a:t>Воронина С.А.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52400"/>
            <a:ext cx="7696200" cy="41148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</a:rPr>
              <a:t>Кафедра  классных руководителей 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dirty="0" smtClean="0"/>
              <a:t>Практикум </a:t>
            </a:r>
            <a:br>
              <a:rPr lang="ru-RU" sz="3200" dirty="0" smtClean="0"/>
            </a:br>
            <a:r>
              <a:rPr lang="ru-RU" sz="3200" dirty="0" smtClean="0"/>
              <a:t>«Программа игровой коррекции нарушений у социально и педагогически запущенных детей. Методы </a:t>
            </a:r>
            <a:r>
              <a:rPr lang="ru-RU" sz="3200" dirty="0" err="1" smtClean="0"/>
              <a:t>экспресс-диагностики</a:t>
            </a:r>
            <a:r>
              <a:rPr lang="ru-RU" sz="3200" dirty="0" smtClean="0"/>
              <a:t> по их выявлению»</a:t>
            </a:r>
            <a:br>
              <a:rPr lang="ru-RU" sz="3200" dirty="0" smtClean="0"/>
            </a:br>
            <a:endParaRPr lang="ru-RU" sz="3200" i="1" dirty="0" smtClean="0">
              <a:solidFill>
                <a:srgbClr val="EDF67E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343400"/>
            <a:ext cx="7467600" cy="2362200"/>
          </a:xfrm>
        </p:spPr>
        <p:txBody>
          <a:bodyPr/>
          <a:lstStyle/>
          <a:p>
            <a:pPr algn="r" eaLnBrk="1" hangingPunct="1">
              <a:spcBef>
                <a:spcPts val="0"/>
              </a:spcBef>
              <a:defRPr/>
            </a:pPr>
            <a:r>
              <a:rPr lang="ru-RU" sz="18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Дата: 13.10.11.</a:t>
            </a:r>
          </a:p>
          <a:p>
            <a:pPr algn="r" eaLnBrk="1" hangingPunct="1">
              <a:spcBef>
                <a:spcPts val="0"/>
              </a:spcBef>
              <a:defRPr/>
            </a:pPr>
            <a:r>
              <a:rPr lang="ru-RU" sz="18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Подготовила:</a:t>
            </a:r>
          </a:p>
          <a:p>
            <a:pPr algn="r" eaLnBrk="1" hangingPunct="1">
              <a:spcBef>
                <a:spcPts val="0"/>
              </a:spcBef>
              <a:defRPr/>
            </a:pPr>
            <a:r>
              <a:rPr lang="ru-RU" sz="18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педагог-психолог </a:t>
            </a:r>
          </a:p>
          <a:p>
            <a:pPr algn="r" eaLnBrk="1" hangingPunct="1">
              <a:spcBef>
                <a:spcPts val="0"/>
              </a:spcBef>
              <a:defRPr/>
            </a:pPr>
            <a:r>
              <a:rPr lang="ru-RU" sz="18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Воронина </a:t>
            </a:r>
          </a:p>
          <a:p>
            <a:pPr algn="r" eaLnBrk="1" hangingPunct="1">
              <a:spcBef>
                <a:spcPts val="0"/>
              </a:spcBef>
              <a:defRPr/>
            </a:pPr>
            <a:r>
              <a:rPr lang="ru-RU" sz="18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Светлана </a:t>
            </a:r>
          </a:p>
          <a:p>
            <a:pPr algn="r" eaLnBrk="1" hangingPunct="1">
              <a:spcBef>
                <a:spcPts val="0"/>
              </a:spcBef>
              <a:defRPr/>
            </a:pPr>
            <a:r>
              <a:rPr lang="ru-RU" sz="18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Анатольевна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reenShineMasterPre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5123" name="AutoShape 3"/>
          <p:cNvSpPr>
            <a:spLocks noChangeArrowheads="1"/>
          </p:cNvSpPr>
          <p:nvPr/>
        </p:nvSpPr>
        <p:spPr bwMode="gray">
          <a:xfrm rot="5400000">
            <a:off x="2016125" y="-1827212"/>
            <a:ext cx="5111750" cy="9144000"/>
          </a:xfrm>
          <a:prstGeom prst="roundRect">
            <a:avLst>
              <a:gd name="adj" fmla="val 19894"/>
            </a:avLst>
          </a:prstGeom>
          <a:solidFill>
            <a:schemeClr val="accent1"/>
          </a:solidFill>
          <a:ln w="38100" algn="ctr">
            <a:solidFill>
              <a:srgbClr val="00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5445125"/>
            <a:ext cx="9144000" cy="1412875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Дата: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14.05.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2010 год</a:t>
            </a:r>
          </a:p>
          <a:p>
            <a:pPr eaLnBrk="1" hangingPunct="1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Подготовила:  педагог-психолог СОШЛ № 53 </a:t>
            </a:r>
          </a:p>
          <a:p>
            <a:pPr eaLnBrk="1" hangingPunct="1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Воронина Светлана Анатольевна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27088" y="836613"/>
            <a:ext cx="7416800" cy="4105275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/>
            </a:r>
            <a:br>
              <a:rPr lang="ru-RU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ru-RU" sz="4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МОДЕЛЬ РАБОТЫ ПЕДАГОГА-ПСИХОЛОГА </a:t>
            </a:r>
            <a:br>
              <a:rPr lang="ru-RU" sz="4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ru-RU" sz="4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ПО ИЗУЧЕНИЮ И ОБОБЩЕНИЮ ПЕРЕДОВОГО ПЕДАГОГИЧЕСКОГО ОПЫТА</a:t>
            </a:r>
            <a:r>
              <a:rPr lang="ru-RU" sz="4000" b="1" i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endParaRPr lang="ru-RU" sz="4800" b="1" i="1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00043"/>
            <a:ext cx="7772400" cy="3357586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dirty="0" smtClean="0"/>
              <a:t>Методический сервис </a:t>
            </a:r>
            <a:br>
              <a:rPr lang="ru-RU" sz="4000" dirty="0" smtClean="0"/>
            </a:br>
            <a:r>
              <a:rPr lang="ru-RU" sz="2800" dirty="0" err="1" smtClean="0">
                <a:solidFill>
                  <a:srgbClr val="FFC000"/>
                </a:solidFill>
              </a:rPr>
              <a:t>Здоровьесберегающие</a:t>
            </a:r>
            <a:r>
              <a:rPr lang="ru-RU" sz="2800" dirty="0" smtClean="0">
                <a:solidFill>
                  <a:srgbClr val="FFC000"/>
                </a:solidFill>
              </a:rPr>
              <a:t> технологии – фундамент психологического здоровья ребенка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0313" y="4929188"/>
            <a:ext cx="5786437" cy="142875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ru-RU" dirty="0" smtClean="0">
                <a:latin typeface="Matura MT Script Capitals" pitchFamily="66" charset="0"/>
              </a:rPr>
              <a:t>    </a:t>
            </a:r>
            <a:r>
              <a:rPr lang="ru-RU" sz="2800" dirty="0" smtClean="0">
                <a:latin typeface="Matura MT Script Capitals" pitchFamily="66" charset="0"/>
              </a:rPr>
              <a:t>Дата – 14.02.2011г.</a:t>
            </a:r>
          </a:p>
          <a:p>
            <a:pPr eaLnBrk="1" hangingPunct="1"/>
            <a:r>
              <a:rPr lang="ru-RU" sz="2800" b="1" i="1" dirty="0" smtClean="0">
                <a:latin typeface="Matura MT Script Capitals" pitchFamily="66" charset="0"/>
              </a:rPr>
              <a:t>Педагог-психолог </a:t>
            </a:r>
          </a:p>
          <a:p>
            <a:pPr eaLnBrk="1" hangingPunct="1"/>
            <a:r>
              <a:rPr lang="ru-RU" sz="2800" b="1" i="1" dirty="0" smtClean="0">
                <a:latin typeface="Matura MT Script Capitals" pitchFamily="66" charset="0"/>
              </a:rPr>
              <a:t>       Воронина С.А.</a:t>
            </a:r>
            <a:endParaRPr lang="ru-RU" sz="2800" dirty="0" smtClean="0">
              <a:latin typeface="Matura MT Script Capitals" pitchFamily="66" charset="0"/>
            </a:endParaRPr>
          </a:p>
        </p:txBody>
      </p:sp>
      <p:pic>
        <p:nvPicPr>
          <p:cNvPr id="2053" name="Picture 5" descr="Candle-7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9" y="4000504"/>
            <a:ext cx="1643042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836613"/>
            <a:ext cx="7773987" cy="100806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FFFF00"/>
                </a:solidFill>
              </a:rPr>
              <a:t>Педагогический совет по правовому воспитанию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989138"/>
            <a:ext cx="9144000" cy="46085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Профилактика суицидального поведения:</a:t>
            </a:r>
          </a:p>
          <a:p>
            <a:pPr>
              <a:lnSpc>
                <a:spcPct val="90000"/>
              </a:lnSpc>
            </a:pPr>
            <a:endParaRPr lang="ru-RU" sz="4000" dirty="0">
              <a:solidFill>
                <a:schemeClr val="tx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ru-RU" sz="4000" dirty="0">
                <a:solidFill>
                  <a:schemeClr val="bg1"/>
                </a:solidFill>
                <a:effectLst/>
              </a:rPr>
              <a:t>«Эмоциональная тревожность и ее влияние на статусное положение ребенка в группе»</a:t>
            </a:r>
          </a:p>
          <a:p>
            <a:pPr>
              <a:lnSpc>
                <a:spcPct val="90000"/>
              </a:lnSpc>
            </a:pPr>
            <a:endParaRPr lang="ru-RU" sz="4000" dirty="0">
              <a:solidFill>
                <a:schemeClr val="tx2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ru-RU" sz="1800" b="1" dirty="0">
                <a:effectLst/>
              </a:rPr>
              <a:t>Дата: 01.04.09.</a:t>
            </a:r>
          </a:p>
          <a:p>
            <a:pPr>
              <a:lnSpc>
                <a:spcPct val="90000"/>
              </a:lnSpc>
            </a:pPr>
            <a:r>
              <a:rPr lang="ru-RU" sz="1800" b="1" dirty="0">
                <a:effectLst/>
              </a:rPr>
              <a:t>Подготовила: Воронина С.А.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/>
            </a:r>
            <a:br>
              <a:rPr lang="ru-RU" sz="4800" smtClean="0"/>
            </a:br>
            <a:endParaRPr lang="ru-RU" sz="4800" smtClean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9388" y="0"/>
            <a:ext cx="8964612" cy="6597650"/>
          </a:xfrm>
        </p:spPr>
        <p:txBody>
          <a:bodyPr/>
          <a:lstStyle/>
          <a:p>
            <a:pPr eaLnBrk="1" hangingPunct="1">
              <a:defRPr/>
            </a:pPr>
            <a:endParaRPr lang="ru-RU" sz="4400" dirty="0" smtClean="0"/>
          </a:p>
          <a:p>
            <a:pPr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ПЕДАГОГИЧЕСКИЙ СОВЕТ</a:t>
            </a:r>
          </a:p>
          <a:p>
            <a:pPr eaLnBrk="1" hangingPunct="1">
              <a:defRPr/>
            </a:pPr>
            <a:endParaRPr lang="ru-RU" b="1" dirty="0" smtClean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«Психологический анализ 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индивидуального маршрута ученика в контексте </a:t>
            </a:r>
            <a:r>
              <a:rPr lang="ru-RU" b="1" dirty="0" err="1" smtClean="0">
                <a:solidFill>
                  <a:srgbClr val="C00000"/>
                </a:solidFill>
              </a:rPr>
              <a:t>предпрофильной</a:t>
            </a:r>
            <a:r>
              <a:rPr lang="ru-RU" b="1" dirty="0" smtClean="0">
                <a:solidFill>
                  <a:srgbClr val="C00000"/>
                </a:solidFill>
              </a:rPr>
              <a:t> подготовки»</a:t>
            </a:r>
          </a:p>
          <a:p>
            <a:pPr algn="r" eaLnBrk="1" hangingPunct="1">
              <a:defRPr/>
            </a:pPr>
            <a:endParaRPr lang="ru-RU" sz="2400" dirty="0" smtClean="0"/>
          </a:p>
          <a:p>
            <a:pPr algn="r" eaLnBrk="1" hangingPunct="1">
              <a:defRPr/>
            </a:pPr>
            <a:endParaRPr lang="ru-RU" sz="1600" dirty="0" smtClean="0"/>
          </a:p>
          <a:p>
            <a:pPr algn="r" eaLnBrk="1" hangingPunct="1">
              <a:defRPr/>
            </a:pPr>
            <a:endParaRPr lang="ru-RU" sz="1600" dirty="0" smtClean="0"/>
          </a:p>
          <a:p>
            <a:pPr algn="r" eaLnBrk="1" hangingPunct="1">
              <a:defRPr/>
            </a:pPr>
            <a:endParaRPr lang="ru-RU" sz="1600" dirty="0" smtClean="0"/>
          </a:p>
          <a:p>
            <a:pPr algn="r" eaLnBrk="1" hangingPunct="1">
              <a:defRPr/>
            </a:pPr>
            <a:endParaRPr lang="ru-RU" sz="1600" dirty="0" smtClean="0"/>
          </a:p>
          <a:p>
            <a:pPr algn="r" eaLnBrk="1" hangingPunct="1">
              <a:defRPr/>
            </a:pPr>
            <a:r>
              <a:rPr lang="ru-RU" sz="1600" dirty="0" smtClean="0"/>
              <a:t>Дата: 11.11.2010 год</a:t>
            </a:r>
          </a:p>
          <a:p>
            <a:pPr algn="r" eaLnBrk="1" hangingPunct="1">
              <a:defRPr/>
            </a:pPr>
            <a:r>
              <a:rPr lang="ru-RU" sz="1600" dirty="0" smtClean="0"/>
              <a:t>Подготовила: </a:t>
            </a:r>
          </a:p>
          <a:p>
            <a:pPr algn="r" eaLnBrk="1" hangingPunct="1">
              <a:defRPr/>
            </a:pPr>
            <a:r>
              <a:rPr lang="ru-RU" sz="1600" dirty="0" smtClean="0"/>
              <a:t>педагог-психолог СОШЛ № 53 </a:t>
            </a:r>
          </a:p>
          <a:p>
            <a:pPr algn="r" eaLnBrk="1" hangingPunct="1">
              <a:defRPr/>
            </a:pPr>
            <a:r>
              <a:rPr lang="ru-RU" sz="1600" dirty="0" smtClean="0"/>
              <a:t> Воронина С.А.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FF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ткрыт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_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650</Words>
  <PresentationFormat>Экран (4:3)</PresentationFormat>
  <Paragraphs>240</Paragraphs>
  <Slides>39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9</vt:i4>
      </vt:variant>
      <vt:variant>
        <vt:lpstr>Заголовки слайдов</vt:lpstr>
      </vt:variant>
      <vt:variant>
        <vt:i4>39</vt:i4>
      </vt:variant>
    </vt:vector>
  </HeadingPairs>
  <TitlesOfParts>
    <vt:vector size="48" baseType="lpstr">
      <vt:lpstr>Тема Office</vt:lpstr>
      <vt:lpstr>Открытая</vt:lpstr>
      <vt:lpstr>Апекс</vt:lpstr>
      <vt:lpstr>Изящная</vt:lpstr>
      <vt:lpstr>Метро</vt:lpstr>
      <vt:lpstr>1_Тема Office</vt:lpstr>
      <vt:lpstr>Модульная</vt:lpstr>
      <vt:lpstr>Трек</vt:lpstr>
      <vt:lpstr>1_Модульная</vt:lpstr>
      <vt:lpstr>МЕТОДИЧЕСКАЯ  КОПИЛКА РАБОТ  С ПЕДАГОГАМИ И РОДИТЕЛЯМИ</vt:lpstr>
      <vt:lpstr>       ПЕДАГОГИЧЕСКИЙ  СОВЕТ  «СОПРОВОЖДЕНИЕ  УЧЕБНО-ВОСПИТАТЕЛЬНОГО ПРОЦЕССА ПСИХОЛОГИЧЕСКОЙ СЛУЖБОЙ. ПРОБЛЕМЫ И ПУТИ ИХ РЕШЕНИЯ» </vt:lpstr>
      <vt:lpstr>       КАФЕДРА  КЛАССНЫХ  РУКОВОДИТЕЛЕЙ  «МОДЕЛЬ  СОПРОВОЖДЕНИЯ СППС УЧЕБНО-ВОСПИТАТЕЛЬНОГО ПРОЦЕССА  НА 2011-2012  УЧЕБНЫЙ ГОД» </vt:lpstr>
      <vt:lpstr>Слайд 4</vt:lpstr>
      <vt:lpstr>Кафедра  классных руководителей   Практикум  «Программа игровой коррекции нарушений у социально и педагогически запущенных детей. Методы экспресс-диагностики по их выявлению» </vt:lpstr>
      <vt:lpstr> МОДЕЛЬ РАБОТЫ ПЕДАГОГА-ПСИХОЛОГА  ПО ИЗУЧЕНИЮ И ОБОБЩЕНИЮ ПЕРЕДОВОГО ПЕДАГОГИЧЕСКОГО ОПЫТА </vt:lpstr>
      <vt:lpstr>Методический сервис  Здоровьесберегающие технологии – фундамент психологического здоровья ребенка</vt:lpstr>
      <vt:lpstr>Педагогический совет по правовому воспитанию</vt:lpstr>
      <vt:lpstr>                                           </vt:lpstr>
      <vt:lpstr>ПСИХОЛОГО-ПЕДАГОГИЧЕСКИЙ КОНСИЛИУМ</vt:lpstr>
      <vt:lpstr>ПСИХОЛОГИЧЕСКИЙ МОНИТОРИНГ  В РАМКАХ ПРОВЕДЕНИЯ ЭКСПЕРИМЕНТА</vt:lpstr>
      <vt:lpstr>      </vt:lpstr>
      <vt:lpstr>        ПСИХОЛОГИЧЕСКИЙ ПРАКТИКУМ</vt:lpstr>
      <vt:lpstr>Слайд 14</vt:lpstr>
      <vt:lpstr> МОДЕЛЬ ПРОФИЛАКТИЧЕСКОЙ РАБОТЫ  правонарушений  среди подростков</vt:lpstr>
      <vt:lpstr>                                           </vt:lpstr>
      <vt:lpstr> </vt:lpstr>
      <vt:lpstr>ПСИХОЛОГИЧЕСКОЕ ОБУЧЕНИЕ   Развитие рефлексивного сознания педагогов    «Основы профессиональной КОМПЕТЕНТНОСТИ   учителя»  Дата: 29. 03. 2010 год директор СОШЛ № 53 Салиева Л.С. педагог-психолог Воронина С.А.</vt:lpstr>
      <vt:lpstr>                                    ПЕДАГОГИЧЕСКИЙ СОВЕТ   УЧИТЕЛЬ  ГЛАЗАМИ УЧЕНИКА</vt:lpstr>
      <vt:lpstr>ОБУЧАЮЩИЙ  СЕМИНАР - ПРАКТИКУМ</vt:lpstr>
      <vt:lpstr>ГОРОДСКОЙ  СЕМИНАР  ПСИХОЛОГОВ «Психолого-педагогическое сопровождение учебно-воспитательного процесса в рамках профильного  и предпрофильного обучения» Дата: 18.12.08. Подготовила:  педагог-психолог СОШЛ № 53  Воронина С.А.</vt:lpstr>
      <vt:lpstr>ГОРОДСКОЙ МАСТЕР – КЛАСС НА  ТЕМУ:  «Развитие рефлексивного сознания учителя»  Модель профессионального развития учителя, где движущей силой является процесс саморазвития, внутренняя активность учителя по качественному преобразованию себя самого, самоизменению, опирается на более высокий уровень самосознания -  противоречивое единство Я-отраженного, Я-действующего и Я-творческого, что задает и направляет безграничный путь педагогического самосовершенствования.  Условиями творческой реализации собственных профессиональных целей и ценностей педагога является развитие всех составляющих профессионального самосознания  учителя:  Когнитивной: уточнение, конкретизация и расширение системы знаний о себе, своего Я-образа как личности и профессионала  Аффективной: выработка позитивного самоотношения, адекватное оценивание своих возможностей и потенциалов  Поведенческой: закрепление собственной Я-концепции в конкретных ситуациях взаимодействия и общения, отработка навыков эффективной саморегуляци    дата проведения: 28.01.10 год</vt:lpstr>
      <vt:lpstr>СЕМИНАР-ПРАКТИКУМ  «Акцентуации характера.  Роль родителя в социальной и личностной адаптации старшего подростка»   Дата: 01.12.09 год Подготовила: педагог-психолог  Воронина С.А.</vt:lpstr>
      <vt:lpstr>СЕМИНАР  ПРАКТИКУМ работа с родителями 6-х классов «ОСОБЕННОСТИ  ПУБЕРТАТНОГО ВОЗРАСТА И РОЛЬ РОДИТЕЛЯ В ПРЕОДОЛЕНИИ ТРУДНОСТЕЙ ВЗРОСЛЕНИЯ. Поведенческие девиации»  Дата: 09.04.2011 год Подготовила: педагог-психолог  Воронина С.А.</vt:lpstr>
      <vt:lpstr>ТРЕНИНГ РОДИТЕЛЕЙ УЧАЩИХСЯ ПЕРВОГО КЛАССА НА ТЕМУ  «МИР  МОЕЙ  СЕМЬИ»   Дата: 16.04.2011 год Подготовила: педагог-психолог  Воронина С.А.</vt:lpstr>
      <vt:lpstr>РОДИТЕЛЬСКОЕ СОБРАНИЕ  10-Х – 11-Х КЛАССОВ НА ТЕМУ –  «ТРУДНОСТИ И СТРАТЕГИИ ПОДДЕРЖКИ СТАРШЕКЛАССНИКОВ ВО ВРЕМЯ ПОДГОТОВКИ И СДАЧИ ЕНТ»</vt:lpstr>
      <vt:lpstr>АНАЛИЗ ИССЛЕДОВАНИЯ психологической службы в рамках   ПРОФИЛЬНОГО И ПРЕДПРОФИЛЬНОГО ОБРАЗОВАНИЯ   Дата:   01.02. 2010 год Подготовила: педагог-психолог Воронина С.А. </vt:lpstr>
      <vt:lpstr> </vt:lpstr>
      <vt:lpstr> </vt:lpstr>
      <vt:lpstr> </vt:lpstr>
      <vt:lpstr> </vt:lpstr>
      <vt:lpstr>СЕМИНАР НА ТЕМУ: «САМООПРЕДЕЛЕНИЕ  ЛИЧНОСТИ  И СТРЕССОУСТОЙЧИВОСТЬ УЧЕНИКА В СИТУАЦИИ ЭКЗАМЕНА»</vt:lpstr>
      <vt:lpstr>  РАБОТА С РОДИТЕЛЯМИ  ОБУЧАЮЩИЙ СЕМИНАР   «Адаптация первоклассников к обучению в школе»</vt:lpstr>
      <vt:lpstr>Слайд 34</vt:lpstr>
      <vt:lpstr> </vt:lpstr>
      <vt:lpstr>МАСТЕР-КЛАСС   РАБОТА С РОДИТЕЛЯМИ ПО ПРЕДМЕТУ «САМОПОЗНАНИЕ»  ТЕМА: «МИР, В КОТОРОМ ЖИВУТ НАШИ ДЕТИ!» </vt:lpstr>
      <vt:lpstr>СУИЦИДАЛЬНОЕ ПОВЕДЕНИЕ И ЕГО ПРОФИЛАКТИКА Дата: 08.11.08. Подготовила: педагог-психолог  Воронина С.А.</vt:lpstr>
      <vt:lpstr> ПОРТФОЛИО УЧЕНИКА  КАК ПОКАЗАТЕЛЬ ГОТОВНОСТИ СТАРШЕКЛАССНИКА К ВЫБОРУ ПРОФИЛЯ ОБУЧЕНИЯ Подготовила Воронина С.А.  декабрь 2009  </vt:lpstr>
      <vt:lpstr>Методическое объединение  «Актуальное психическое состояние и самооценка ученика 2-го и 3-го класса»   Дата: 21.11.09 год  Подготовила:  Педагог-психолог Воронина С.А.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</cp:revision>
  <dcterms:created xsi:type="dcterms:W3CDTF">2011-11-02T14:49:23Z</dcterms:created>
  <dcterms:modified xsi:type="dcterms:W3CDTF">2011-11-02T16:53:49Z</dcterms:modified>
</cp:coreProperties>
</file>