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7" r:id="rId2"/>
    <p:sldId id="268" r:id="rId3"/>
    <p:sldId id="270" r:id="rId4"/>
    <p:sldId id="258" r:id="rId5"/>
    <p:sldId id="259" r:id="rId6"/>
    <p:sldId id="282" r:id="rId7"/>
    <p:sldId id="274" r:id="rId8"/>
    <p:sldId id="283" r:id="rId9"/>
    <p:sldId id="265" r:id="rId10"/>
    <p:sldId id="266" r:id="rId11"/>
    <p:sldId id="260" r:id="rId12"/>
    <p:sldId id="261" r:id="rId13"/>
    <p:sldId id="262" r:id="rId14"/>
    <p:sldId id="263" r:id="rId15"/>
    <p:sldId id="264" r:id="rId16"/>
    <p:sldId id="275" r:id="rId17"/>
    <p:sldId id="276" r:id="rId18"/>
    <p:sldId id="278" r:id="rId19"/>
    <p:sldId id="279" r:id="rId20"/>
    <p:sldId id="281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8" d="100"/>
          <a:sy n="78" d="100"/>
        </p:scale>
        <p:origin x="-1332" y="-2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B4C71EC6-210F-42DE-9C53-41977AD35B3D}" type="datetimeFigureOut">
              <a:rPr lang="ru-RU" smtClean="0"/>
              <a:pPr/>
              <a:t>11.11.2011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11.11.2011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11.11.2011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8B7B3C9D-A441-4697-AE53-1577205C2630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4729903"/>
      </p:ext>
    </p:extLst>
  </p:cSld>
  <p:clrMapOvr>
    <a:masterClrMapping/>
  </p:clrMapOvr>
  <p:transition spd="slow">
    <p:diamond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11.11.2011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11.11.2011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11.11.2011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11.11.2011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11.11.2011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11.11.2011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11.11.2011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11.11.2011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11.11.2011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403648" y="1839119"/>
            <a:ext cx="6400800" cy="221779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Мо </a:t>
            </a:r>
            <a:br>
              <a:rPr lang="ru-RU" dirty="0" smtClean="0"/>
            </a:br>
            <a:r>
              <a:rPr lang="ru-RU" b="1" dirty="0" smtClean="0">
                <a:solidFill>
                  <a:srgbClr val="C00000"/>
                </a:solidFill>
              </a:rPr>
              <a:t>МАТЕМАТИКОВ</a:t>
            </a:r>
            <a:r>
              <a:rPr lang="ru-RU" dirty="0" smtClean="0">
                <a:solidFill>
                  <a:srgbClr val="C00000"/>
                </a:solidFill>
              </a:rPr>
              <a:t/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dirty="0" smtClean="0"/>
              <a:t>И</a:t>
            </a:r>
            <a:br>
              <a:rPr lang="ru-RU" dirty="0" smtClean="0"/>
            </a:br>
            <a:r>
              <a:rPr lang="ru-RU" b="1" dirty="0" smtClean="0">
                <a:solidFill>
                  <a:srgbClr val="C00000"/>
                </a:solidFill>
              </a:rPr>
              <a:t>ИНФОРМАТИКОВ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07704" y="4653136"/>
            <a:ext cx="6400800" cy="762000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Руководитель МО</a:t>
            </a:r>
            <a:r>
              <a:rPr lang="kk-KZ" b="1" dirty="0" smtClean="0">
                <a:solidFill>
                  <a:srgbClr val="C00000"/>
                </a:solidFill>
              </a:rPr>
              <a:t>:</a:t>
            </a:r>
          </a:p>
          <a:p>
            <a:r>
              <a:rPr lang="kk-KZ" b="1" dirty="0" smtClean="0">
                <a:solidFill>
                  <a:srgbClr val="C00000"/>
                </a:solidFill>
              </a:rPr>
              <a:t> Чекушин Алексей Петрович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124744"/>
            <a:ext cx="2076450" cy="142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 descr="C:\Users\user\Desktop\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4228680"/>
            <a:ext cx="1872208" cy="15841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31692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1447800" y="1196752"/>
            <a:ext cx="6248400" cy="4392488"/>
          </a:xfrm>
        </p:spPr>
        <p:txBody>
          <a:bodyPr>
            <a:normAutofit fontScale="85000" lnSpcReduction="10000"/>
          </a:bodyPr>
          <a:lstStyle/>
          <a:p>
            <a:pPr algn="just"/>
            <a:endParaRPr lang="ru-RU" dirty="0" smtClean="0">
              <a:solidFill>
                <a:srgbClr val="0000FF"/>
              </a:solidFill>
            </a:endParaRPr>
          </a:p>
          <a:p>
            <a:pPr algn="just"/>
            <a:r>
              <a:rPr lang="ru-RU" dirty="0" smtClean="0">
                <a:solidFill>
                  <a:srgbClr val="0000FF"/>
                </a:solidFill>
              </a:rPr>
              <a:t>Ежегодно </a:t>
            </a:r>
            <a:r>
              <a:rPr lang="ru-RU" dirty="0">
                <a:solidFill>
                  <a:srgbClr val="0000FF"/>
                </a:solidFill>
              </a:rPr>
              <a:t>в школе проходит </a:t>
            </a:r>
            <a:r>
              <a:rPr lang="ru-RU" dirty="0" smtClean="0">
                <a:solidFill>
                  <a:srgbClr val="0000FF"/>
                </a:solidFill>
              </a:rPr>
              <a:t>неделя МО учителей математики и  информатики. </a:t>
            </a:r>
            <a:r>
              <a:rPr lang="ru-RU" dirty="0">
                <a:solidFill>
                  <a:srgbClr val="0000FF"/>
                </a:solidFill>
              </a:rPr>
              <a:t>Под руководством </a:t>
            </a:r>
            <a:r>
              <a:rPr lang="ru-RU" dirty="0" smtClean="0">
                <a:solidFill>
                  <a:srgbClr val="0000FF"/>
                </a:solidFill>
              </a:rPr>
              <a:t> учителей </a:t>
            </a:r>
            <a:r>
              <a:rPr lang="ru-RU" dirty="0">
                <a:solidFill>
                  <a:srgbClr val="0000FF"/>
                </a:solidFill>
              </a:rPr>
              <a:t>ребята  всех параллелей, начиная с 5 классов, готовят КВН, </a:t>
            </a:r>
            <a:r>
              <a:rPr lang="ru-RU" dirty="0" err="1">
                <a:solidFill>
                  <a:srgbClr val="0000FF"/>
                </a:solidFill>
              </a:rPr>
              <a:t>брейн</a:t>
            </a:r>
            <a:r>
              <a:rPr lang="ru-RU" dirty="0">
                <a:solidFill>
                  <a:srgbClr val="0000FF"/>
                </a:solidFill>
              </a:rPr>
              <a:t>-ринги, конкурсы, турниры. При этом учащиеся старших классов сами организовывают и  проводят  все мероприятия, являясь  помощниками и соавторами учителей. Такого рода мероприятия способствуют развитию и укреплению связей между младшими, средними и старшими школьниками.</a:t>
            </a:r>
          </a:p>
          <a:p>
            <a:pPr algn="just"/>
            <a:r>
              <a:rPr lang="ru-RU" dirty="0">
                <a:solidFill>
                  <a:srgbClr val="0000FF"/>
                </a:solidFill>
              </a:rPr>
              <a:t> 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464517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115616" y="5013176"/>
            <a:ext cx="2819400" cy="599440"/>
          </a:xfrm>
        </p:spPr>
        <p:txBody>
          <a:bodyPr/>
          <a:lstStyle/>
          <a:p>
            <a:r>
              <a:rPr lang="kk-KZ" dirty="0" smtClean="0">
                <a:solidFill>
                  <a:srgbClr val="0000FF"/>
                </a:solidFill>
              </a:rPr>
              <a:t>Чекушин   Алексей Петрович</a:t>
            </a:r>
            <a:endParaRPr lang="ru-RU" dirty="0">
              <a:solidFill>
                <a:srgbClr val="0000FF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4283968" y="1484784"/>
            <a:ext cx="3528392" cy="3672408"/>
          </a:xfrm>
        </p:spPr>
        <p:txBody>
          <a:bodyPr/>
          <a:lstStyle/>
          <a:p>
            <a:pPr marL="342900" indent="-342900">
              <a:buAutoNum type="arabicPeriod"/>
            </a:pPr>
            <a:r>
              <a:rPr lang="kk-KZ" b="1" dirty="0" smtClean="0">
                <a:solidFill>
                  <a:srgbClr val="FF0000"/>
                </a:solidFill>
                <a:latin typeface="Monotype Corsiva" pitchFamily="66" charset="0"/>
              </a:rPr>
              <a:t>31.03.1951</a:t>
            </a:r>
          </a:p>
          <a:p>
            <a:pPr marL="342900" indent="-342900">
              <a:buAutoNum type="arabicPeriod"/>
            </a:pPr>
            <a:r>
              <a:rPr lang="kk-KZ" b="1" dirty="0" smtClean="0">
                <a:solidFill>
                  <a:srgbClr val="FF0000"/>
                </a:solidFill>
                <a:latin typeface="Monotype Corsiva" pitchFamily="66" charset="0"/>
              </a:rPr>
              <a:t>Пед.стаж </a:t>
            </a:r>
            <a:r>
              <a:rPr lang="kk-KZ" b="1" smtClean="0">
                <a:solidFill>
                  <a:srgbClr val="FF0000"/>
                </a:solidFill>
                <a:latin typeface="Monotype Corsiva" pitchFamily="66" charset="0"/>
              </a:rPr>
              <a:t>– 40 лет</a:t>
            </a:r>
            <a:endParaRPr lang="kk-KZ" b="1" dirty="0" smtClean="0">
              <a:solidFill>
                <a:srgbClr val="FF0000"/>
              </a:solidFill>
              <a:latin typeface="Monotype Corsiva" pitchFamily="66" charset="0"/>
            </a:endParaRPr>
          </a:p>
          <a:p>
            <a:pPr marL="342900" indent="-342900">
              <a:buAutoNum type="arabicPeriod"/>
            </a:pPr>
            <a:r>
              <a:rPr lang="kk-KZ" b="1" dirty="0" smtClean="0">
                <a:solidFill>
                  <a:srgbClr val="FF0000"/>
                </a:solidFill>
                <a:latin typeface="Monotype Corsiva" pitchFamily="66" charset="0"/>
              </a:rPr>
              <a:t>Учитель математики</a:t>
            </a:r>
          </a:p>
          <a:p>
            <a:pPr marL="342900" indent="-342900">
              <a:buAutoNum type="arabicPeriod"/>
            </a:pPr>
            <a:r>
              <a:rPr lang="kk-KZ" b="1" dirty="0" smtClean="0">
                <a:solidFill>
                  <a:srgbClr val="FF0000"/>
                </a:solidFill>
                <a:latin typeface="Monotype Corsiva" pitchFamily="66" charset="0"/>
              </a:rPr>
              <a:t>Образование: высшее</a:t>
            </a:r>
          </a:p>
          <a:p>
            <a:pPr marL="342900" indent="-342900">
              <a:buAutoNum type="arabicPeriod"/>
            </a:pPr>
            <a:r>
              <a:rPr lang="kk-KZ" b="1" dirty="0" smtClean="0">
                <a:solidFill>
                  <a:srgbClr val="FF0000"/>
                </a:solidFill>
                <a:latin typeface="Monotype Corsiva" pitchFamily="66" charset="0"/>
              </a:rPr>
              <a:t>Карагандинский  Государственный Университет</a:t>
            </a:r>
          </a:p>
          <a:p>
            <a:pPr marL="342900" indent="-342900">
              <a:buAutoNum type="arabicPeriod"/>
            </a:pPr>
            <a:r>
              <a:rPr lang="kk-KZ" b="1" dirty="0" smtClean="0">
                <a:solidFill>
                  <a:srgbClr val="FF0000"/>
                </a:solidFill>
                <a:latin typeface="Monotype Corsiva" pitchFamily="66" charset="0"/>
              </a:rPr>
              <a:t>Классы в которых препадает  9 -11 классы</a:t>
            </a:r>
            <a:endParaRPr lang="ru-RU" b="1" dirty="0" smtClean="0">
              <a:solidFill>
                <a:srgbClr val="FF0000"/>
              </a:solidFill>
              <a:latin typeface="Monotype Corsiva" pitchFamily="66" charset="0"/>
            </a:endParaRPr>
          </a:p>
          <a:p>
            <a:endParaRPr lang="ru-RU" dirty="0"/>
          </a:p>
        </p:txBody>
      </p:sp>
      <p:pic>
        <p:nvPicPr>
          <p:cNvPr id="1026" name="Picture 2" descr="F:\ОСШ№16 Чекушин А.П.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0030" b="10030"/>
          <a:stretch>
            <a:fillRect/>
          </a:stretch>
        </p:blipFill>
        <p:spPr bwMode="auto">
          <a:xfrm>
            <a:off x="1043608" y="1484784"/>
            <a:ext cx="2543944" cy="33920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893725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4293096"/>
            <a:ext cx="2819400" cy="599440"/>
          </a:xfrm>
        </p:spPr>
        <p:txBody>
          <a:bodyPr/>
          <a:lstStyle/>
          <a:p>
            <a:r>
              <a:rPr lang="kk-KZ" dirty="0" smtClean="0">
                <a:solidFill>
                  <a:srgbClr val="0000FF"/>
                </a:solidFill>
              </a:rPr>
              <a:t>Безноско   анна августовна</a:t>
            </a:r>
            <a:endParaRPr lang="ru-RU" dirty="0">
              <a:solidFill>
                <a:srgbClr val="0000FF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355976" y="1556792"/>
            <a:ext cx="3960440" cy="3528392"/>
          </a:xfrm>
        </p:spPr>
        <p:txBody>
          <a:bodyPr>
            <a:noAutofit/>
          </a:bodyPr>
          <a:lstStyle/>
          <a:p>
            <a:pPr marL="342900" indent="-342900">
              <a:buAutoNum type="arabicPeriod"/>
            </a:pPr>
            <a:r>
              <a:rPr lang="kk-KZ" sz="1800" b="1" dirty="0" smtClean="0">
                <a:solidFill>
                  <a:srgbClr val="FF0000"/>
                </a:solidFill>
                <a:latin typeface="Monotype Corsiva" pitchFamily="66" charset="0"/>
              </a:rPr>
              <a:t>30.06.1957</a:t>
            </a:r>
          </a:p>
          <a:p>
            <a:pPr marL="342900" indent="-342900">
              <a:buAutoNum type="arabicPeriod"/>
            </a:pPr>
            <a:r>
              <a:rPr lang="kk-KZ" sz="1800" b="1" dirty="0" smtClean="0">
                <a:solidFill>
                  <a:srgbClr val="FF0000"/>
                </a:solidFill>
                <a:latin typeface="Monotype Corsiva" pitchFamily="66" charset="0"/>
              </a:rPr>
              <a:t>Пед.стаж – 16 лет</a:t>
            </a:r>
          </a:p>
          <a:p>
            <a:pPr marL="342900" indent="-342900">
              <a:buAutoNum type="arabicPeriod"/>
            </a:pPr>
            <a:r>
              <a:rPr lang="kk-KZ" sz="1800" b="1" dirty="0" smtClean="0">
                <a:solidFill>
                  <a:srgbClr val="FF0000"/>
                </a:solidFill>
                <a:latin typeface="Monotype Corsiva" pitchFamily="66" charset="0"/>
              </a:rPr>
              <a:t>Учитель математики</a:t>
            </a:r>
          </a:p>
          <a:p>
            <a:pPr marL="342900" indent="-342900">
              <a:buAutoNum type="arabicPeriod"/>
            </a:pPr>
            <a:r>
              <a:rPr lang="kk-KZ" sz="1800" b="1" dirty="0" smtClean="0">
                <a:solidFill>
                  <a:srgbClr val="FF0000"/>
                </a:solidFill>
                <a:latin typeface="Monotype Corsiva" pitchFamily="66" charset="0"/>
              </a:rPr>
              <a:t>Образование: высшее</a:t>
            </a:r>
          </a:p>
          <a:p>
            <a:pPr marL="342900" indent="-342900">
              <a:buAutoNum type="arabicPeriod"/>
            </a:pPr>
            <a:r>
              <a:rPr lang="kk-KZ" sz="1800" b="1" dirty="0" smtClean="0">
                <a:solidFill>
                  <a:srgbClr val="FF0000"/>
                </a:solidFill>
                <a:latin typeface="Monotype Corsiva" pitchFamily="66" charset="0"/>
              </a:rPr>
              <a:t>Алматинский Государственный Университет</a:t>
            </a:r>
          </a:p>
          <a:p>
            <a:pPr marL="342900" indent="-342900">
              <a:buAutoNum type="arabicPeriod"/>
            </a:pPr>
            <a:r>
              <a:rPr lang="kk-KZ" sz="1800" b="1" dirty="0" smtClean="0">
                <a:solidFill>
                  <a:srgbClr val="FF0000"/>
                </a:solidFill>
                <a:latin typeface="Monotype Corsiva" pitchFamily="66" charset="0"/>
              </a:rPr>
              <a:t>Классное руководство: 5 “Б”класс</a:t>
            </a:r>
          </a:p>
          <a:p>
            <a:pPr marL="342900" indent="-342900">
              <a:buAutoNum type="arabicPeriod"/>
            </a:pPr>
            <a:r>
              <a:rPr lang="kk-KZ" sz="1800" b="1" dirty="0" smtClean="0">
                <a:solidFill>
                  <a:srgbClr val="FF0000"/>
                </a:solidFill>
                <a:latin typeface="Monotype Corsiva" pitchFamily="66" charset="0"/>
              </a:rPr>
              <a:t>Классы в которых препадает  5-6 классы</a:t>
            </a:r>
            <a:endParaRPr lang="ru-RU" sz="18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2050" name="Picture 2" descr="F:\безноско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422" b="2422"/>
          <a:stretch>
            <a:fillRect/>
          </a:stretch>
        </p:blipFill>
        <p:spPr bwMode="auto">
          <a:xfrm>
            <a:off x="1475656" y="1412776"/>
            <a:ext cx="2304256" cy="252028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792463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5013176"/>
            <a:ext cx="2819399" cy="599440"/>
          </a:xfrm>
        </p:spPr>
        <p:txBody>
          <a:bodyPr/>
          <a:lstStyle/>
          <a:p>
            <a:r>
              <a:rPr lang="kk-KZ" dirty="0" smtClean="0">
                <a:solidFill>
                  <a:srgbClr val="0000FF"/>
                </a:solidFill>
              </a:rPr>
              <a:t>Бекенова   гульнар ислямовна</a:t>
            </a:r>
            <a:endParaRPr lang="ru-RU" dirty="0">
              <a:solidFill>
                <a:srgbClr val="0000FF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4283968" y="1412776"/>
            <a:ext cx="3456384" cy="3528392"/>
          </a:xfrm>
        </p:spPr>
        <p:txBody>
          <a:bodyPr/>
          <a:lstStyle/>
          <a:p>
            <a:pPr marL="342900" indent="-342900">
              <a:buAutoNum type="arabicPeriod"/>
            </a:pPr>
            <a:r>
              <a:rPr lang="kk-KZ" b="1" dirty="0" smtClean="0">
                <a:solidFill>
                  <a:srgbClr val="FF0000"/>
                </a:solidFill>
                <a:latin typeface="Monotype Corsiva" pitchFamily="66" charset="0"/>
              </a:rPr>
              <a:t>30.06.1957</a:t>
            </a:r>
          </a:p>
          <a:p>
            <a:pPr marL="342900" indent="-342900">
              <a:buAutoNum type="arabicPeriod"/>
            </a:pPr>
            <a:r>
              <a:rPr lang="kk-KZ" b="1" dirty="0" smtClean="0">
                <a:solidFill>
                  <a:srgbClr val="FF0000"/>
                </a:solidFill>
                <a:latin typeface="Monotype Corsiva" pitchFamily="66" charset="0"/>
              </a:rPr>
              <a:t>Пед.стаж – 34 года</a:t>
            </a:r>
          </a:p>
          <a:p>
            <a:pPr marL="342900" indent="-342900">
              <a:buAutoNum type="arabicPeriod"/>
            </a:pPr>
            <a:r>
              <a:rPr lang="kk-KZ" b="1" dirty="0" smtClean="0">
                <a:solidFill>
                  <a:srgbClr val="FF0000"/>
                </a:solidFill>
                <a:latin typeface="Monotype Corsiva" pitchFamily="66" charset="0"/>
              </a:rPr>
              <a:t>Учитель математики</a:t>
            </a:r>
          </a:p>
          <a:p>
            <a:pPr marL="342900" indent="-342900">
              <a:buAutoNum type="arabicPeriod"/>
            </a:pPr>
            <a:r>
              <a:rPr lang="kk-KZ" b="1" dirty="0" smtClean="0">
                <a:solidFill>
                  <a:srgbClr val="FF0000"/>
                </a:solidFill>
                <a:latin typeface="Monotype Corsiva" pitchFamily="66" charset="0"/>
              </a:rPr>
              <a:t>Образование: высшее</a:t>
            </a:r>
          </a:p>
          <a:p>
            <a:pPr marL="342900" indent="-342900">
              <a:buAutoNum type="arabicPeriod"/>
            </a:pPr>
            <a:r>
              <a:rPr lang="kk-KZ" b="1" dirty="0" smtClean="0">
                <a:solidFill>
                  <a:srgbClr val="FF0000"/>
                </a:solidFill>
                <a:latin typeface="Monotype Corsiva" pitchFamily="66" charset="0"/>
              </a:rPr>
              <a:t>Карагандинский Государственный Университет</a:t>
            </a:r>
          </a:p>
          <a:p>
            <a:pPr marL="342900" indent="-342900">
              <a:buAutoNum type="arabicPeriod"/>
            </a:pPr>
            <a:r>
              <a:rPr lang="kk-KZ" b="1" dirty="0" smtClean="0">
                <a:solidFill>
                  <a:srgbClr val="FF0000"/>
                </a:solidFill>
                <a:latin typeface="Monotype Corsiva" pitchFamily="66" charset="0"/>
              </a:rPr>
              <a:t>Классное руководство: 5 “Г”класс</a:t>
            </a:r>
          </a:p>
          <a:p>
            <a:pPr marL="342900" indent="-342900">
              <a:buAutoNum type="arabicPeriod"/>
            </a:pPr>
            <a:r>
              <a:rPr lang="kk-KZ" b="1" dirty="0" smtClean="0">
                <a:solidFill>
                  <a:srgbClr val="FF0000"/>
                </a:solidFill>
                <a:latin typeface="Monotype Corsiva" pitchFamily="66" charset="0"/>
              </a:rPr>
              <a:t>Классы в которых препадает  5-9 классы</a:t>
            </a:r>
            <a:endParaRPr lang="ru-RU" b="1" dirty="0" smtClean="0">
              <a:solidFill>
                <a:srgbClr val="FF0000"/>
              </a:solidFill>
              <a:latin typeface="Monotype Corsiva" pitchFamily="66" charset="0"/>
            </a:endParaRPr>
          </a:p>
          <a:p>
            <a:endParaRPr lang="ru-RU" dirty="0"/>
          </a:p>
        </p:txBody>
      </p:sp>
      <p:pic>
        <p:nvPicPr>
          <p:cNvPr id="5122" name="Picture 2" descr="C:\Users\user\Desktop\бекенова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628800"/>
            <a:ext cx="2448272" cy="29523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928389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4797152"/>
            <a:ext cx="2819399" cy="599440"/>
          </a:xfrm>
        </p:spPr>
        <p:txBody>
          <a:bodyPr/>
          <a:lstStyle/>
          <a:p>
            <a:r>
              <a:rPr lang="kk-KZ" dirty="0" smtClean="0">
                <a:solidFill>
                  <a:srgbClr val="0000FF"/>
                </a:solidFill>
              </a:rPr>
              <a:t>Мусабекова   раукен елеукеновна</a:t>
            </a:r>
            <a:endParaRPr lang="ru-RU" dirty="0">
              <a:solidFill>
                <a:srgbClr val="0000FF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4644008" y="1628800"/>
            <a:ext cx="3312367" cy="3552800"/>
          </a:xfrm>
        </p:spPr>
        <p:txBody>
          <a:bodyPr/>
          <a:lstStyle/>
          <a:p>
            <a:pPr marL="342900" indent="-342900">
              <a:buAutoNum type="arabicPeriod"/>
            </a:pPr>
            <a:r>
              <a:rPr lang="kk-KZ" b="1" dirty="0" smtClean="0">
                <a:solidFill>
                  <a:srgbClr val="FF0000"/>
                </a:solidFill>
                <a:latin typeface="Monotype Corsiva" pitchFamily="66" charset="0"/>
              </a:rPr>
              <a:t>30.07.1973</a:t>
            </a:r>
          </a:p>
          <a:p>
            <a:pPr marL="342900" indent="-342900">
              <a:buAutoNum type="arabicPeriod"/>
            </a:pPr>
            <a:r>
              <a:rPr lang="kk-KZ" b="1" dirty="0" smtClean="0">
                <a:solidFill>
                  <a:srgbClr val="FF0000"/>
                </a:solidFill>
                <a:latin typeface="Monotype Corsiva" pitchFamily="66" charset="0"/>
              </a:rPr>
              <a:t>Пед.стаж –  7 лет</a:t>
            </a:r>
          </a:p>
          <a:p>
            <a:pPr marL="342900" indent="-342900">
              <a:buAutoNum type="arabicPeriod"/>
            </a:pPr>
            <a:r>
              <a:rPr lang="kk-KZ" b="1" dirty="0" smtClean="0">
                <a:solidFill>
                  <a:srgbClr val="FF0000"/>
                </a:solidFill>
                <a:latin typeface="Monotype Corsiva" pitchFamily="66" charset="0"/>
              </a:rPr>
              <a:t>Учитель математики</a:t>
            </a:r>
          </a:p>
          <a:p>
            <a:pPr marL="342900" indent="-342900">
              <a:buAutoNum type="arabicPeriod"/>
            </a:pPr>
            <a:r>
              <a:rPr lang="kk-KZ" b="1" dirty="0" smtClean="0">
                <a:solidFill>
                  <a:srgbClr val="FF0000"/>
                </a:solidFill>
                <a:latin typeface="Monotype Corsiva" pitchFamily="66" charset="0"/>
              </a:rPr>
              <a:t>Образование: высшее</a:t>
            </a:r>
          </a:p>
          <a:p>
            <a:pPr marL="342900" indent="-342900">
              <a:buAutoNum type="arabicPeriod"/>
            </a:pPr>
            <a:r>
              <a:rPr lang="kk-KZ" b="1" dirty="0" smtClean="0">
                <a:solidFill>
                  <a:srgbClr val="FF0000"/>
                </a:solidFill>
                <a:latin typeface="Monotype Corsiva" pitchFamily="66" charset="0"/>
              </a:rPr>
              <a:t>Карагандинский Государственный Университет</a:t>
            </a:r>
          </a:p>
          <a:p>
            <a:pPr marL="342900" indent="-342900">
              <a:buAutoNum type="arabicPeriod"/>
            </a:pPr>
            <a:r>
              <a:rPr lang="kk-KZ" b="1" dirty="0" smtClean="0">
                <a:solidFill>
                  <a:srgbClr val="FF0000"/>
                </a:solidFill>
                <a:latin typeface="Monotype Corsiva" pitchFamily="66" charset="0"/>
              </a:rPr>
              <a:t>Классное руководство: 8 “А”класс</a:t>
            </a:r>
          </a:p>
          <a:p>
            <a:pPr marL="342900" indent="-342900">
              <a:buAutoNum type="arabicPeriod"/>
            </a:pPr>
            <a:r>
              <a:rPr lang="kk-KZ" b="1" dirty="0" smtClean="0">
                <a:solidFill>
                  <a:srgbClr val="FF0000"/>
                </a:solidFill>
                <a:latin typeface="Monotype Corsiva" pitchFamily="66" charset="0"/>
              </a:rPr>
              <a:t>Классы в которых препадает  5-8 классы</a:t>
            </a:r>
            <a:endParaRPr lang="ru-RU" b="1" dirty="0" smtClean="0">
              <a:solidFill>
                <a:srgbClr val="FF0000"/>
              </a:solidFill>
              <a:latin typeface="Monotype Corsiva" pitchFamily="66" charset="0"/>
            </a:endParaRPr>
          </a:p>
          <a:p>
            <a:endParaRPr lang="ru-RU" dirty="0"/>
          </a:p>
        </p:txBody>
      </p:sp>
      <p:pic>
        <p:nvPicPr>
          <p:cNvPr id="3074" name="Picture 2" descr="F:\Мусабекова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628800"/>
            <a:ext cx="2552328" cy="251458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270737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4941168"/>
            <a:ext cx="2819399" cy="599440"/>
          </a:xfrm>
        </p:spPr>
        <p:txBody>
          <a:bodyPr/>
          <a:lstStyle/>
          <a:p>
            <a:r>
              <a:rPr lang="kk-KZ" dirty="0" smtClean="0">
                <a:solidFill>
                  <a:srgbClr val="0000FF"/>
                </a:solidFill>
              </a:rPr>
              <a:t>Кенжебаева   балдырган  данибеккызы</a:t>
            </a:r>
            <a:endParaRPr lang="ru-RU" dirty="0">
              <a:solidFill>
                <a:srgbClr val="0000FF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4355976" y="1556792"/>
            <a:ext cx="3672408" cy="3744416"/>
          </a:xfrm>
        </p:spPr>
        <p:txBody>
          <a:bodyPr>
            <a:normAutofit fontScale="92500" lnSpcReduction="10000"/>
          </a:bodyPr>
          <a:lstStyle/>
          <a:p>
            <a:pPr marL="342900" indent="-342900">
              <a:buAutoNum type="arabicPeriod"/>
            </a:pPr>
            <a:r>
              <a:rPr lang="kk-KZ" sz="1800" b="1" dirty="0" smtClean="0">
                <a:solidFill>
                  <a:srgbClr val="FF0000"/>
                </a:solidFill>
                <a:latin typeface="Monotype Corsiva" pitchFamily="66" charset="0"/>
              </a:rPr>
              <a:t>18.11.1982</a:t>
            </a:r>
            <a:endParaRPr lang="kk-KZ" sz="1800" b="1" dirty="0">
              <a:solidFill>
                <a:srgbClr val="FF0000"/>
              </a:solidFill>
              <a:latin typeface="Monotype Corsiva" pitchFamily="66" charset="0"/>
            </a:endParaRPr>
          </a:p>
          <a:p>
            <a:pPr marL="342900" indent="-342900">
              <a:buAutoNum type="arabicPeriod"/>
            </a:pPr>
            <a:r>
              <a:rPr lang="kk-KZ" sz="1800" b="1" dirty="0">
                <a:solidFill>
                  <a:srgbClr val="FF0000"/>
                </a:solidFill>
                <a:latin typeface="Monotype Corsiva" pitchFamily="66" charset="0"/>
              </a:rPr>
              <a:t>Пед.стаж – </a:t>
            </a:r>
            <a:r>
              <a:rPr lang="kk-KZ" sz="1800" b="1" dirty="0" smtClean="0">
                <a:solidFill>
                  <a:srgbClr val="FF0000"/>
                </a:solidFill>
                <a:latin typeface="Monotype Corsiva" pitchFamily="66" charset="0"/>
              </a:rPr>
              <a:t>6 лет</a:t>
            </a:r>
            <a:endParaRPr lang="kk-KZ" sz="1800" b="1" dirty="0">
              <a:solidFill>
                <a:srgbClr val="FF0000"/>
              </a:solidFill>
              <a:latin typeface="Monotype Corsiva" pitchFamily="66" charset="0"/>
            </a:endParaRPr>
          </a:p>
          <a:p>
            <a:pPr marL="342900" indent="-342900">
              <a:buAutoNum type="arabicPeriod"/>
            </a:pPr>
            <a:r>
              <a:rPr lang="kk-KZ" sz="1800" b="1" dirty="0">
                <a:solidFill>
                  <a:srgbClr val="FF0000"/>
                </a:solidFill>
                <a:latin typeface="Monotype Corsiva" pitchFamily="66" charset="0"/>
              </a:rPr>
              <a:t>Учитель </a:t>
            </a:r>
            <a:r>
              <a:rPr lang="kk-KZ" sz="1800" b="1" dirty="0" smtClean="0">
                <a:solidFill>
                  <a:srgbClr val="FF0000"/>
                </a:solidFill>
                <a:latin typeface="Monotype Corsiva" pitchFamily="66" charset="0"/>
              </a:rPr>
              <a:t>информатики</a:t>
            </a:r>
            <a:endParaRPr lang="kk-KZ" sz="1800" b="1" dirty="0">
              <a:solidFill>
                <a:srgbClr val="FF0000"/>
              </a:solidFill>
              <a:latin typeface="Monotype Corsiva" pitchFamily="66" charset="0"/>
            </a:endParaRPr>
          </a:p>
          <a:p>
            <a:pPr marL="342900" indent="-342900">
              <a:buAutoNum type="arabicPeriod"/>
            </a:pPr>
            <a:r>
              <a:rPr lang="kk-KZ" sz="1800" b="1" dirty="0">
                <a:solidFill>
                  <a:srgbClr val="FF0000"/>
                </a:solidFill>
                <a:latin typeface="Monotype Corsiva" pitchFamily="66" charset="0"/>
              </a:rPr>
              <a:t>Образование: высшее</a:t>
            </a:r>
          </a:p>
          <a:p>
            <a:pPr marL="342900" indent="-342900">
              <a:buAutoNum type="arabicPeriod"/>
            </a:pPr>
            <a:r>
              <a:rPr lang="kk-KZ" sz="1800" b="1" dirty="0" smtClean="0">
                <a:solidFill>
                  <a:srgbClr val="FF0000"/>
                </a:solidFill>
                <a:latin typeface="Monotype Corsiva" pitchFamily="66" charset="0"/>
              </a:rPr>
              <a:t>Карагандинский </a:t>
            </a:r>
            <a:r>
              <a:rPr lang="kk-KZ" sz="1800" b="1" dirty="0">
                <a:solidFill>
                  <a:srgbClr val="FF0000"/>
                </a:solidFill>
                <a:latin typeface="Monotype Corsiva" pitchFamily="66" charset="0"/>
              </a:rPr>
              <a:t>Государственный Университет</a:t>
            </a:r>
          </a:p>
          <a:p>
            <a:pPr marL="342900" indent="-342900">
              <a:buAutoNum type="arabicPeriod"/>
            </a:pPr>
            <a:r>
              <a:rPr lang="kk-KZ" sz="1800" b="1" dirty="0">
                <a:solidFill>
                  <a:srgbClr val="FF0000"/>
                </a:solidFill>
                <a:latin typeface="Monotype Corsiva" pitchFamily="66" charset="0"/>
              </a:rPr>
              <a:t>Классное руководство: </a:t>
            </a:r>
            <a:r>
              <a:rPr lang="kk-KZ" sz="1800" b="1" dirty="0" smtClean="0">
                <a:solidFill>
                  <a:srgbClr val="FF0000"/>
                </a:solidFill>
                <a:latin typeface="Monotype Corsiva" pitchFamily="66" charset="0"/>
              </a:rPr>
              <a:t>7 «Б» </a:t>
            </a:r>
            <a:r>
              <a:rPr lang="kk-KZ" sz="1800" b="1" dirty="0">
                <a:solidFill>
                  <a:srgbClr val="FF0000"/>
                </a:solidFill>
                <a:latin typeface="Monotype Corsiva" pitchFamily="66" charset="0"/>
              </a:rPr>
              <a:t>класс</a:t>
            </a:r>
          </a:p>
          <a:p>
            <a:pPr marL="342900" indent="-342900">
              <a:buAutoNum type="arabicPeriod"/>
            </a:pPr>
            <a:r>
              <a:rPr lang="kk-KZ" sz="1800" b="1" dirty="0">
                <a:solidFill>
                  <a:srgbClr val="FF0000"/>
                </a:solidFill>
                <a:latin typeface="Monotype Corsiva" pitchFamily="66" charset="0"/>
              </a:rPr>
              <a:t>Классы в которых препадает </a:t>
            </a:r>
            <a:r>
              <a:rPr lang="kk-KZ" sz="1800" b="1" dirty="0" smtClean="0">
                <a:solidFill>
                  <a:srgbClr val="FF0000"/>
                </a:solidFill>
                <a:latin typeface="Monotype Corsiva" pitchFamily="66" charset="0"/>
              </a:rPr>
              <a:t> 7 -11 классы</a:t>
            </a:r>
            <a:endParaRPr lang="ru-RU" sz="1800" b="1" dirty="0">
              <a:solidFill>
                <a:srgbClr val="FF0000"/>
              </a:solidFill>
              <a:latin typeface="Monotype Corsiva" pitchFamily="66" charset="0"/>
            </a:endParaRPr>
          </a:p>
          <a:p>
            <a:endParaRPr lang="ru-RU" dirty="0"/>
          </a:p>
        </p:txBody>
      </p:sp>
      <p:pic>
        <p:nvPicPr>
          <p:cNvPr id="4098" name="Picture 2" descr="F:\Кенжебаева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1660" y="1357298"/>
            <a:ext cx="2534276" cy="336784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53674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sz="quarter" idx="13"/>
          </p:nvPr>
        </p:nvSpPr>
        <p:spPr>
          <a:xfrm>
            <a:off x="1371600" y="1196752"/>
            <a:ext cx="3124200" cy="4365848"/>
          </a:xfrm>
        </p:spPr>
        <p:txBody>
          <a:bodyPr>
            <a:normAutofit fontScale="70000" lnSpcReduction="20000"/>
          </a:bodyPr>
          <a:lstStyle/>
          <a:p>
            <a:pPr indent="0" algn="ctr">
              <a:buNone/>
            </a:pPr>
            <a:r>
              <a:rPr lang="ru-RU" dirty="0"/>
              <a:t>Правит миром информация, </a:t>
            </a:r>
          </a:p>
          <a:p>
            <a:pPr indent="0" algn="ctr">
              <a:buNone/>
            </a:pPr>
            <a:r>
              <a:rPr lang="ru-RU" dirty="0" smtClean="0"/>
              <a:t>Курс </a:t>
            </a:r>
            <a:r>
              <a:rPr lang="ru-RU" dirty="0"/>
              <a:t>валют, на бирже акции, </a:t>
            </a:r>
            <a:endParaRPr lang="ru-RU" dirty="0" smtClean="0"/>
          </a:p>
          <a:p>
            <a:pPr indent="0" algn="ctr">
              <a:buNone/>
            </a:pPr>
            <a:r>
              <a:rPr lang="ru-RU" dirty="0" smtClean="0"/>
              <a:t>Ноутбуки </a:t>
            </a:r>
            <a:r>
              <a:rPr lang="ru-RU" dirty="0"/>
              <a:t>и мобильники, </a:t>
            </a:r>
          </a:p>
          <a:p>
            <a:pPr indent="0" algn="ctr">
              <a:buNone/>
            </a:pPr>
            <a:r>
              <a:rPr lang="ru-RU" dirty="0" smtClean="0"/>
              <a:t>Как </a:t>
            </a:r>
            <a:r>
              <a:rPr lang="ru-RU" dirty="0"/>
              <a:t>в ночи для нас светильники! </a:t>
            </a:r>
          </a:p>
          <a:p>
            <a:pPr algn="ctr"/>
            <a:r>
              <a:rPr lang="ru-RU" dirty="0"/>
              <a:t>   </a:t>
            </a:r>
          </a:p>
          <a:p>
            <a:pPr indent="0" algn="ctr">
              <a:buNone/>
            </a:pPr>
            <a:r>
              <a:rPr lang="ru-RU" dirty="0"/>
              <a:t> В школе учат информатику, </a:t>
            </a:r>
          </a:p>
          <a:p>
            <a:pPr indent="0" algn="ctr">
              <a:buNone/>
            </a:pPr>
            <a:r>
              <a:rPr lang="ru-RU" dirty="0"/>
              <a:t> Дружит с нею математика, </a:t>
            </a:r>
          </a:p>
          <a:p>
            <a:pPr indent="0" algn="ctr">
              <a:buNone/>
            </a:pPr>
            <a:r>
              <a:rPr lang="ru-RU" dirty="0"/>
              <a:t> И расчеты упрощаются, </a:t>
            </a:r>
          </a:p>
          <a:p>
            <a:pPr indent="0" algn="ctr">
              <a:buNone/>
            </a:pPr>
            <a:r>
              <a:rPr lang="ru-RU" dirty="0" smtClean="0"/>
              <a:t>Наши </a:t>
            </a:r>
            <a:r>
              <a:rPr lang="ru-RU" dirty="0"/>
              <a:t>знанья прибавляются! </a:t>
            </a:r>
          </a:p>
          <a:p>
            <a:pPr algn="ctr"/>
            <a:r>
              <a:rPr lang="ru-RU" dirty="0"/>
              <a:t>   </a:t>
            </a:r>
          </a:p>
          <a:p>
            <a:pPr indent="0" algn="ctr">
              <a:buNone/>
            </a:pPr>
            <a:r>
              <a:rPr lang="ru-RU" dirty="0"/>
              <a:t> На компьютере </a:t>
            </a:r>
            <a:r>
              <a:rPr lang="ru-RU" dirty="0" smtClean="0"/>
              <a:t> черчение</a:t>
            </a:r>
            <a:r>
              <a:rPr lang="ru-RU" dirty="0"/>
              <a:t>, </a:t>
            </a:r>
          </a:p>
          <a:p>
            <a:pPr indent="0" algn="ctr">
              <a:buNone/>
            </a:pPr>
            <a:r>
              <a:rPr lang="ru-RU" dirty="0"/>
              <a:t> С чертежами облегчение, </a:t>
            </a:r>
          </a:p>
          <a:p>
            <a:pPr indent="0" algn="ctr">
              <a:buNone/>
            </a:pPr>
            <a:r>
              <a:rPr lang="ru-RU" dirty="0"/>
              <a:t> Даже физики явления, </a:t>
            </a:r>
          </a:p>
          <a:p>
            <a:pPr indent="0" algn="ctr">
              <a:buNone/>
            </a:pPr>
            <a:r>
              <a:rPr lang="ru-RU" dirty="0"/>
              <a:t> Здесь находят объяснение!</a:t>
            </a:r>
          </a:p>
        </p:txBody>
      </p:sp>
      <p:sp>
        <p:nvSpPr>
          <p:cNvPr id="7" name="Объект 6"/>
          <p:cNvSpPr>
            <a:spLocks noGrp="1"/>
          </p:cNvSpPr>
          <p:nvPr>
            <p:ph sz="quarter" idx="14"/>
          </p:nvPr>
        </p:nvSpPr>
        <p:spPr>
          <a:xfrm>
            <a:off x="4648200" y="1268760"/>
            <a:ext cx="3124200" cy="4293840"/>
          </a:xfrm>
        </p:spPr>
        <p:txBody>
          <a:bodyPr>
            <a:normAutofit fontScale="70000" lnSpcReduction="20000"/>
          </a:bodyPr>
          <a:lstStyle/>
          <a:p>
            <a:pPr indent="0" algn="ctr">
              <a:buNone/>
            </a:pPr>
            <a:r>
              <a:rPr lang="ru-RU" dirty="0"/>
              <a:t>Рефераты мы печатаем, </a:t>
            </a:r>
          </a:p>
          <a:p>
            <a:pPr indent="0" algn="ctr">
              <a:buNone/>
            </a:pPr>
            <a:r>
              <a:rPr lang="ru-RU" dirty="0"/>
              <a:t> Файлы новые мы стряпаем, </a:t>
            </a:r>
          </a:p>
          <a:p>
            <a:pPr indent="0" algn="ctr">
              <a:buNone/>
            </a:pPr>
            <a:r>
              <a:rPr lang="ru-RU" dirty="0"/>
              <a:t> Показатель креативности, </a:t>
            </a:r>
          </a:p>
          <a:p>
            <a:pPr indent="0" algn="ctr">
              <a:buNone/>
            </a:pPr>
            <a:r>
              <a:rPr lang="ru-RU" dirty="0"/>
              <a:t> Повышение активности! </a:t>
            </a:r>
          </a:p>
          <a:p>
            <a:pPr indent="0" algn="ctr">
              <a:buNone/>
            </a:pPr>
            <a:r>
              <a:rPr lang="ru-RU" dirty="0"/>
              <a:t>   </a:t>
            </a:r>
          </a:p>
          <a:p>
            <a:pPr indent="0" algn="ctr">
              <a:buNone/>
            </a:pPr>
            <a:r>
              <a:rPr lang="ru-RU" dirty="0"/>
              <a:t> Строим связи </a:t>
            </a:r>
            <a:r>
              <a:rPr lang="ru-RU" dirty="0" err="1"/>
              <a:t>межпредметные</a:t>
            </a:r>
            <a:r>
              <a:rPr lang="ru-RU" dirty="0"/>
              <a:t>, </a:t>
            </a:r>
          </a:p>
          <a:p>
            <a:pPr indent="0" algn="ctr">
              <a:buNone/>
            </a:pPr>
            <a:r>
              <a:rPr lang="ru-RU" dirty="0"/>
              <a:t> С виду сразу незаметные, </a:t>
            </a:r>
          </a:p>
          <a:p>
            <a:pPr indent="0" algn="ctr">
              <a:buNone/>
            </a:pPr>
            <a:r>
              <a:rPr lang="ru-RU" dirty="0"/>
              <a:t> На проектов презентациях </a:t>
            </a:r>
          </a:p>
          <a:p>
            <a:pPr indent="0" algn="ctr">
              <a:buNone/>
            </a:pPr>
            <a:r>
              <a:rPr lang="ru-RU" dirty="0"/>
              <a:t> Выступаем в номинациях! </a:t>
            </a:r>
          </a:p>
          <a:p>
            <a:pPr indent="0" algn="ctr">
              <a:buNone/>
            </a:pPr>
            <a:r>
              <a:rPr lang="ru-RU" dirty="0"/>
              <a:t>   </a:t>
            </a:r>
          </a:p>
          <a:p>
            <a:pPr indent="0" algn="ctr">
              <a:buNone/>
            </a:pPr>
            <a:r>
              <a:rPr lang="ru-RU" dirty="0"/>
              <a:t> Если хакеры и </a:t>
            </a:r>
            <a:r>
              <a:rPr lang="ru-RU" dirty="0" err="1"/>
              <a:t>спамеры</a:t>
            </a:r>
            <a:r>
              <a:rPr lang="ru-RU" dirty="0"/>
              <a:t>, </a:t>
            </a:r>
          </a:p>
          <a:p>
            <a:pPr indent="0" algn="ctr">
              <a:buNone/>
            </a:pPr>
            <a:r>
              <a:rPr lang="ru-RU" dirty="0"/>
              <a:t> Модераторы и </a:t>
            </a:r>
            <a:r>
              <a:rPr lang="ru-RU" dirty="0" err="1"/>
              <a:t>гамеры</a:t>
            </a:r>
            <a:r>
              <a:rPr lang="ru-RU" dirty="0"/>
              <a:t>, </a:t>
            </a:r>
          </a:p>
          <a:p>
            <a:pPr indent="0" algn="ctr">
              <a:buNone/>
            </a:pPr>
            <a:r>
              <a:rPr lang="ru-RU" dirty="0"/>
              <a:t> Вам приносят огорчения, </a:t>
            </a:r>
          </a:p>
          <a:p>
            <a:pPr indent="0" algn="ctr">
              <a:buNone/>
            </a:pPr>
            <a:r>
              <a:rPr lang="ru-RU" dirty="0"/>
              <a:t> Начинайте наступление!</a:t>
            </a:r>
          </a:p>
        </p:txBody>
      </p:sp>
    </p:spTree>
    <p:extLst>
      <p:ext uri="{BB962C8B-B14F-4D97-AF65-F5344CB8AC3E}">
        <p14:creationId xmlns="" xmlns:p14="http://schemas.microsoft.com/office/powerpoint/2010/main" val="3596120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исунок 5"/>
          <p:cNvSpPr>
            <a:spLocks noGrp="1"/>
          </p:cNvSpPr>
          <p:nvPr>
            <p:ph type="pic" idx="1"/>
          </p:nvPr>
        </p:nvSpPr>
        <p:spPr/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/>
          </a:bodyPr>
          <a:lstStyle/>
          <a:p>
            <a:r>
              <a:rPr lang="ru-RU" sz="1800" b="1" dirty="0">
                <a:solidFill>
                  <a:srgbClr val="002060"/>
                </a:solidFill>
              </a:rPr>
              <a:t>Шлем на праздники послания, </a:t>
            </a:r>
          </a:p>
          <a:p>
            <a:r>
              <a:rPr lang="ru-RU" sz="1800" b="1" dirty="0">
                <a:solidFill>
                  <a:srgbClr val="002060"/>
                </a:solidFill>
              </a:rPr>
              <a:t> Вводим новые названия, </a:t>
            </a:r>
          </a:p>
          <a:p>
            <a:r>
              <a:rPr lang="ru-RU" sz="1800" b="1" dirty="0">
                <a:solidFill>
                  <a:srgbClr val="002060"/>
                </a:solidFill>
              </a:rPr>
              <a:t> Виртуальные задания, </a:t>
            </a:r>
          </a:p>
          <a:p>
            <a:r>
              <a:rPr lang="ru-RU" sz="1800" b="1" dirty="0">
                <a:solidFill>
                  <a:srgbClr val="002060"/>
                </a:solidFill>
              </a:rPr>
              <a:t> Интернет-образование!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916832"/>
            <a:ext cx="3024336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564166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5" name="Rectangle 5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763688" y="692696"/>
            <a:ext cx="5400600" cy="6524625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80000"/>
              </a:lnSpc>
              <a:buFontTx/>
              <a:buNone/>
            </a:pPr>
            <a:endParaRPr lang="ru-RU" b="1" dirty="0" smtClean="0">
              <a:solidFill>
                <a:srgbClr val="003399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  <a:buFontTx/>
              <a:buNone/>
            </a:pPr>
            <a:endParaRPr lang="ru-RU" b="1" dirty="0">
              <a:solidFill>
                <a:srgbClr val="003399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  <a:buFontTx/>
              <a:buNone/>
            </a:pPr>
            <a:endParaRPr lang="ru-RU" b="1" dirty="0" smtClean="0">
              <a:solidFill>
                <a:srgbClr val="003399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  <a:buFontTx/>
              <a:buNone/>
            </a:pPr>
            <a:endParaRPr lang="ru-RU" b="1" dirty="0">
              <a:solidFill>
                <a:srgbClr val="003399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Я </a:t>
            </a:r>
            <a:r>
              <a:rPr lang="ru-RU" b="1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помню вас, учитель математики,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b="1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Ваш долгий вздох из глубины души,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b="1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Походку, взгляд пронзительный, внимательный,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b="1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Как будто говорящих: «</a:t>
            </a:r>
            <a:r>
              <a:rPr lang="ru-RU" b="1" dirty="0" err="1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Дореши</a:t>
            </a:r>
            <a:r>
              <a:rPr lang="ru-RU" b="1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!»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b="1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Вы были сам Евклид, само пространство!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b="1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Тень Сиракуз вам на плечи легла!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b="1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Вы без труда доказывали равенство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b="1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И вычисляли градусы угла.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b="1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Теория в беседу превращалась,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b="1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Галактика летела по кривой,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b="1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Окно светилось, а доска вращалась, 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b="1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Швыряя цифры книзу головой.</a:t>
            </a:r>
          </a:p>
        </p:txBody>
      </p:sp>
    </p:spTree>
    <p:extLst>
      <p:ext uri="{BB962C8B-B14F-4D97-AF65-F5344CB8AC3E}">
        <p14:creationId xmlns="" xmlns:p14="http://schemas.microsoft.com/office/powerpoint/2010/main" val="359906763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56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56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56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56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560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560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560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560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9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560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560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560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560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6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560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2560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2560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2560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3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2560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2560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2560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2560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40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560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2560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2560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2560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47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2560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2560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2560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2560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54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2560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2560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2560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2560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61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2560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2560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2560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2560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68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2560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2560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2560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2560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75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2560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2560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2560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2560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22000"/>
                            </p:stCondLst>
                            <p:childTnLst>
                              <p:par>
                                <p:cTn id="82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000"/>
                                        <p:tgtEl>
                                          <p:spTgt spid="2560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2000" fill="hold"/>
                                        <p:tgtEl>
                                          <p:spTgt spid="2560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2560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2560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5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4572000" y="1196752"/>
            <a:ext cx="3528392" cy="3955384"/>
          </a:xfrm>
        </p:spPr>
        <p:txBody>
          <a:bodyPr>
            <a:normAutofit fontScale="92500"/>
          </a:bodyPr>
          <a:lstStyle/>
          <a:p>
            <a:pPr>
              <a:lnSpc>
                <a:spcPct val="80000"/>
              </a:lnSpc>
            </a:pPr>
            <a:r>
              <a:rPr lang="ru-RU" sz="1800" b="1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Ошибка исправлялась, так нелепа,</a:t>
            </a:r>
          </a:p>
          <a:p>
            <a:pPr>
              <a:lnSpc>
                <a:spcPct val="80000"/>
              </a:lnSpc>
            </a:pPr>
            <a:r>
              <a:rPr lang="ru-RU" sz="1800" b="1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Биномы плыли, словно корабли.</a:t>
            </a:r>
          </a:p>
          <a:p>
            <a:pPr>
              <a:lnSpc>
                <a:spcPct val="80000"/>
              </a:lnSpc>
            </a:pPr>
            <a:r>
              <a:rPr lang="ru-RU" sz="1800" b="1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А за окном скворцы просили хлеба,</a:t>
            </a:r>
          </a:p>
          <a:p>
            <a:pPr>
              <a:lnSpc>
                <a:spcPct val="80000"/>
              </a:lnSpc>
            </a:pPr>
            <a:r>
              <a:rPr lang="ru-RU" sz="1800" b="1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Намокший хлеб клевали воробьи.</a:t>
            </a:r>
          </a:p>
          <a:p>
            <a:pPr>
              <a:lnSpc>
                <a:spcPct val="80000"/>
              </a:lnSpc>
            </a:pPr>
            <a:r>
              <a:rPr lang="ru-RU" sz="1800" b="1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Коническая клумба возле школы</a:t>
            </a:r>
          </a:p>
          <a:p>
            <a:pPr>
              <a:lnSpc>
                <a:spcPct val="80000"/>
              </a:lnSpc>
            </a:pPr>
            <a:r>
              <a:rPr lang="ru-RU" sz="1800" b="1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Сияла первозданной чернотой,</a:t>
            </a:r>
          </a:p>
          <a:p>
            <a:pPr>
              <a:lnSpc>
                <a:spcPct val="80000"/>
              </a:lnSpc>
            </a:pPr>
            <a:r>
              <a:rPr lang="ru-RU" sz="1800" b="1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И алгеброй сраженные глаголы</a:t>
            </a:r>
          </a:p>
          <a:p>
            <a:pPr>
              <a:lnSpc>
                <a:spcPct val="80000"/>
              </a:lnSpc>
            </a:pPr>
            <a:r>
              <a:rPr lang="ru-RU" sz="1800" b="1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Глотали дым за огненной чертой.</a:t>
            </a:r>
          </a:p>
          <a:p>
            <a:pPr>
              <a:lnSpc>
                <a:spcPct val="80000"/>
              </a:lnSpc>
            </a:pPr>
            <a:r>
              <a:rPr lang="ru-RU" sz="1800" b="1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Дано ушли те годы, те проблемы,</a:t>
            </a:r>
          </a:p>
          <a:p>
            <a:pPr>
              <a:lnSpc>
                <a:spcPct val="80000"/>
              </a:lnSpc>
            </a:pPr>
            <a:r>
              <a:rPr lang="ru-RU" sz="1800" b="1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Но этот дым я в сердце берегу.</a:t>
            </a:r>
          </a:p>
          <a:p>
            <a:pPr>
              <a:lnSpc>
                <a:spcPct val="80000"/>
              </a:lnSpc>
            </a:pPr>
            <a:r>
              <a:rPr lang="ru-RU" sz="1800" b="1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Доказанные с детства теоремы</a:t>
            </a:r>
          </a:p>
          <a:p>
            <a:pPr>
              <a:lnSpc>
                <a:spcPct val="80000"/>
              </a:lnSpc>
            </a:pPr>
            <a:r>
              <a:rPr lang="ru-RU" sz="1800" b="1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До старости забыть я не смогу</a:t>
            </a:r>
            <a:r>
              <a:rPr lang="ru-RU" sz="1800" b="1" dirty="0">
                <a:solidFill>
                  <a:srgbClr val="003399"/>
                </a:solidFill>
                <a:latin typeface="Comic Sans MS" pitchFamily="66" charset="0"/>
              </a:rPr>
              <a:t>!</a:t>
            </a:r>
          </a:p>
          <a:p>
            <a:pPr>
              <a:lnSpc>
                <a:spcPct val="80000"/>
              </a:lnSpc>
            </a:pPr>
            <a:endParaRPr lang="ru-RU" sz="1600" b="1" dirty="0">
              <a:solidFill>
                <a:srgbClr val="003399"/>
              </a:solidFill>
              <a:latin typeface="Comic Sans MS" pitchFamily="66" charset="0"/>
            </a:endParaRPr>
          </a:p>
          <a:p>
            <a:endParaRPr lang="ru-RU" dirty="0"/>
          </a:p>
        </p:txBody>
      </p:sp>
      <p:pic>
        <p:nvPicPr>
          <p:cNvPr id="2051" name="Picture 3" descr="C:\Users\user\Desktop\ss0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187" r="2187"/>
          <a:stretch>
            <a:fillRect/>
          </a:stretch>
        </p:blipFill>
        <p:spPr bwMode="auto">
          <a:xfrm>
            <a:off x="1259632" y="1844824"/>
            <a:ext cx="3240360" cy="304380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015750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5" name="Picture 5" descr="16919605_Solnuyshko"/>
          <p:cNvPicPr>
            <a:picLocks noGrp="1" noChangeAspect="1" noChangeArrowheads="1" noCro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95963" y="2781300"/>
            <a:ext cx="2676525" cy="2771775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2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71600" y="1988840"/>
            <a:ext cx="7632650" cy="4137323"/>
          </a:xfrm>
        </p:spPr>
        <p:txBody>
          <a:bodyPr>
            <a:normAutofit fontScale="77500" lnSpcReduction="20000"/>
          </a:bodyPr>
          <a:lstStyle/>
          <a:p>
            <a:pPr>
              <a:buFontTx/>
              <a:buNone/>
            </a:pPr>
            <a:endParaRPr lang="ru-RU" sz="2000" b="1" dirty="0" smtClean="0">
              <a:solidFill>
                <a:schemeClr val="accent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  <a:p>
            <a:pPr algn="ctr">
              <a:buFontTx/>
              <a:buNone/>
            </a:pPr>
            <a:r>
              <a:rPr lang="ru-RU" sz="3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Скажите</a:t>
            </a:r>
            <a:r>
              <a:rPr lang="ru-RU" sz="3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вам не бывает, ну, если не больно, то хотя бы обидно слышать, что математика - скучная наука?</a:t>
            </a:r>
          </a:p>
          <a:p>
            <a:pPr>
              <a:buFontTx/>
              <a:buNone/>
            </a:pPr>
            <a:r>
              <a:rPr lang="ru-RU" sz="54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  Если </a:t>
            </a:r>
            <a:r>
              <a:rPr lang="ru-RU" sz="5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– да,</a:t>
            </a:r>
          </a:p>
          <a:p>
            <a:pPr algn="ctr">
              <a:buFontTx/>
              <a:buNone/>
            </a:pPr>
            <a:r>
              <a:rPr lang="ru-RU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 </a:t>
            </a:r>
            <a:r>
              <a:rPr lang="ru-RU" sz="44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то продолжим!..</a:t>
            </a:r>
          </a:p>
        </p:txBody>
      </p:sp>
      <p:sp>
        <p:nvSpPr>
          <p:cNvPr id="10244" name="WordArt 4"/>
          <p:cNvSpPr>
            <a:spLocks noChangeArrowheads="1" noChangeShapeType="1" noTextEdit="1"/>
          </p:cNvSpPr>
          <p:nvPr/>
        </p:nvSpPr>
        <p:spPr bwMode="auto">
          <a:xfrm>
            <a:off x="757938" y="1052736"/>
            <a:ext cx="7561263" cy="865188"/>
          </a:xfrm>
          <a:prstGeom prst="rect">
            <a:avLst/>
          </a:prstGeom>
          <a:extLst>
            <a:ext uri="{AF507438-7753-43E0-B8FC-AC1667EBCBE1}">
              <a14:hiddenEffects xmlns=""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InflateTop">
              <a:avLst>
                <a:gd name="adj" fmla="val 31917"/>
              </a:avLst>
            </a:prstTxWarp>
          </a:bodyPr>
          <a:lstStyle/>
          <a:p>
            <a:pPr algn="ctr"/>
            <a:r>
              <a:rPr lang="ru-RU" sz="3600" kern="10" dirty="0">
                <a:ln w="15875">
                  <a:solidFill>
                    <a:srgbClr val="FFFF00"/>
                  </a:solidFill>
                  <a:prstDash val="sysDot"/>
                  <a:round/>
                  <a:headEnd/>
                  <a:tailEnd/>
                </a:ln>
                <a:gradFill rotWithShape="1">
                  <a:gsLst>
                    <a:gs pos="0">
                      <a:srgbClr val="800080"/>
                    </a:gs>
                    <a:gs pos="100000">
                      <a:srgbClr val="800080">
                        <a:gamma/>
                        <a:shade val="46275"/>
                        <a:invGamma/>
                      </a:srgbClr>
                    </a:gs>
                  </a:gsLst>
                  <a:path path="rect">
                    <a:fillToRect l="50000" t="50000" r="50000" b="50000"/>
                  </a:path>
                </a:gradFill>
                <a:latin typeface="Monotype Corsiva"/>
              </a:rPr>
              <a:t>Уважаемые коллеги!</a:t>
            </a:r>
          </a:p>
        </p:txBody>
      </p:sp>
    </p:spTree>
    <p:extLst>
      <p:ext uri="{BB962C8B-B14F-4D97-AF65-F5344CB8AC3E}">
        <p14:creationId xmlns="" xmlns:p14="http://schemas.microsoft.com/office/powerpoint/2010/main" val="491007406"/>
      </p:ext>
    </p:extLst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500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500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500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nodeType="clickEffect">
                                  <p:stCondLst>
                                    <p:cond delay="15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500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500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500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3750"/>
                            </p:stCondLst>
                            <p:childTnLst>
                              <p:par>
                                <p:cTn id="22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500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500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500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49275"/>
            <a:ext cx="8229600" cy="5903913"/>
          </a:xfrm>
        </p:spPr>
        <p:txBody>
          <a:bodyPr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ru-RU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   </a:t>
            </a:r>
            <a:endParaRPr lang="ru-RU" b="1" dirty="0" smtClean="0">
              <a:solidFill>
                <a:srgbClr val="0033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itchFamily="34" charset="0"/>
            </a:endParaRPr>
          </a:p>
          <a:p>
            <a:pPr algn="ctr">
              <a:lnSpc>
                <a:spcPct val="90000"/>
              </a:lnSpc>
              <a:buFontTx/>
              <a:buNone/>
            </a:pPr>
            <a:endParaRPr lang="ru-RU" b="1" dirty="0">
              <a:solidFill>
                <a:srgbClr val="0033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itchFamily="34" charset="0"/>
            </a:endParaRPr>
          </a:p>
          <a:p>
            <a:pPr algn="ctr">
              <a:lnSpc>
                <a:spcPct val="90000"/>
              </a:lnSpc>
              <a:buFontTx/>
              <a:buNone/>
            </a:pPr>
            <a:endParaRPr lang="ru-RU" b="1" dirty="0" smtClean="0">
              <a:solidFill>
                <a:srgbClr val="0033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itchFamily="34" charset="0"/>
            </a:endParaRP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sz="28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Среди </a:t>
            </a:r>
            <a:r>
              <a:rPr lang="ru-RU" sz="28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всех наук </a:t>
            </a: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Математика </a:t>
            </a:r>
            <a:r>
              <a:rPr lang="ru-RU" sz="28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пользуется особенным уважением; </a:t>
            </a:r>
            <a:endParaRPr lang="ru-RU" sz="2800" b="1" dirty="0" smtClean="0">
              <a:solidFill>
                <a:srgbClr val="0033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sz="28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основанием </a:t>
            </a:r>
            <a:r>
              <a:rPr lang="ru-RU" sz="28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этому служит то </a:t>
            </a:r>
            <a:r>
              <a:rPr lang="ru-RU" sz="2800" b="1" i="1" dirty="0">
                <a:solidFill>
                  <a:srgbClr val="00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единственное </a:t>
            </a:r>
            <a:r>
              <a:rPr lang="ru-RU" sz="28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обстоятельство, что её положения абсолютно верны и неоспоримы, </a:t>
            </a:r>
            <a:endParaRPr lang="ru-RU" sz="2800" b="1" dirty="0" smtClean="0">
              <a:solidFill>
                <a:srgbClr val="0033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sz="28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8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то время как положения других наук до известной степени спорны, и всегда существует опасность их опровержения новыми </a:t>
            </a:r>
            <a:r>
              <a:rPr lang="ru-RU" sz="28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открытиями.</a:t>
            </a:r>
          </a:p>
          <a:p>
            <a:pPr algn="r">
              <a:lnSpc>
                <a:spcPct val="90000"/>
              </a:lnSpc>
              <a:buFontTx/>
              <a:buNone/>
            </a:pPr>
            <a:r>
              <a:rPr lang="ru-RU" sz="2800" b="1" i="1" dirty="0">
                <a:solidFill>
                  <a:srgbClr val="00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i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Эйнштейн </a:t>
            </a:r>
            <a:r>
              <a:rPr lang="ru-RU" b="1" i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А.</a:t>
            </a:r>
            <a:endParaRPr lang="ru-RU" b="1" dirty="0">
              <a:solidFill>
                <a:srgbClr val="0033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ru-RU" sz="2800" dirty="0">
              <a:solidFill>
                <a:srgbClr val="003399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5443500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1628800"/>
            <a:ext cx="8229600" cy="1296144"/>
          </a:xfrm>
        </p:spPr>
        <p:txBody>
          <a:bodyPr>
            <a:normAutofit fontScale="90000"/>
          </a:bodyPr>
          <a:lstStyle/>
          <a:p>
            <a:r>
              <a:rPr lang="ru-RU" sz="4800" b="1" dirty="0" smtClean="0">
                <a:solidFill>
                  <a:srgbClr val="000099"/>
                </a:solidFill>
                <a:latin typeface="Monotype Corsiva" pitchFamily="66" charset="0"/>
              </a:rPr>
              <a:t/>
            </a:r>
            <a:br>
              <a:rPr lang="ru-RU" sz="4800" b="1" dirty="0" smtClean="0">
                <a:solidFill>
                  <a:srgbClr val="000099"/>
                </a:solidFill>
                <a:latin typeface="Monotype Corsiva" pitchFamily="66" charset="0"/>
              </a:rPr>
            </a:br>
            <a:r>
              <a:rPr lang="ru-RU" sz="4800" b="1" dirty="0">
                <a:solidFill>
                  <a:srgbClr val="000099"/>
                </a:solidFill>
                <a:latin typeface="Monotype Corsiva" pitchFamily="66" charset="0"/>
              </a:rPr>
              <a:t/>
            </a:r>
            <a:br>
              <a:rPr lang="ru-RU" sz="4800" b="1" dirty="0">
                <a:solidFill>
                  <a:srgbClr val="000099"/>
                </a:solidFill>
                <a:latin typeface="Monotype Corsiva" pitchFamily="66" charset="0"/>
              </a:rPr>
            </a:br>
            <a:r>
              <a:rPr lang="ru-RU" sz="4800" b="1" dirty="0" smtClean="0">
                <a:solidFill>
                  <a:srgbClr val="000099"/>
                </a:solidFill>
                <a:latin typeface="Monotype Corsiva" pitchFamily="66" charset="0"/>
              </a:rPr>
              <a:t/>
            </a:r>
            <a:br>
              <a:rPr lang="ru-RU" sz="4800" b="1" dirty="0" smtClean="0">
                <a:solidFill>
                  <a:srgbClr val="000099"/>
                </a:solidFill>
                <a:latin typeface="Monotype Corsiva" pitchFamily="66" charset="0"/>
              </a:rPr>
            </a:br>
            <a:r>
              <a:rPr lang="ru-RU" sz="4800" b="1" dirty="0">
                <a:solidFill>
                  <a:srgbClr val="000099"/>
                </a:solidFill>
                <a:latin typeface="Monotype Corsiva" pitchFamily="66" charset="0"/>
              </a:rPr>
              <a:t/>
            </a:r>
            <a:br>
              <a:rPr lang="ru-RU" sz="4800" b="1" dirty="0">
                <a:solidFill>
                  <a:srgbClr val="000099"/>
                </a:solidFill>
                <a:latin typeface="Monotype Corsiva" pitchFamily="66" charset="0"/>
              </a:rPr>
            </a:br>
            <a:r>
              <a:rPr lang="ru-RU" sz="4800" b="1" dirty="0" smtClean="0">
                <a:solidFill>
                  <a:srgbClr val="000099"/>
                </a:solidFill>
                <a:latin typeface="Monotype Corsiva" pitchFamily="66" charset="0"/>
              </a:rPr>
              <a:t/>
            </a:r>
            <a:br>
              <a:rPr lang="ru-RU" sz="4800" b="1" dirty="0" smtClean="0">
                <a:solidFill>
                  <a:srgbClr val="000099"/>
                </a:solidFill>
                <a:latin typeface="Monotype Corsiva" pitchFamily="66" charset="0"/>
              </a:rPr>
            </a:br>
            <a:r>
              <a:rPr lang="ru-RU" sz="4800" b="1" dirty="0">
                <a:solidFill>
                  <a:srgbClr val="000099"/>
                </a:solidFill>
                <a:latin typeface="Monotype Corsiva" pitchFamily="66" charset="0"/>
              </a:rPr>
              <a:t/>
            </a:r>
            <a:br>
              <a:rPr lang="ru-RU" sz="4800" b="1" dirty="0">
                <a:solidFill>
                  <a:srgbClr val="000099"/>
                </a:solidFill>
                <a:latin typeface="Monotype Corsiva" pitchFamily="66" charset="0"/>
              </a:rPr>
            </a:br>
            <a:r>
              <a:rPr lang="ru-RU" sz="4800" b="1" dirty="0" smtClean="0">
                <a:solidFill>
                  <a:srgbClr val="000099"/>
                </a:solidFill>
                <a:latin typeface="Monotype Corsiva" pitchFamily="66" charset="0"/>
              </a:rPr>
              <a:t/>
            </a:r>
            <a:br>
              <a:rPr lang="ru-RU" sz="4800" b="1" dirty="0" smtClean="0">
                <a:solidFill>
                  <a:srgbClr val="000099"/>
                </a:solidFill>
                <a:latin typeface="Monotype Corsiva" pitchFamily="66" charset="0"/>
              </a:rPr>
            </a:br>
            <a:r>
              <a:rPr lang="ru-RU" sz="4800" b="1" dirty="0">
                <a:solidFill>
                  <a:srgbClr val="000099"/>
                </a:solidFill>
                <a:latin typeface="Monotype Corsiva" pitchFamily="66" charset="0"/>
              </a:rPr>
              <a:t/>
            </a:r>
            <a:br>
              <a:rPr lang="ru-RU" sz="4800" b="1" dirty="0">
                <a:solidFill>
                  <a:srgbClr val="000099"/>
                </a:solidFill>
                <a:latin typeface="Monotype Corsiva" pitchFamily="66" charset="0"/>
              </a:rPr>
            </a:br>
            <a:r>
              <a:rPr lang="ru-RU" sz="4800" b="1" dirty="0" smtClean="0">
                <a:solidFill>
                  <a:srgbClr val="000099"/>
                </a:solidFill>
                <a:latin typeface="Monotype Corsiva" pitchFamily="66" charset="0"/>
              </a:rPr>
              <a:t/>
            </a:r>
            <a:br>
              <a:rPr lang="ru-RU" sz="4800" b="1" dirty="0" smtClean="0">
                <a:solidFill>
                  <a:srgbClr val="000099"/>
                </a:solidFill>
                <a:latin typeface="Monotype Corsiva" pitchFamily="66" charset="0"/>
              </a:rPr>
            </a:br>
            <a:r>
              <a:rPr lang="ru-RU" sz="4800" b="1" dirty="0">
                <a:solidFill>
                  <a:srgbClr val="000099"/>
                </a:solidFill>
                <a:latin typeface="Monotype Corsiva" pitchFamily="66" charset="0"/>
              </a:rPr>
              <a:t/>
            </a:r>
            <a:br>
              <a:rPr lang="ru-RU" sz="4800" b="1" dirty="0">
                <a:solidFill>
                  <a:srgbClr val="000099"/>
                </a:solidFill>
                <a:latin typeface="Monotype Corsiva" pitchFamily="66" charset="0"/>
              </a:rPr>
            </a:br>
            <a:r>
              <a:rPr lang="ru-RU" sz="4800" b="1" dirty="0" smtClean="0">
                <a:solidFill>
                  <a:srgbClr val="000099"/>
                </a:solidFill>
                <a:latin typeface="Monotype Corsiva" pitchFamily="66" charset="0"/>
              </a:rPr>
              <a:t/>
            </a:r>
            <a:br>
              <a:rPr lang="ru-RU" sz="4800" b="1" dirty="0" smtClean="0">
                <a:solidFill>
                  <a:srgbClr val="000099"/>
                </a:solidFill>
                <a:latin typeface="Monotype Corsiva" pitchFamily="66" charset="0"/>
              </a:rPr>
            </a:br>
            <a:r>
              <a:rPr lang="ru-RU" sz="4800" b="1" dirty="0">
                <a:solidFill>
                  <a:srgbClr val="000099"/>
                </a:solidFill>
                <a:latin typeface="Monotype Corsiva" pitchFamily="66" charset="0"/>
              </a:rPr>
              <a:t/>
            </a:r>
            <a:br>
              <a:rPr lang="ru-RU" sz="4800" b="1" dirty="0">
                <a:solidFill>
                  <a:srgbClr val="000099"/>
                </a:solidFill>
                <a:latin typeface="Monotype Corsiva" pitchFamily="66" charset="0"/>
              </a:rPr>
            </a:br>
            <a:r>
              <a:rPr lang="ru-RU" sz="4800" b="1" dirty="0" smtClean="0">
                <a:solidFill>
                  <a:srgbClr val="000099"/>
                </a:solidFill>
                <a:latin typeface="Monotype Corsiva" pitchFamily="66" charset="0"/>
              </a:rPr>
              <a:t/>
            </a:r>
            <a:br>
              <a:rPr lang="ru-RU" sz="4800" b="1" dirty="0" smtClean="0">
                <a:solidFill>
                  <a:srgbClr val="000099"/>
                </a:solidFill>
                <a:latin typeface="Monotype Corsiva" pitchFamily="66" charset="0"/>
              </a:rPr>
            </a:br>
            <a:r>
              <a:rPr lang="ru-RU" sz="4800" b="1" dirty="0">
                <a:solidFill>
                  <a:srgbClr val="000099"/>
                </a:solidFill>
                <a:latin typeface="Monotype Corsiva" pitchFamily="66" charset="0"/>
              </a:rPr>
              <a:t/>
            </a:r>
            <a:br>
              <a:rPr lang="ru-RU" sz="4800" b="1" dirty="0">
                <a:solidFill>
                  <a:srgbClr val="000099"/>
                </a:solidFill>
                <a:latin typeface="Monotype Corsiva" pitchFamily="66" charset="0"/>
              </a:rPr>
            </a:br>
            <a:r>
              <a:rPr lang="ru-RU" sz="4800" b="1" dirty="0" smtClean="0">
                <a:solidFill>
                  <a:srgbClr val="000099"/>
                </a:solidFill>
                <a:latin typeface="Monotype Corsiva" pitchFamily="66" charset="0"/>
              </a:rPr>
              <a:t/>
            </a:r>
            <a:br>
              <a:rPr lang="ru-RU" sz="4800" b="1" dirty="0" smtClean="0">
                <a:solidFill>
                  <a:srgbClr val="000099"/>
                </a:solidFill>
                <a:latin typeface="Monotype Corsiva" pitchFamily="66" charset="0"/>
              </a:rPr>
            </a:br>
            <a:r>
              <a:rPr lang="ru-RU" sz="4800" b="1" dirty="0">
                <a:solidFill>
                  <a:srgbClr val="000099"/>
                </a:solidFill>
                <a:latin typeface="Monotype Corsiva" pitchFamily="66" charset="0"/>
              </a:rPr>
              <a:t/>
            </a:r>
            <a:br>
              <a:rPr lang="ru-RU" sz="4800" b="1" dirty="0">
                <a:solidFill>
                  <a:srgbClr val="000099"/>
                </a:solidFill>
                <a:latin typeface="Monotype Corsiva" pitchFamily="66" charset="0"/>
              </a:rPr>
            </a:br>
            <a:r>
              <a:rPr lang="ru-RU" sz="4800" b="1" dirty="0" smtClean="0">
                <a:solidFill>
                  <a:srgbClr val="000099"/>
                </a:solidFill>
                <a:latin typeface="Monotype Corsiva" pitchFamily="66" charset="0"/>
              </a:rPr>
              <a:t/>
            </a:r>
            <a:br>
              <a:rPr lang="ru-RU" sz="4800" b="1" dirty="0" smtClean="0">
                <a:solidFill>
                  <a:srgbClr val="000099"/>
                </a:solidFill>
                <a:latin typeface="Monotype Corsiva" pitchFamily="66" charset="0"/>
              </a:rPr>
            </a:br>
            <a:r>
              <a:rPr lang="ru-RU" sz="4800" b="1" dirty="0">
                <a:solidFill>
                  <a:srgbClr val="000099"/>
                </a:solidFill>
                <a:latin typeface="Monotype Corsiva" pitchFamily="66" charset="0"/>
              </a:rPr>
              <a:t/>
            </a:r>
            <a:br>
              <a:rPr lang="ru-RU" sz="4800" b="1" dirty="0">
                <a:solidFill>
                  <a:srgbClr val="000099"/>
                </a:solidFill>
                <a:latin typeface="Monotype Corsiva" pitchFamily="66" charset="0"/>
              </a:rPr>
            </a:br>
            <a:r>
              <a:rPr lang="ru-RU" sz="4800" b="1" dirty="0" smtClean="0">
                <a:solidFill>
                  <a:srgbClr val="000099"/>
                </a:solidFill>
                <a:latin typeface="Monotype Corsiva" pitchFamily="66" charset="0"/>
              </a:rPr>
              <a:t/>
            </a:r>
            <a:br>
              <a:rPr lang="ru-RU" sz="4800" b="1" dirty="0" smtClean="0">
                <a:solidFill>
                  <a:srgbClr val="000099"/>
                </a:solidFill>
                <a:latin typeface="Monotype Corsiva" pitchFamily="66" charset="0"/>
              </a:rPr>
            </a:br>
            <a:r>
              <a:rPr lang="ru-RU" sz="4800" b="1" dirty="0">
                <a:solidFill>
                  <a:srgbClr val="000099"/>
                </a:solidFill>
                <a:latin typeface="Monotype Corsiva" pitchFamily="66" charset="0"/>
              </a:rPr>
              <a:t/>
            </a:r>
            <a:br>
              <a:rPr lang="ru-RU" sz="4800" b="1" dirty="0">
                <a:solidFill>
                  <a:srgbClr val="000099"/>
                </a:solidFill>
                <a:latin typeface="Monotype Corsiva" pitchFamily="66" charset="0"/>
              </a:rPr>
            </a:br>
            <a:r>
              <a:rPr lang="ru-RU" sz="4800" b="1" dirty="0" smtClean="0">
                <a:solidFill>
                  <a:srgbClr val="000099"/>
                </a:solidFill>
                <a:latin typeface="Monotype Corsiva" pitchFamily="66" charset="0"/>
              </a:rPr>
              <a:t/>
            </a:r>
            <a:br>
              <a:rPr lang="ru-RU" sz="4800" b="1" dirty="0" smtClean="0">
                <a:solidFill>
                  <a:srgbClr val="000099"/>
                </a:solidFill>
                <a:latin typeface="Monotype Corsiva" pitchFamily="66" charset="0"/>
              </a:rPr>
            </a:br>
            <a:r>
              <a:rPr lang="ru-RU" sz="4800" b="1" dirty="0">
                <a:solidFill>
                  <a:srgbClr val="000099"/>
                </a:solidFill>
                <a:latin typeface="Monotype Corsiva" pitchFamily="66" charset="0"/>
              </a:rPr>
              <a:t/>
            </a:r>
            <a:br>
              <a:rPr lang="ru-RU" sz="4800" b="1" dirty="0">
                <a:solidFill>
                  <a:srgbClr val="000099"/>
                </a:solidFill>
                <a:latin typeface="Monotype Corsiva" pitchFamily="66" charset="0"/>
              </a:rPr>
            </a:br>
            <a:r>
              <a:rPr lang="ru-RU" sz="4800" b="1" dirty="0" smtClean="0">
                <a:solidFill>
                  <a:srgbClr val="000099"/>
                </a:solidFill>
                <a:latin typeface="Monotype Corsiva" pitchFamily="66" charset="0"/>
              </a:rPr>
              <a:t/>
            </a:r>
            <a:br>
              <a:rPr lang="ru-RU" sz="4800" b="1" dirty="0" smtClean="0">
                <a:solidFill>
                  <a:srgbClr val="000099"/>
                </a:solidFill>
                <a:latin typeface="Monotype Corsiva" pitchFamily="66" charset="0"/>
              </a:rPr>
            </a:br>
            <a:r>
              <a:rPr lang="ru-RU" sz="4800" b="1" dirty="0">
                <a:solidFill>
                  <a:srgbClr val="000099"/>
                </a:solidFill>
                <a:latin typeface="Monotype Corsiva" pitchFamily="66" charset="0"/>
              </a:rPr>
              <a:t/>
            </a:r>
            <a:br>
              <a:rPr lang="ru-RU" sz="4800" b="1" dirty="0">
                <a:solidFill>
                  <a:srgbClr val="000099"/>
                </a:solidFill>
                <a:latin typeface="Monotype Corsiva" pitchFamily="66" charset="0"/>
              </a:rPr>
            </a:br>
            <a:r>
              <a:rPr lang="ru-RU" b="1" dirty="0" smtClean="0">
                <a:solidFill>
                  <a:srgbClr val="000099"/>
                </a:solidFill>
                <a:latin typeface="Monotype Corsiva" pitchFamily="66" charset="0"/>
              </a:rPr>
              <a:t>Народная </a:t>
            </a:r>
            <a:r>
              <a:rPr lang="ru-RU" b="1" dirty="0">
                <a:solidFill>
                  <a:srgbClr val="000099"/>
                </a:solidFill>
                <a:latin typeface="Monotype Corsiva" pitchFamily="66" charset="0"/>
              </a:rPr>
              <a:t>молва гласит, что все математики – </a:t>
            </a:r>
            <a:r>
              <a:rPr lang="ru-RU" b="1" dirty="0">
                <a:solidFill>
                  <a:srgbClr val="993300"/>
                </a:solidFill>
                <a:latin typeface="Monotype Corsiva" pitchFamily="66" charset="0"/>
              </a:rPr>
              <a:t>«сухари»…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483768" y="3212976"/>
            <a:ext cx="5688013" cy="2409131"/>
          </a:xfrm>
        </p:spPr>
        <p:txBody>
          <a:bodyPr>
            <a:normAutofit fontScale="77500" lnSpcReduction="20000"/>
          </a:bodyPr>
          <a:lstStyle/>
          <a:p>
            <a:pPr>
              <a:buFontTx/>
              <a:buNone/>
            </a:pPr>
            <a:r>
              <a:rPr lang="ru-RU" sz="2800" b="1" dirty="0">
                <a:solidFill>
                  <a:srgbClr val="000099"/>
                </a:solidFill>
                <a:latin typeface="Comic Sans MS" pitchFamily="66" charset="0"/>
              </a:rPr>
              <a:t>  </a:t>
            </a:r>
            <a:r>
              <a:rPr lang="ru-RU" sz="2800" b="1" dirty="0">
                <a:latin typeface="Comic Sans MS" pitchFamily="66" charset="0"/>
              </a:rPr>
              <a:t>Но наши многолетние наблюдения показали, что среди математиков «зануд» ничуть не больше, чем среди литераторов или историков.</a:t>
            </a:r>
          </a:p>
        </p:txBody>
      </p:sp>
      <p:pic>
        <p:nvPicPr>
          <p:cNvPr id="11268" name="Picture 4" descr="n5"/>
          <p:cNvPicPr>
            <a:picLocks noGrp="1" noChangeAspect="1" noChangeArrowheads="1" noCro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7088" y="4652963"/>
            <a:ext cx="1428750" cy="148590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903120040"/>
      </p:ext>
    </p:extLst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10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314171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Documents and Settings\Баканай\Рабочий стол\фотоМО\фотоМО 06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1142984"/>
            <a:ext cx="6143667" cy="4143404"/>
          </a:xfrm>
          <a:prstGeom prst="rect">
            <a:avLst/>
          </a:prstGeom>
          <a:noFill/>
        </p:spPr>
      </p:pic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205178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570399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 smtClean="0">
                <a:solidFill>
                  <a:srgbClr val="C00000"/>
                </a:solidFill>
              </a:rPr>
              <a:t>Цели МО: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sz="2400" b="1" dirty="0" smtClean="0">
                <a:solidFill>
                  <a:srgbClr val="0000FF"/>
                </a:solidFill>
              </a:rPr>
              <a:t>Развитие творчества учителей по созданию оптимальных условий для полноценного развития способностей каждого ученика.</a:t>
            </a:r>
          </a:p>
          <a:p>
            <a:pPr>
              <a:buNone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538772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 smtClean="0">
                <a:solidFill>
                  <a:srgbClr val="C00000"/>
                </a:solidFill>
              </a:rPr>
              <a:t>Задачи  МО: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71600" y="2000240"/>
            <a:ext cx="6400800" cy="3786214"/>
          </a:xfrm>
        </p:spPr>
        <p:txBody>
          <a:bodyPr>
            <a:normAutofit fontScale="85000" lnSpcReduction="10000"/>
          </a:bodyPr>
          <a:lstStyle/>
          <a:p>
            <a:pPr lvl="0" algn="just"/>
            <a:r>
              <a:rPr lang="ru-RU" dirty="0" smtClean="0">
                <a:solidFill>
                  <a:srgbClr val="0000FF"/>
                </a:solidFill>
              </a:rPr>
              <a:t>совершенствование форм и методов по организации работы с одаренными детьми;</a:t>
            </a:r>
          </a:p>
          <a:p>
            <a:pPr lvl="0" algn="just"/>
            <a:r>
              <a:rPr lang="ru-RU" dirty="0" smtClean="0">
                <a:solidFill>
                  <a:srgbClr val="0000FF"/>
                </a:solidFill>
              </a:rPr>
              <a:t>усиление работы по освоению образовательных технологий, направленных на повышение качественного образования школьников; </a:t>
            </a:r>
          </a:p>
          <a:p>
            <a:pPr lvl="0" algn="just"/>
            <a:r>
              <a:rPr lang="ru-RU" dirty="0" smtClean="0">
                <a:solidFill>
                  <a:srgbClr val="0000FF"/>
                </a:solidFill>
              </a:rPr>
              <a:t>продолжить пополнение электронного банка разработанных уроков по предметам МО с применением ИКТ;</a:t>
            </a:r>
          </a:p>
          <a:p>
            <a:pPr lvl="0" algn="just"/>
            <a:r>
              <a:rPr lang="ru-RU" dirty="0" smtClean="0">
                <a:solidFill>
                  <a:srgbClr val="0000FF"/>
                </a:solidFill>
              </a:rPr>
              <a:t>расширение зон сотрудничества методического объединения с целью активного использования информационных технологий и усиления </a:t>
            </a:r>
            <a:r>
              <a:rPr lang="ru-RU" dirty="0" err="1" smtClean="0">
                <a:solidFill>
                  <a:srgbClr val="0000FF"/>
                </a:solidFill>
              </a:rPr>
              <a:t>межпредметных</a:t>
            </a:r>
            <a:r>
              <a:rPr lang="ru-RU" dirty="0" smtClean="0">
                <a:solidFill>
                  <a:srgbClr val="0000FF"/>
                </a:solidFill>
              </a:rPr>
              <a:t> связей с учителями физики, химии, биологии, географии. Начать работу по разработке программы интеграции математики с этими предметами.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1124744"/>
            <a:ext cx="8229600" cy="792758"/>
          </a:xfrm>
        </p:spPr>
        <p:txBody>
          <a:bodyPr>
            <a:normAutofit fontScale="90000"/>
          </a:bodyPr>
          <a:lstStyle/>
          <a:p>
            <a:r>
              <a:rPr lang="ru-RU" sz="5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/>
            </a:r>
            <a:br>
              <a:rPr lang="ru-RU" sz="5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</a:br>
            <a:r>
              <a:rPr lang="ru-RU" sz="5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/>
            </a:r>
            <a:br>
              <a:rPr lang="ru-RU" sz="5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</a:br>
            <a:r>
              <a:rPr lang="ru-RU" sz="5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/>
            </a:r>
            <a:br>
              <a:rPr lang="ru-RU" sz="5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</a:br>
            <a:r>
              <a:rPr lang="ru-RU" sz="4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Наш </a:t>
            </a:r>
            <a:r>
              <a:rPr lang="ru-RU" sz="4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девиз: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9592" y="1844824"/>
            <a:ext cx="7344816" cy="4824264"/>
          </a:xfr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ru-RU" sz="24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Не можешь – </a:t>
            </a:r>
            <a:r>
              <a:rPr lang="ru-RU" sz="2400" b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научим.</a:t>
            </a:r>
          </a:p>
          <a:p>
            <a:pPr algn="r">
              <a:buFontTx/>
              <a:buNone/>
            </a:pPr>
            <a:r>
              <a:rPr lang="ru-RU" sz="2400" b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Не </a:t>
            </a:r>
            <a:r>
              <a:rPr lang="ru-RU" sz="24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хочешь – заставим</a:t>
            </a:r>
            <a:r>
              <a:rPr lang="ru-RU" sz="2400" b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!</a:t>
            </a:r>
          </a:p>
          <a:p>
            <a:pPr algn="r">
              <a:buFontTx/>
              <a:buNone/>
            </a:pPr>
            <a:r>
              <a:rPr lang="ru-RU" sz="2400" b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(шутка)</a:t>
            </a:r>
          </a:p>
          <a:p>
            <a:pPr algn="ctr">
              <a:buFontTx/>
              <a:buNone/>
            </a:pPr>
            <a:r>
              <a:rPr lang="ru-RU" sz="2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А если серьезно,</a:t>
            </a:r>
            <a:r>
              <a:rPr lang="ru-RU" sz="2400" b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 </a:t>
            </a:r>
          </a:p>
          <a:p>
            <a:pPr algn="ctr">
              <a:buFontTx/>
              <a:buNone/>
            </a:pPr>
            <a:r>
              <a:rPr lang="ru-RU" sz="2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то </a:t>
            </a:r>
            <a:r>
              <a:rPr lang="ru-RU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мы считаем, что</a:t>
            </a:r>
            <a:r>
              <a:rPr lang="ru-RU" sz="24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 математику нельзя изучать, наблюдая, </a:t>
            </a:r>
            <a:endParaRPr lang="ru-RU" sz="2400" b="1" dirty="0" smtClean="0">
              <a:solidFill>
                <a:srgbClr val="FF006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Monotype Corsiva" pitchFamily="66" charset="0"/>
            </a:endParaRPr>
          </a:p>
          <a:p>
            <a:pPr algn="ctr">
              <a:buFontTx/>
              <a:buNone/>
            </a:pPr>
            <a:r>
              <a:rPr lang="ru-RU" sz="2400" b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как </a:t>
            </a:r>
            <a:r>
              <a:rPr lang="ru-RU" sz="24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это делает сосед!</a:t>
            </a:r>
          </a:p>
        </p:txBody>
      </p:sp>
    </p:spTree>
    <p:extLst>
      <p:ext uri="{BB962C8B-B14F-4D97-AF65-F5344CB8AC3E}">
        <p14:creationId xmlns="" xmlns:p14="http://schemas.microsoft.com/office/powerpoint/2010/main" val="192307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10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80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80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80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80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80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80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91915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тема над которой работает мо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sz="2000" cap="all" dirty="0" smtClean="0">
                <a:solidFill>
                  <a:srgbClr val="7030A0"/>
                </a:solidFill>
              </a:rPr>
              <a:t>«</a:t>
            </a:r>
            <a:r>
              <a:rPr lang="ru-RU" sz="2000" b="1" cap="all" dirty="0" smtClean="0">
                <a:solidFill>
                  <a:srgbClr val="7030A0"/>
                </a:solidFill>
              </a:rPr>
              <a:t>Применение информационных технологий с целью активизации познавательных интересов учащихся и повышения качественной успеваемости»</a:t>
            </a:r>
            <a:endParaRPr lang="ru-RU" sz="2000" b="1" dirty="0" smtClean="0">
              <a:solidFill>
                <a:srgbClr val="7030A0"/>
              </a:solidFill>
            </a:endParaRP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1447800" y="1196752"/>
            <a:ext cx="6248400" cy="4392488"/>
          </a:xfrm>
        </p:spPr>
        <p:txBody>
          <a:bodyPr>
            <a:normAutofit fontScale="77500" lnSpcReduction="20000"/>
          </a:bodyPr>
          <a:lstStyle/>
          <a:p>
            <a:pPr algn="just"/>
            <a:endParaRPr lang="ru-RU" sz="2400" dirty="0" smtClean="0">
              <a:solidFill>
                <a:srgbClr val="0000FF"/>
              </a:solidFill>
            </a:endParaRPr>
          </a:p>
          <a:p>
            <a:pPr algn="just"/>
            <a:r>
              <a:rPr lang="ru-RU" sz="2400" dirty="0">
                <a:solidFill>
                  <a:srgbClr val="0000FF"/>
                </a:solidFill>
              </a:rPr>
              <a:t>В</a:t>
            </a:r>
            <a:r>
              <a:rPr lang="ru-RU" sz="2400" dirty="0" smtClean="0">
                <a:solidFill>
                  <a:srgbClr val="0000FF"/>
                </a:solidFill>
              </a:rPr>
              <a:t> методическом </a:t>
            </a:r>
            <a:r>
              <a:rPr lang="ru-RU" sz="2400" dirty="0">
                <a:solidFill>
                  <a:srgbClr val="0000FF"/>
                </a:solidFill>
              </a:rPr>
              <a:t>объединении </a:t>
            </a:r>
            <a:r>
              <a:rPr lang="ru-RU" sz="2400" dirty="0" smtClean="0">
                <a:solidFill>
                  <a:srgbClr val="0000FF"/>
                </a:solidFill>
              </a:rPr>
              <a:t>математики</a:t>
            </a:r>
            <a:r>
              <a:rPr lang="ru-RU" sz="2400" dirty="0">
                <a:solidFill>
                  <a:srgbClr val="0000FF"/>
                </a:solidFill>
              </a:rPr>
              <a:t> </a:t>
            </a:r>
            <a:r>
              <a:rPr lang="ru-RU" sz="2400" dirty="0" smtClean="0">
                <a:solidFill>
                  <a:srgbClr val="0000FF"/>
                </a:solidFill>
              </a:rPr>
              <a:t>и информатики  </a:t>
            </a:r>
            <a:r>
              <a:rPr lang="ru-RU" sz="2400" dirty="0">
                <a:solidFill>
                  <a:srgbClr val="0000FF"/>
                </a:solidFill>
              </a:rPr>
              <a:t>трудятся 5</a:t>
            </a:r>
            <a:r>
              <a:rPr lang="ru-RU" sz="2400" dirty="0" smtClean="0">
                <a:solidFill>
                  <a:srgbClr val="0000FF"/>
                </a:solidFill>
              </a:rPr>
              <a:t> учителей. 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Высшая категория – 1</a:t>
            </a:r>
          </a:p>
          <a:p>
            <a:r>
              <a:rPr lang="kk-KZ" sz="2400" b="1" dirty="0" smtClean="0">
                <a:solidFill>
                  <a:srgbClr val="FF0000"/>
                </a:solidFill>
              </a:rPr>
              <a:t>І категория – 1</a:t>
            </a:r>
          </a:p>
          <a:p>
            <a:r>
              <a:rPr lang="kk-KZ" sz="2400" b="1" dirty="0" smtClean="0">
                <a:solidFill>
                  <a:srgbClr val="FF0000"/>
                </a:solidFill>
              </a:rPr>
              <a:t>ІІ категория -2</a:t>
            </a:r>
          </a:p>
          <a:p>
            <a:r>
              <a:rPr lang="kk-KZ" sz="2400" b="1" dirty="0" smtClean="0">
                <a:solidFill>
                  <a:srgbClr val="FF0000"/>
                </a:solidFill>
              </a:rPr>
              <a:t>Без категории - 1</a:t>
            </a:r>
            <a:endParaRPr lang="ru-RU" sz="2400" b="1" dirty="0" smtClean="0">
              <a:solidFill>
                <a:srgbClr val="0000FF"/>
              </a:solidFill>
            </a:endParaRPr>
          </a:p>
          <a:p>
            <a:pPr algn="just"/>
            <a:endParaRPr lang="ru-RU" sz="2400" dirty="0" smtClean="0">
              <a:solidFill>
                <a:srgbClr val="0000FF"/>
              </a:solidFill>
            </a:endParaRPr>
          </a:p>
          <a:p>
            <a:pPr algn="r"/>
            <a:r>
              <a:rPr lang="ru-RU" sz="2400" dirty="0" smtClean="0">
                <a:solidFill>
                  <a:srgbClr val="0000FF"/>
                </a:solidFill>
              </a:rPr>
              <a:t>Заведует </a:t>
            </a:r>
            <a:r>
              <a:rPr lang="ru-RU" sz="2400" dirty="0" err="1" smtClean="0">
                <a:solidFill>
                  <a:srgbClr val="0000FF"/>
                </a:solidFill>
              </a:rPr>
              <a:t>методобъединением</a:t>
            </a:r>
            <a:r>
              <a:rPr lang="ru-RU" sz="2400" dirty="0" smtClean="0">
                <a:solidFill>
                  <a:srgbClr val="0000FF"/>
                </a:solidFill>
              </a:rPr>
              <a:t>  </a:t>
            </a:r>
            <a:r>
              <a:rPr lang="ru-RU" sz="2400" dirty="0" err="1" smtClean="0">
                <a:solidFill>
                  <a:srgbClr val="0000FF"/>
                </a:solidFill>
              </a:rPr>
              <a:t>Чекушин</a:t>
            </a:r>
            <a:r>
              <a:rPr lang="ru-RU" sz="2400" dirty="0" smtClean="0">
                <a:solidFill>
                  <a:srgbClr val="0000FF"/>
                </a:solidFill>
              </a:rPr>
              <a:t> А.П.</a:t>
            </a:r>
            <a:r>
              <a:rPr lang="ru-RU" sz="2400" dirty="0">
                <a:solidFill>
                  <a:srgbClr val="0000FF"/>
                </a:solidFill>
              </a:rPr>
              <a:t> </a:t>
            </a:r>
            <a:endParaRPr lang="ru-RU" sz="2400" dirty="0" smtClean="0">
              <a:solidFill>
                <a:srgbClr val="0000FF"/>
              </a:solidFill>
            </a:endParaRPr>
          </a:p>
          <a:p>
            <a:pPr algn="just"/>
            <a:r>
              <a:rPr lang="ru-RU" sz="2400" dirty="0">
                <a:solidFill>
                  <a:srgbClr val="0000FF"/>
                </a:solidFill>
              </a:rPr>
              <a:t> 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98132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утюр">
  <a:themeElements>
    <a:clrScheme name="Кутюр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Смокинг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Кутюр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291</TotalTime>
  <Words>786</Words>
  <Application>Microsoft Office PowerPoint</Application>
  <PresentationFormat>Экран (4:3)</PresentationFormat>
  <Paragraphs>144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Кутюр</vt:lpstr>
      <vt:lpstr>Мо  МАТЕМАТИКОВ И ИНФОРМАТИКОВ</vt:lpstr>
      <vt:lpstr>Слайд 2</vt:lpstr>
      <vt:lpstr>                        Народная молва гласит, что все математики – «сухари»…</vt:lpstr>
      <vt:lpstr>Слайд 4</vt:lpstr>
      <vt:lpstr>Цели МО:</vt:lpstr>
      <vt:lpstr>Задачи  МО:</vt:lpstr>
      <vt:lpstr>   Наш девиз:</vt:lpstr>
      <vt:lpstr>тема над которой работает мо</vt:lpstr>
      <vt:lpstr>Слайд 9</vt:lpstr>
      <vt:lpstr>Слайд 10</vt:lpstr>
      <vt:lpstr>Чекушин   Алексей Петрович</vt:lpstr>
      <vt:lpstr>Безноско   анна августовна</vt:lpstr>
      <vt:lpstr>Бекенова   гульнар ислямовна</vt:lpstr>
      <vt:lpstr>Мусабекова   раукен елеукеновна</vt:lpstr>
      <vt:lpstr>Кенжебаева   балдырган  данибеккызы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  МАТЕМАТИКОВ И ИНФОРМАТИКОВ</dc:title>
  <dc:creator>user</dc:creator>
  <cp:lastModifiedBy>Rauan</cp:lastModifiedBy>
  <cp:revision>20</cp:revision>
  <dcterms:created xsi:type="dcterms:W3CDTF">2011-11-08T10:08:07Z</dcterms:created>
  <dcterms:modified xsi:type="dcterms:W3CDTF">2011-11-11T05:50:49Z</dcterms:modified>
</cp:coreProperties>
</file>