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hart17.xml" ContentType="application/vnd.openxmlformats-officedocument.drawingml.char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22.xml" ContentType="application/vnd.openxmlformats-officedocument.drawingml.chart+xml"/>
  <Override PartName="/ppt/charts/chart7.xml" ContentType="application/vnd.openxmlformats-officedocument.drawingml.chart+xml"/>
  <Override PartName="/ppt/charts/chart20.xml" ContentType="application/vnd.openxmlformats-officedocument.drawingml.chart+xml"/>
  <Default Extension="xlsx" ContentType="application/vnd.openxmlformats-officedocument.spreadsheetml.sheet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charts/chart18.xml" ContentType="application/vnd.openxmlformats-officedocument.drawingml.char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charts/chart16.xml" ContentType="application/vnd.openxmlformats-officedocument.drawingml.chart+xml"/>
  <Default Extension="emf" ContentType="image/x-emf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hart21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charts/chart15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66"/>
  </p:notesMasterIdLst>
  <p:sldIdLst>
    <p:sldId id="257" r:id="rId2"/>
    <p:sldId id="285" r:id="rId3"/>
    <p:sldId id="290" r:id="rId4"/>
    <p:sldId id="322" r:id="rId5"/>
    <p:sldId id="316" r:id="rId6"/>
    <p:sldId id="258" r:id="rId7"/>
    <p:sldId id="267" r:id="rId8"/>
    <p:sldId id="317" r:id="rId9"/>
    <p:sldId id="269" r:id="rId10"/>
    <p:sldId id="272" r:id="rId11"/>
    <p:sldId id="273" r:id="rId12"/>
    <p:sldId id="304" r:id="rId13"/>
    <p:sldId id="295" r:id="rId14"/>
    <p:sldId id="321" r:id="rId15"/>
    <p:sldId id="349" r:id="rId16"/>
    <p:sldId id="276" r:id="rId17"/>
    <p:sldId id="350" r:id="rId18"/>
    <p:sldId id="331" r:id="rId19"/>
    <p:sldId id="332" r:id="rId20"/>
    <p:sldId id="358" r:id="rId21"/>
    <p:sldId id="335" r:id="rId22"/>
    <p:sldId id="341" r:id="rId23"/>
    <p:sldId id="342" r:id="rId24"/>
    <p:sldId id="363" r:id="rId25"/>
    <p:sldId id="364" r:id="rId26"/>
    <p:sldId id="298" r:id="rId27"/>
    <p:sldId id="299" r:id="rId28"/>
    <p:sldId id="346" r:id="rId29"/>
    <p:sldId id="347" r:id="rId30"/>
    <p:sldId id="284" r:id="rId31"/>
    <p:sldId id="318" r:id="rId32"/>
    <p:sldId id="356" r:id="rId33"/>
    <p:sldId id="365" r:id="rId34"/>
    <p:sldId id="289" r:id="rId35"/>
    <p:sldId id="394" r:id="rId36"/>
    <p:sldId id="395" r:id="rId37"/>
    <p:sldId id="315" r:id="rId38"/>
    <p:sldId id="376" r:id="rId39"/>
    <p:sldId id="377" r:id="rId40"/>
    <p:sldId id="378" r:id="rId41"/>
    <p:sldId id="379" r:id="rId42"/>
    <p:sldId id="380" r:id="rId43"/>
    <p:sldId id="381" r:id="rId44"/>
    <p:sldId id="382" r:id="rId45"/>
    <p:sldId id="383" r:id="rId46"/>
    <p:sldId id="384" r:id="rId47"/>
    <p:sldId id="366" r:id="rId48"/>
    <p:sldId id="368" r:id="rId49"/>
    <p:sldId id="369" r:id="rId50"/>
    <p:sldId id="370" r:id="rId51"/>
    <p:sldId id="371" r:id="rId52"/>
    <p:sldId id="372" r:id="rId53"/>
    <p:sldId id="374" r:id="rId54"/>
    <p:sldId id="375" r:id="rId55"/>
    <p:sldId id="385" r:id="rId56"/>
    <p:sldId id="387" r:id="rId57"/>
    <p:sldId id="388" r:id="rId58"/>
    <p:sldId id="389" r:id="rId59"/>
    <p:sldId id="390" r:id="rId60"/>
    <p:sldId id="391" r:id="rId61"/>
    <p:sldId id="392" r:id="rId62"/>
    <p:sldId id="393" r:id="rId63"/>
    <p:sldId id="314" r:id="rId64"/>
    <p:sldId id="281" r:id="rId6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856" autoAdjust="0"/>
    <p:restoredTop sz="94660"/>
  </p:normalViewPr>
  <p:slideViewPr>
    <p:cSldViewPr>
      <p:cViewPr varScale="1">
        <p:scale>
          <a:sx n="84" d="100"/>
          <a:sy n="84" d="100"/>
        </p:scale>
        <p:origin x="-1056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0.xlsx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Office%20PowerPoint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1.xlsx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2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Office%20PowerPoint" TargetMode="External"/></Relationships>
</file>

<file path=ppt/charts/_rels/chart15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Office%20PowerPoint" TargetMode="External"/></Relationships>
</file>

<file path=ppt/charts/_rels/chart16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Office%20PowerPoint" TargetMode="External"/></Relationships>
</file>

<file path=ppt/charts/_rels/chart17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2%20&#1074;%20Microsoft%20Office%20PowerPoint" TargetMode="External"/></Relationships>
</file>

<file path=ppt/charts/_rels/chart1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3.xlsx"/></Relationships>
</file>

<file path=ppt/charts/_rels/chart1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4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5.xlsx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6.xlsx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7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4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5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6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7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8.xlsx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200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8404133180252725E-2"/>
          <c:y val="2.0000000000000011E-2"/>
          <c:w val="0.86107921928817588"/>
          <c:h val="0.86222222222222222"/>
        </c:manualLayout>
      </c:layout>
      <c:bar3D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1-четверть</c:v>
                </c:pt>
              </c:strCache>
            </c:strRef>
          </c:tx>
          <c:spPr>
            <a:solidFill>
              <a:srgbClr val="FFFF00"/>
            </a:solidFill>
            <a:ln w="13188">
              <a:solidFill>
                <a:schemeClr val="tx1"/>
              </a:solidFill>
              <a:prstDash val="solid"/>
            </a:ln>
          </c:spPr>
          <c:dLbls>
            <c:spPr>
              <a:noFill/>
              <a:ln w="26375">
                <a:noFill/>
              </a:ln>
            </c:spPr>
            <c:txPr>
              <a:bodyPr/>
              <a:lstStyle/>
              <a:p>
                <a:pPr>
                  <a:defRPr sz="2025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Sheet1!$B$1:$H$1</c:f>
              <c:strCache>
                <c:ptCount val="7"/>
                <c:pt idx="0">
                  <c:v>5 "А"</c:v>
                </c:pt>
                <c:pt idx="1">
                  <c:v>5 "Б"</c:v>
                </c:pt>
                <c:pt idx="2">
                  <c:v>5 "В"</c:v>
                </c:pt>
                <c:pt idx="3">
                  <c:v>5 "Г"</c:v>
                </c:pt>
                <c:pt idx="4">
                  <c:v>6 "А"</c:v>
                </c:pt>
                <c:pt idx="5">
                  <c:v>6 "Б"</c:v>
                </c:pt>
                <c:pt idx="6">
                  <c:v>6 "В"</c:v>
                </c:pt>
              </c:strCache>
            </c:strRef>
          </c:cat>
          <c:val>
            <c:numRef>
              <c:f>Sheet1!$B$2:$H$2</c:f>
              <c:numCache>
                <c:formatCode>General</c:formatCode>
                <c:ptCount val="7"/>
                <c:pt idx="0">
                  <c:v>64</c:v>
                </c:pt>
                <c:pt idx="1">
                  <c:v>80</c:v>
                </c:pt>
                <c:pt idx="2">
                  <c:v>56</c:v>
                </c:pt>
                <c:pt idx="3">
                  <c:v>55</c:v>
                </c:pt>
                <c:pt idx="4">
                  <c:v>52</c:v>
                </c:pt>
                <c:pt idx="5">
                  <c:v>69</c:v>
                </c:pt>
                <c:pt idx="6">
                  <c:v>36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2-четверть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</a:schemeClr>
            </a:solidFill>
            <a:ln w="13188">
              <a:solidFill>
                <a:schemeClr val="tx1"/>
              </a:solidFill>
              <a:prstDash val="solid"/>
            </a:ln>
          </c:spPr>
          <c:dLbls>
            <c:spPr>
              <a:noFill/>
              <a:ln w="26375">
                <a:noFill/>
              </a:ln>
            </c:spPr>
            <c:txPr>
              <a:bodyPr/>
              <a:lstStyle/>
              <a:p>
                <a:pPr>
                  <a:defRPr sz="2025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Sheet1!$B$1:$H$1</c:f>
              <c:strCache>
                <c:ptCount val="7"/>
                <c:pt idx="0">
                  <c:v>5 "А"</c:v>
                </c:pt>
                <c:pt idx="1">
                  <c:v>5 "Б"</c:v>
                </c:pt>
                <c:pt idx="2">
                  <c:v>5 "В"</c:v>
                </c:pt>
                <c:pt idx="3">
                  <c:v>5 "Г"</c:v>
                </c:pt>
                <c:pt idx="4">
                  <c:v>6 "А"</c:v>
                </c:pt>
                <c:pt idx="5">
                  <c:v>6 "Б"</c:v>
                </c:pt>
                <c:pt idx="6">
                  <c:v>6 "В"</c:v>
                </c:pt>
              </c:strCache>
            </c:strRef>
          </c:cat>
          <c:val>
            <c:numRef>
              <c:f>Sheet1!$B$3:$H$3</c:f>
              <c:numCache>
                <c:formatCode>General</c:formatCode>
                <c:ptCount val="7"/>
                <c:pt idx="0">
                  <c:v>70</c:v>
                </c:pt>
                <c:pt idx="1">
                  <c:v>88</c:v>
                </c:pt>
                <c:pt idx="2">
                  <c:v>38</c:v>
                </c:pt>
                <c:pt idx="3">
                  <c:v>54</c:v>
                </c:pt>
                <c:pt idx="4">
                  <c:v>52</c:v>
                </c:pt>
                <c:pt idx="5">
                  <c:v>69</c:v>
                </c:pt>
                <c:pt idx="6">
                  <c:v>48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3-четверть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3188">
              <a:solidFill>
                <a:schemeClr val="tx1"/>
              </a:solidFill>
              <a:prstDash val="solid"/>
            </a:ln>
          </c:spPr>
          <c:dLbls>
            <c:spPr>
              <a:noFill/>
              <a:ln w="26375">
                <a:noFill/>
              </a:ln>
            </c:spPr>
            <c:txPr>
              <a:bodyPr/>
              <a:lstStyle/>
              <a:p>
                <a:pPr>
                  <a:defRPr sz="2025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Sheet1!$B$1:$H$1</c:f>
              <c:strCache>
                <c:ptCount val="7"/>
                <c:pt idx="0">
                  <c:v>5 "А"</c:v>
                </c:pt>
                <c:pt idx="1">
                  <c:v>5 "Б"</c:v>
                </c:pt>
                <c:pt idx="2">
                  <c:v>5 "В"</c:v>
                </c:pt>
                <c:pt idx="3">
                  <c:v>5 "Г"</c:v>
                </c:pt>
                <c:pt idx="4">
                  <c:v>6 "А"</c:v>
                </c:pt>
                <c:pt idx="5">
                  <c:v>6 "Б"</c:v>
                </c:pt>
                <c:pt idx="6">
                  <c:v>6 "В"</c:v>
                </c:pt>
              </c:strCache>
            </c:strRef>
          </c:cat>
          <c:val>
            <c:numRef>
              <c:f>Sheet1!$B$4:$H$4</c:f>
              <c:numCache>
                <c:formatCode>General</c:formatCode>
                <c:ptCount val="7"/>
                <c:pt idx="0">
                  <c:v>69</c:v>
                </c:pt>
                <c:pt idx="1">
                  <c:v>92</c:v>
                </c:pt>
                <c:pt idx="2">
                  <c:v>36</c:v>
                </c:pt>
                <c:pt idx="3">
                  <c:v>46</c:v>
                </c:pt>
                <c:pt idx="4">
                  <c:v>52</c:v>
                </c:pt>
                <c:pt idx="5">
                  <c:v>77</c:v>
                </c:pt>
                <c:pt idx="6">
                  <c:v>36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4-четверть</c:v>
                </c:pt>
              </c:strCache>
            </c:strRef>
          </c:tx>
          <c:spPr>
            <a:solidFill>
              <a:schemeClr val="bg1">
                <a:lumMod val="95000"/>
              </a:schemeClr>
            </a:solidFill>
            <a:ln w="13188">
              <a:solidFill>
                <a:schemeClr val="tx1"/>
              </a:solidFill>
              <a:prstDash val="solid"/>
            </a:ln>
          </c:spPr>
          <c:dLbls>
            <c:spPr>
              <a:noFill/>
              <a:ln w="26375">
                <a:noFill/>
              </a:ln>
            </c:spPr>
            <c:txPr>
              <a:bodyPr/>
              <a:lstStyle/>
              <a:p>
                <a:pPr>
                  <a:defRPr sz="2025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Sheet1!$B$1:$H$1</c:f>
              <c:strCache>
                <c:ptCount val="7"/>
                <c:pt idx="0">
                  <c:v>5 "А"</c:v>
                </c:pt>
                <c:pt idx="1">
                  <c:v>5 "Б"</c:v>
                </c:pt>
                <c:pt idx="2">
                  <c:v>5 "В"</c:v>
                </c:pt>
                <c:pt idx="3">
                  <c:v>5 "Г"</c:v>
                </c:pt>
                <c:pt idx="4">
                  <c:v>6 "А"</c:v>
                </c:pt>
                <c:pt idx="5">
                  <c:v>6 "Б"</c:v>
                </c:pt>
                <c:pt idx="6">
                  <c:v>6 "В"</c:v>
                </c:pt>
              </c:strCache>
            </c:strRef>
          </c:cat>
          <c:val>
            <c:numRef>
              <c:f>Sheet1!$B$5:$H$5</c:f>
              <c:numCache>
                <c:formatCode>General</c:formatCode>
                <c:ptCount val="7"/>
                <c:pt idx="0">
                  <c:v>64</c:v>
                </c:pt>
                <c:pt idx="1">
                  <c:v>92</c:v>
                </c:pt>
                <c:pt idx="2">
                  <c:v>43</c:v>
                </c:pt>
                <c:pt idx="3">
                  <c:v>54</c:v>
                </c:pt>
                <c:pt idx="4">
                  <c:v>52</c:v>
                </c:pt>
                <c:pt idx="5">
                  <c:v>84</c:v>
                </c:pt>
                <c:pt idx="6">
                  <c:v>36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3188">
              <a:solidFill>
                <a:schemeClr val="tx1"/>
              </a:solidFill>
              <a:prstDash val="solid"/>
            </a:ln>
          </c:spPr>
          <c:dLbls>
            <c:spPr>
              <a:noFill/>
              <a:ln w="26375">
                <a:noFill/>
              </a:ln>
            </c:spPr>
            <c:txPr>
              <a:bodyPr/>
              <a:lstStyle/>
              <a:p>
                <a:pPr>
                  <a:defRPr sz="2025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Sheet1!$B$1:$H$1</c:f>
              <c:strCache>
                <c:ptCount val="7"/>
                <c:pt idx="0">
                  <c:v>5 "А"</c:v>
                </c:pt>
                <c:pt idx="1">
                  <c:v>5 "Б"</c:v>
                </c:pt>
                <c:pt idx="2">
                  <c:v>5 "В"</c:v>
                </c:pt>
                <c:pt idx="3">
                  <c:v>5 "Г"</c:v>
                </c:pt>
                <c:pt idx="4">
                  <c:v>6 "А"</c:v>
                </c:pt>
                <c:pt idx="5">
                  <c:v>6 "Б"</c:v>
                </c:pt>
                <c:pt idx="6">
                  <c:v>6 "В"</c:v>
                </c:pt>
              </c:strCache>
            </c:strRef>
          </c:cat>
          <c:val>
            <c:numRef>
              <c:f>Sheet1!$B$6:$H$6</c:f>
              <c:numCache>
                <c:formatCode>General</c:formatCode>
                <c:ptCount val="7"/>
                <c:pt idx="0">
                  <c:v>63</c:v>
                </c:pt>
                <c:pt idx="1">
                  <c:v>100</c:v>
                </c:pt>
                <c:pt idx="2">
                  <c:v>43</c:v>
                </c:pt>
                <c:pt idx="3">
                  <c:v>61</c:v>
                </c:pt>
                <c:pt idx="4">
                  <c:v>52</c:v>
                </c:pt>
                <c:pt idx="5">
                  <c:v>84</c:v>
                </c:pt>
                <c:pt idx="6">
                  <c:v>42</c:v>
                </c:pt>
              </c:numCache>
            </c:numRef>
          </c:val>
        </c:ser>
        <c:gapDepth val="0"/>
        <c:shape val="box"/>
        <c:axId val="64013056"/>
        <c:axId val="64014592"/>
        <c:axId val="0"/>
      </c:bar3DChart>
      <c:catAx>
        <c:axId val="64013056"/>
        <c:scaling>
          <c:orientation val="minMax"/>
        </c:scaling>
        <c:axPos val="l"/>
        <c:numFmt formatCode="General" sourceLinked="1"/>
        <c:tickLblPos val="low"/>
        <c:spPr>
          <a:ln w="32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2025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64014592"/>
        <c:crosses val="autoZero"/>
        <c:auto val="1"/>
        <c:lblAlgn val="ctr"/>
        <c:lblOffset val="100"/>
        <c:tickLblSkip val="1"/>
        <c:tickMarkSkip val="1"/>
      </c:catAx>
      <c:valAx>
        <c:axId val="64014592"/>
        <c:scaling>
          <c:orientation val="minMax"/>
        </c:scaling>
        <c:axPos val="b"/>
        <c:majorGridlines>
          <c:spPr>
            <a:ln w="3297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97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69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64013056"/>
        <c:crosses val="autoZero"/>
        <c:crossBetween val="between"/>
      </c:valAx>
      <c:spPr>
        <a:noFill/>
        <a:ln w="26375">
          <a:noFill/>
        </a:ln>
      </c:spPr>
    </c:plotArea>
    <c:legend>
      <c:legendPos val="r"/>
      <c:layout>
        <c:manualLayout>
          <c:xMode val="edge"/>
          <c:yMode val="edge"/>
          <c:x val="0.8771526980482206"/>
          <c:y val="0"/>
          <c:w val="0.11940298507462686"/>
          <c:h val="0.33777777777777829"/>
        </c:manualLayout>
      </c:layout>
      <c:spPr>
        <a:noFill/>
        <a:ln w="3297">
          <a:solidFill>
            <a:schemeClr val="tx1"/>
          </a:solidFill>
          <a:prstDash val="solid"/>
        </a:ln>
      </c:spPr>
      <c:txPr>
        <a:bodyPr/>
        <a:lstStyle/>
        <a:p>
          <a:pPr>
            <a:defRPr sz="955" b="1" i="0" u="none" strike="noStrike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ru-RU"/>
        </a:p>
      </c:txPr>
    </c:legend>
    <c:plotVisOnly val="1"/>
    <c:dispBlanksAs val="gap"/>
  </c:chart>
  <c:spPr>
    <a:noFill/>
    <a:ln>
      <a:noFill/>
    </a:ln>
  </c:spPr>
  <c:txPr>
    <a:bodyPr/>
    <a:lstStyle/>
    <a:p>
      <a:pPr>
        <a:defRPr sz="2025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5 "А"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64</c:v>
                </c:pt>
                <c:pt idx="1">
                  <c:v>70</c:v>
                </c:pt>
                <c:pt idx="2">
                  <c:v>69</c:v>
                </c:pt>
                <c:pt idx="3">
                  <c:v>64</c:v>
                </c:pt>
                <c:pt idx="4">
                  <c:v>63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6 "А"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52</c:v>
                </c:pt>
                <c:pt idx="1">
                  <c:v>52</c:v>
                </c:pt>
                <c:pt idx="2">
                  <c:v>52</c:v>
                </c:pt>
                <c:pt idx="3">
                  <c:v>52</c:v>
                </c:pt>
                <c:pt idx="4">
                  <c:v>52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 "А"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83</c:v>
                </c:pt>
                <c:pt idx="1">
                  <c:v>83</c:v>
                </c:pt>
                <c:pt idx="2">
                  <c:v>79</c:v>
                </c:pt>
                <c:pt idx="3">
                  <c:v>72</c:v>
                </c:pt>
                <c:pt idx="4">
                  <c:v>83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8 "А"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57</c:v>
                </c:pt>
                <c:pt idx="1">
                  <c:v>60</c:v>
                </c:pt>
                <c:pt idx="2">
                  <c:v>60</c:v>
                </c:pt>
                <c:pt idx="3">
                  <c:v>60</c:v>
                </c:pt>
                <c:pt idx="4">
                  <c:v>60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9 "А"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44</c:v>
                </c:pt>
                <c:pt idx="1">
                  <c:v>37</c:v>
                </c:pt>
                <c:pt idx="2">
                  <c:v>41</c:v>
                </c:pt>
                <c:pt idx="3">
                  <c:v>44</c:v>
                </c:pt>
                <c:pt idx="4">
                  <c:v>44</c:v>
                </c:pt>
              </c:numCache>
            </c:numRef>
          </c:val>
        </c:ser>
        <c:dLbls>
          <c:showVal val="1"/>
        </c:dLbls>
        <c:shape val="box"/>
        <c:axId val="83731200"/>
        <c:axId val="83732736"/>
        <c:axId val="0"/>
      </c:bar3DChart>
      <c:catAx>
        <c:axId val="83731200"/>
        <c:scaling>
          <c:orientation val="minMax"/>
        </c:scaling>
        <c:axPos val="b"/>
        <c:tickLblPos val="nextTo"/>
        <c:crossAx val="83732736"/>
        <c:crosses val="autoZero"/>
        <c:auto val="1"/>
        <c:lblAlgn val="ctr"/>
        <c:lblOffset val="100"/>
      </c:catAx>
      <c:valAx>
        <c:axId val="83732736"/>
        <c:scaling>
          <c:orientation val="minMax"/>
        </c:scaling>
        <c:axPos val="l"/>
        <c:majorGridlines/>
        <c:numFmt formatCode="General" sourceLinked="1"/>
        <c:tickLblPos val="nextTo"/>
        <c:crossAx val="837312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>
        <c:manualLayout>
          <c:layoutTarget val="inner"/>
          <c:xMode val="edge"/>
          <c:yMode val="edge"/>
          <c:x val="6.8898322088151095E-2"/>
          <c:y val="3.8983854131254672E-2"/>
          <c:w val="0.85544434801272851"/>
          <c:h val="0.8379395919738597"/>
        </c:manualLayout>
      </c:layout>
      <c:bar3DChart>
        <c:barDir val="col"/>
        <c:grouping val="clustered"/>
        <c:ser>
          <c:idx val="0"/>
          <c:order val="0"/>
          <c:tx>
            <c:strRef>
              <c:f>'[Диаграмма в Microsoft Office PowerPoint]Лист1'!$B$1</c:f>
              <c:strCache>
                <c:ptCount val="1"/>
                <c:pt idx="0">
                  <c:v>7 "А"</c:v>
                </c:pt>
              </c:strCache>
            </c:strRef>
          </c:tx>
          <c:cat>
            <c:strRef>
              <c:f>'[Диаграмма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в Microsoft Office PowerPoint]Лист1'!$B$2:$B$6</c:f>
              <c:numCache>
                <c:formatCode>General</c:formatCode>
                <c:ptCount val="5"/>
                <c:pt idx="1">
                  <c:v>83</c:v>
                </c:pt>
                <c:pt idx="2">
                  <c:v>79</c:v>
                </c:pt>
                <c:pt idx="3">
                  <c:v>69</c:v>
                </c:pt>
                <c:pt idx="4">
                  <c:v>79</c:v>
                </c:pt>
              </c:numCache>
            </c:numRef>
          </c:val>
        </c:ser>
        <c:ser>
          <c:idx val="1"/>
          <c:order val="1"/>
          <c:tx>
            <c:strRef>
              <c:f>'[Диаграмма в Microsoft Office PowerPoint]Лист1'!$C$1</c:f>
              <c:strCache>
                <c:ptCount val="1"/>
                <c:pt idx="0">
                  <c:v>8 "А"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'[Диаграмма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в Microsoft Office PowerPoint]Лист1'!$C$2:$C$6</c:f>
              <c:numCache>
                <c:formatCode>General</c:formatCode>
                <c:ptCount val="5"/>
                <c:pt idx="0">
                  <c:v>60</c:v>
                </c:pt>
                <c:pt idx="1">
                  <c:v>60</c:v>
                </c:pt>
                <c:pt idx="2">
                  <c:v>63</c:v>
                </c:pt>
                <c:pt idx="3">
                  <c:v>60</c:v>
                </c:pt>
                <c:pt idx="4">
                  <c:v>63</c:v>
                </c:pt>
              </c:numCache>
            </c:numRef>
          </c:val>
        </c:ser>
        <c:ser>
          <c:idx val="2"/>
          <c:order val="2"/>
          <c:tx>
            <c:strRef>
              <c:f>'[Диаграмма в Microsoft Office PowerPoint]Лист1'!$D$1</c:f>
              <c:strCache>
                <c:ptCount val="1"/>
                <c:pt idx="0">
                  <c:v>9 "А"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'[Диаграмма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в Microsoft Office PowerPoint]Лист1'!$D$2:$D$6</c:f>
              <c:numCache>
                <c:formatCode>General</c:formatCode>
                <c:ptCount val="5"/>
                <c:pt idx="0">
                  <c:v>37</c:v>
                </c:pt>
                <c:pt idx="1">
                  <c:v>37</c:v>
                </c:pt>
                <c:pt idx="2">
                  <c:v>48</c:v>
                </c:pt>
                <c:pt idx="3">
                  <c:v>48</c:v>
                </c:pt>
                <c:pt idx="4">
                  <c:v>44</c:v>
                </c:pt>
              </c:numCache>
            </c:numRef>
          </c:val>
        </c:ser>
        <c:shape val="box"/>
        <c:axId val="53185152"/>
        <c:axId val="53203328"/>
        <c:axId val="0"/>
      </c:bar3DChart>
      <c:catAx>
        <c:axId val="53185152"/>
        <c:scaling>
          <c:orientation val="minMax"/>
        </c:scaling>
        <c:axPos val="b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53203328"/>
        <c:crosses val="autoZero"/>
        <c:auto val="1"/>
        <c:lblAlgn val="ctr"/>
        <c:lblOffset val="100"/>
      </c:catAx>
      <c:valAx>
        <c:axId val="53203328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1800"/>
            </a:pPr>
            <a:endParaRPr lang="ru-RU"/>
          </a:p>
        </c:txPr>
        <c:crossAx val="53185152"/>
        <c:crosses val="autoZero"/>
        <c:crossBetween val="between"/>
      </c:valAx>
    </c:plotArea>
    <c:legend>
      <c:legendPos val="r"/>
      <c:layout/>
      <c:txPr>
        <a:bodyPr/>
        <a:lstStyle/>
        <a:p>
          <a:pPr>
            <a:defRPr sz="1800"/>
          </a:pPr>
          <a:endParaRPr lang="ru-RU"/>
        </a:p>
      </c:txPr>
    </c:legend>
    <c:plotVisOnly val="1"/>
  </c:chart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5 "Б"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88</c:v>
                </c:pt>
                <c:pt idx="2">
                  <c:v>92</c:v>
                </c:pt>
                <c:pt idx="3">
                  <c:v>92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 "Б"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86</c:v>
                </c:pt>
                <c:pt idx="1">
                  <c:v>84</c:v>
                </c:pt>
                <c:pt idx="2">
                  <c:v>84</c:v>
                </c:pt>
                <c:pt idx="3">
                  <c:v>92</c:v>
                </c:pt>
                <c:pt idx="4">
                  <c:v>85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8 "В"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20</c:v>
                </c:pt>
                <c:pt idx="1">
                  <c:v>23</c:v>
                </c:pt>
                <c:pt idx="2">
                  <c:v>38</c:v>
                </c:pt>
                <c:pt idx="3">
                  <c:v>42</c:v>
                </c:pt>
                <c:pt idx="4">
                  <c:v>38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9 "Б"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46</c:v>
                </c:pt>
                <c:pt idx="1">
                  <c:v>57</c:v>
                </c:pt>
                <c:pt idx="2">
                  <c:v>65</c:v>
                </c:pt>
                <c:pt idx="3">
                  <c:v>69</c:v>
                </c:pt>
                <c:pt idx="4">
                  <c:v>65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10 "А"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53</c:v>
                </c:pt>
                <c:pt idx="1">
                  <c:v>45</c:v>
                </c:pt>
                <c:pt idx="2">
                  <c:v>50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</c:ser>
        <c:shape val="cylinder"/>
        <c:axId val="83930496"/>
        <c:axId val="83956864"/>
        <c:axId val="0"/>
      </c:bar3DChart>
      <c:catAx>
        <c:axId val="83930496"/>
        <c:scaling>
          <c:orientation val="minMax"/>
        </c:scaling>
        <c:axPos val="b"/>
        <c:tickLblPos val="nextTo"/>
        <c:crossAx val="83956864"/>
        <c:crosses val="autoZero"/>
        <c:auto val="1"/>
        <c:lblAlgn val="ctr"/>
        <c:lblOffset val="100"/>
      </c:catAx>
      <c:valAx>
        <c:axId val="83956864"/>
        <c:scaling>
          <c:orientation val="minMax"/>
        </c:scaling>
        <c:axPos val="l"/>
        <c:majorGridlines/>
        <c:numFmt formatCode="General" sourceLinked="1"/>
        <c:tickLblPos val="nextTo"/>
        <c:crossAx val="8393049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8 "Б"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86</c:v>
                </c:pt>
                <c:pt idx="1">
                  <c:v>80</c:v>
                </c:pt>
                <c:pt idx="2">
                  <c:v>80</c:v>
                </c:pt>
                <c:pt idx="3">
                  <c:v>88</c:v>
                </c:pt>
                <c:pt idx="4">
                  <c:v>86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 "В"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20</c:v>
                </c:pt>
                <c:pt idx="1">
                  <c:v>27</c:v>
                </c:pt>
                <c:pt idx="2">
                  <c:v>50</c:v>
                </c:pt>
                <c:pt idx="3">
                  <c:v>42</c:v>
                </c:pt>
                <c:pt idx="4">
                  <c:v>38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9 "Б"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42</c:v>
                </c:pt>
                <c:pt idx="1">
                  <c:v>54</c:v>
                </c:pt>
                <c:pt idx="2">
                  <c:v>62</c:v>
                </c:pt>
                <c:pt idx="3">
                  <c:v>54</c:v>
                </c:pt>
                <c:pt idx="4">
                  <c:v>62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10 "А"</c:v>
                </c:pt>
              </c:strCache>
            </c:strRef>
          </c:tx>
          <c:dLbls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53</c:v>
                </c:pt>
                <c:pt idx="1">
                  <c:v>45</c:v>
                </c:pt>
                <c:pt idx="2">
                  <c:v>45</c:v>
                </c:pt>
                <c:pt idx="3">
                  <c:v>50</c:v>
                </c:pt>
                <c:pt idx="4">
                  <c:v>50</c:v>
                </c:pt>
              </c:numCache>
            </c:numRef>
          </c:val>
        </c:ser>
        <c:dLbls>
          <c:showVal val="1"/>
        </c:dLbls>
        <c:shape val="cylinder"/>
        <c:axId val="84010112"/>
        <c:axId val="84011648"/>
        <c:axId val="0"/>
      </c:bar3DChart>
      <c:catAx>
        <c:axId val="84010112"/>
        <c:scaling>
          <c:orientation val="minMax"/>
        </c:scaling>
        <c:axPos val="b"/>
        <c:tickLblPos val="nextTo"/>
        <c:crossAx val="84011648"/>
        <c:crosses val="autoZero"/>
        <c:auto val="1"/>
        <c:lblAlgn val="ctr"/>
        <c:lblOffset val="100"/>
      </c:catAx>
      <c:valAx>
        <c:axId val="84011648"/>
        <c:scaling>
          <c:orientation val="minMax"/>
        </c:scaling>
        <c:axPos val="l"/>
        <c:majorGridlines/>
        <c:numFmt formatCode="General" sourceLinked="1"/>
        <c:tickLblPos val="nextTo"/>
        <c:crossAx val="84010112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'[Диаграмма 2 в Microsoft Office PowerPoint]Лист1'!$B$1</c:f>
              <c:strCache>
                <c:ptCount val="1"/>
                <c:pt idx="0">
                  <c:v>7 "Б"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PowerPoint]Лист1'!$B$2:$B$6</c:f>
              <c:numCache>
                <c:formatCode>General</c:formatCode>
                <c:ptCount val="5"/>
                <c:pt idx="0">
                  <c:v>71</c:v>
                </c:pt>
                <c:pt idx="1">
                  <c:v>71</c:v>
                </c:pt>
                <c:pt idx="2">
                  <c:v>76</c:v>
                </c:pt>
                <c:pt idx="3">
                  <c:v>65</c:v>
                </c:pt>
                <c:pt idx="4">
                  <c:v>72</c:v>
                </c:pt>
              </c:numCache>
            </c:numRef>
          </c:val>
        </c:ser>
        <c:ser>
          <c:idx val="1"/>
          <c:order val="1"/>
          <c:tx>
            <c:strRef>
              <c:f>'[Диаграмма 2 в Microsoft Office PowerPoint]Лист1'!$C$1</c:f>
              <c:strCache>
                <c:ptCount val="1"/>
                <c:pt idx="0">
                  <c:v>11 "А"</c:v>
                </c:pt>
              </c:strCache>
            </c:strRef>
          </c:tx>
          <c:dLbls>
            <c:txPr>
              <a:bodyPr/>
              <a:lstStyle/>
              <a:p>
                <a:pPr>
                  <a:defRPr sz="2000"/>
                </a:pPr>
                <a:endParaRPr lang="ru-RU"/>
              </a:p>
            </c:txPr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PowerPoint]Лист1'!$C$2:$C$6</c:f>
              <c:numCache>
                <c:formatCode>General</c:formatCode>
                <c:ptCount val="5"/>
                <c:pt idx="0">
                  <c:v>33</c:v>
                </c:pt>
                <c:pt idx="1">
                  <c:v>33</c:v>
                </c:pt>
                <c:pt idx="2">
                  <c:v>30</c:v>
                </c:pt>
                <c:pt idx="3">
                  <c:v>37</c:v>
                </c:pt>
                <c:pt idx="4">
                  <c:v>30</c:v>
                </c:pt>
              </c:numCache>
            </c:numRef>
          </c:val>
        </c:ser>
        <c:ser>
          <c:idx val="2"/>
          <c:order val="2"/>
          <c:tx>
            <c:strRef>
              <c:f>'[Диаграмма 2 в Microsoft Office PowerPoint]Лист1'!$D$1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PowerPoint]Лист1'!$D$2:$D$6</c:f>
              <c:numCache>
                <c:formatCode>General</c:formatCode>
                <c:ptCount val="5"/>
              </c:numCache>
            </c:numRef>
          </c:val>
        </c:ser>
        <c:ser>
          <c:idx val="3"/>
          <c:order val="3"/>
          <c:tx>
            <c:strRef>
              <c:f>'[Диаграмма 2 в Microsoft Office PowerPoint]Лист1'!$E$1</c:f>
              <c:strCache>
                <c:ptCount val="1"/>
                <c:pt idx="0">
                  <c:v>Столбец2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PowerPoint]Лист1'!$E$2:$E$6</c:f>
              <c:numCache>
                <c:formatCode>General</c:formatCode>
                <c:ptCount val="5"/>
              </c:numCache>
            </c:numRef>
          </c:val>
        </c:ser>
        <c:ser>
          <c:idx val="4"/>
          <c:order val="4"/>
          <c:tx>
            <c:strRef>
              <c:f>'[Диаграмма 2 в Microsoft Office PowerPoint]Лист1'!$F$1</c:f>
              <c:strCache>
                <c:ptCount val="1"/>
                <c:pt idx="0">
                  <c:v>Столбец3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PowerPoint]Лист1'!$F$2:$F$6</c:f>
              <c:numCache>
                <c:formatCode>General</c:formatCode>
                <c:ptCount val="5"/>
              </c:numCache>
            </c:numRef>
          </c:val>
        </c:ser>
        <c:dLbls>
          <c:showVal val="1"/>
        </c:dLbls>
        <c:shape val="box"/>
        <c:axId val="53390720"/>
        <c:axId val="53400704"/>
        <c:axId val="0"/>
      </c:bar3DChart>
      <c:catAx>
        <c:axId val="53390720"/>
        <c:scaling>
          <c:orientation val="minMax"/>
        </c:scaling>
        <c:axPos val="b"/>
        <c:tickLblPos val="nextTo"/>
        <c:txPr>
          <a:bodyPr/>
          <a:lstStyle/>
          <a:p>
            <a:pPr>
              <a:defRPr sz="1600"/>
            </a:pPr>
            <a:endParaRPr lang="ru-RU"/>
          </a:p>
        </c:txPr>
        <c:crossAx val="53400704"/>
        <c:crosses val="autoZero"/>
        <c:auto val="1"/>
        <c:lblAlgn val="ctr"/>
        <c:lblOffset val="100"/>
      </c:catAx>
      <c:valAx>
        <c:axId val="53400704"/>
        <c:scaling>
          <c:orientation val="minMax"/>
        </c:scaling>
        <c:axPos val="l"/>
        <c:majorGridlines/>
        <c:numFmt formatCode="General" sourceLinked="1"/>
        <c:tickLblPos val="nextTo"/>
        <c:txPr>
          <a:bodyPr/>
          <a:lstStyle/>
          <a:p>
            <a:pPr>
              <a:defRPr sz="2000"/>
            </a:pPr>
            <a:endParaRPr lang="ru-RU"/>
          </a:p>
        </c:txPr>
        <c:crossAx val="53390720"/>
        <c:crosses val="autoZero"/>
        <c:crossBetween val="between"/>
      </c:valAx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ayout/>
      <c:txPr>
        <a:bodyPr/>
        <a:lstStyle/>
        <a:p>
          <a:pPr>
            <a:defRPr sz="2000"/>
          </a:pPr>
          <a:endParaRPr lang="ru-RU"/>
        </a:p>
      </c:txPr>
    </c:legend>
    <c:plotVisOnly val="1"/>
  </c:chart>
  <c:externalData r:id="rId1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'[Диаграмма 2 в Microsoft Office PowerPoint]Лист1'!$B$1</c:f>
              <c:strCache>
                <c:ptCount val="1"/>
                <c:pt idx="0">
                  <c:v>7 "Б"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PowerPoint]Лист1'!$B$2:$B$6</c:f>
              <c:numCache>
                <c:formatCode>General</c:formatCode>
                <c:ptCount val="5"/>
                <c:pt idx="1">
                  <c:v>71</c:v>
                </c:pt>
                <c:pt idx="2">
                  <c:v>76</c:v>
                </c:pt>
                <c:pt idx="3">
                  <c:v>65</c:v>
                </c:pt>
                <c:pt idx="4">
                  <c:v>72</c:v>
                </c:pt>
              </c:numCache>
            </c:numRef>
          </c:val>
        </c:ser>
        <c:ser>
          <c:idx val="1"/>
          <c:order val="1"/>
          <c:tx>
            <c:strRef>
              <c:f>'[Диаграмма 2 в Microsoft Office PowerPoint]Лист1'!$C$1</c:f>
              <c:strCache>
                <c:ptCount val="1"/>
                <c:pt idx="0">
                  <c:v>11 "А"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PowerPoint]Лист1'!$C$2:$C$6</c:f>
              <c:numCache>
                <c:formatCode>General</c:formatCode>
                <c:ptCount val="5"/>
                <c:pt idx="0">
                  <c:v>41</c:v>
                </c:pt>
                <c:pt idx="1">
                  <c:v>37</c:v>
                </c:pt>
                <c:pt idx="2">
                  <c:v>30</c:v>
                </c:pt>
                <c:pt idx="3">
                  <c:v>44</c:v>
                </c:pt>
                <c:pt idx="4">
                  <c:v>41</c:v>
                </c:pt>
              </c:numCache>
            </c:numRef>
          </c:val>
        </c:ser>
        <c:dLbls>
          <c:showVal val="1"/>
        </c:dLbls>
        <c:shape val="box"/>
        <c:axId val="54199040"/>
        <c:axId val="54200576"/>
        <c:axId val="0"/>
      </c:bar3DChart>
      <c:catAx>
        <c:axId val="54199040"/>
        <c:scaling>
          <c:orientation val="minMax"/>
        </c:scaling>
        <c:axPos val="b"/>
        <c:tickLblPos val="nextTo"/>
        <c:crossAx val="54200576"/>
        <c:crosses val="autoZero"/>
        <c:auto val="1"/>
        <c:lblAlgn val="ctr"/>
        <c:lblOffset val="100"/>
      </c:catAx>
      <c:valAx>
        <c:axId val="54200576"/>
        <c:scaling>
          <c:orientation val="minMax"/>
        </c:scaling>
        <c:axPos val="l"/>
        <c:majorGridlines/>
        <c:numFmt formatCode="General" sourceLinked="1"/>
        <c:tickLblPos val="nextTo"/>
        <c:crossAx val="5419904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'[Диаграмма 2 в Microsoft Office PowerPoint]Лист1'!$B$1</c:f>
              <c:strCache>
                <c:ptCount val="1"/>
                <c:pt idx="0">
                  <c:v>5 "В"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PowerPoint]Лист1'!$B$2:$B$6</c:f>
              <c:numCache>
                <c:formatCode>General</c:formatCode>
                <c:ptCount val="5"/>
                <c:pt idx="0">
                  <c:v>56</c:v>
                </c:pt>
                <c:pt idx="1">
                  <c:v>38</c:v>
                </c:pt>
                <c:pt idx="2">
                  <c:v>36</c:v>
                </c:pt>
                <c:pt idx="3">
                  <c:v>43</c:v>
                </c:pt>
                <c:pt idx="4">
                  <c:v>43</c:v>
                </c:pt>
              </c:numCache>
            </c:numRef>
          </c:val>
        </c:ser>
        <c:ser>
          <c:idx val="1"/>
          <c:order val="1"/>
          <c:tx>
            <c:strRef>
              <c:f>'[Диаграмма 2 в Microsoft Office PowerPoint]Лист1'!$C$1</c:f>
              <c:strCache>
                <c:ptCount val="1"/>
                <c:pt idx="0">
                  <c:v>5 "Г"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PowerPoint]Лист1'!$C$2:$C$6</c:f>
              <c:numCache>
                <c:formatCode>General</c:formatCode>
                <c:ptCount val="5"/>
                <c:pt idx="0">
                  <c:v>55</c:v>
                </c:pt>
                <c:pt idx="1">
                  <c:v>54</c:v>
                </c:pt>
                <c:pt idx="2">
                  <c:v>46</c:v>
                </c:pt>
                <c:pt idx="3">
                  <c:v>54</c:v>
                </c:pt>
                <c:pt idx="4">
                  <c:v>61</c:v>
                </c:pt>
              </c:numCache>
            </c:numRef>
          </c:val>
        </c:ser>
        <c:ser>
          <c:idx val="2"/>
          <c:order val="2"/>
          <c:tx>
            <c:strRef>
              <c:f>'[Диаграмма 2 в Microsoft Office PowerPoint]Лист1'!$D$1</c:f>
              <c:strCache>
                <c:ptCount val="1"/>
                <c:pt idx="0">
                  <c:v>6 "В"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PowerPoint]Лист1'!$D$2:$D$6</c:f>
              <c:numCache>
                <c:formatCode>General</c:formatCode>
                <c:ptCount val="5"/>
                <c:pt idx="0">
                  <c:v>36</c:v>
                </c:pt>
                <c:pt idx="1">
                  <c:v>48</c:v>
                </c:pt>
                <c:pt idx="2">
                  <c:v>36</c:v>
                </c:pt>
                <c:pt idx="3">
                  <c:v>36</c:v>
                </c:pt>
                <c:pt idx="4">
                  <c:v>42</c:v>
                </c:pt>
              </c:numCache>
            </c:numRef>
          </c:val>
        </c:ser>
        <c:ser>
          <c:idx val="3"/>
          <c:order val="3"/>
          <c:tx>
            <c:strRef>
              <c:f>'[Диаграмма 2 в Microsoft Office PowerPoint]Лист1'!$E$1</c:f>
              <c:strCache>
                <c:ptCount val="1"/>
                <c:pt idx="0">
                  <c:v>7 "В"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PowerPoint]Лист1'!$E$2:$E$6</c:f>
              <c:numCache>
                <c:formatCode>General</c:formatCode>
                <c:ptCount val="5"/>
                <c:pt idx="0">
                  <c:v>50</c:v>
                </c:pt>
                <c:pt idx="1">
                  <c:v>50</c:v>
                </c:pt>
                <c:pt idx="2">
                  <c:v>54</c:v>
                </c:pt>
                <c:pt idx="3">
                  <c:v>57</c:v>
                </c:pt>
                <c:pt idx="4">
                  <c:v>54</c:v>
                </c:pt>
              </c:numCache>
            </c:numRef>
          </c:val>
        </c:ser>
        <c:ser>
          <c:idx val="4"/>
          <c:order val="4"/>
          <c:tx>
            <c:strRef>
              <c:f>'[Диаграмма 2 в Microsoft Office PowerPoint]Лист1'!$F$1</c:f>
              <c:strCache>
                <c:ptCount val="1"/>
                <c:pt idx="0">
                  <c:v>7 "Г"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PowerPoint]Лист1'!$F$2:$F$6</c:f>
              <c:numCache>
                <c:formatCode>General</c:formatCode>
                <c:ptCount val="5"/>
                <c:pt idx="0">
                  <c:v>29</c:v>
                </c:pt>
                <c:pt idx="1">
                  <c:v>32</c:v>
                </c:pt>
                <c:pt idx="2">
                  <c:v>21</c:v>
                </c:pt>
                <c:pt idx="3">
                  <c:v>29</c:v>
                </c:pt>
                <c:pt idx="4">
                  <c:v>25</c:v>
                </c:pt>
              </c:numCache>
            </c:numRef>
          </c:val>
        </c:ser>
        <c:dLbls>
          <c:showVal val="1"/>
        </c:dLbls>
        <c:shape val="box"/>
        <c:axId val="54268288"/>
        <c:axId val="54269824"/>
        <c:axId val="0"/>
      </c:bar3DChart>
      <c:catAx>
        <c:axId val="54268288"/>
        <c:scaling>
          <c:orientation val="minMax"/>
        </c:scaling>
        <c:axPos val="b"/>
        <c:tickLblPos val="nextTo"/>
        <c:crossAx val="54269824"/>
        <c:crosses val="autoZero"/>
        <c:auto val="1"/>
        <c:lblAlgn val="ctr"/>
        <c:lblOffset val="100"/>
      </c:catAx>
      <c:valAx>
        <c:axId val="54269824"/>
        <c:scaling>
          <c:orientation val="minMax"/>
        </c:scaling>
        <c:axPos val="l"/>
        <c:majorGridlines/>
        <c:numFmt formatCode="General" sourceLinked="1"/>
        <c:tickLblPos val="nextTo"/>
        <c:crossAx val="5426828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'[Диаграмма 2 в Microsoft Office PowerPoint]Лист1'!$B$1</c:f>
              <c:strCache>
                <c:ptCount val="1"/>
                <c:pt idx="0">
                  <c:v>7 "В"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PowerPoint]Лист1'!$B$2:$B$6</c:f>
              <c:numCache>
                <c:formatCode>General</c:formatCode>
                <c:ptCount val="5"/>
                <c:pt idx="1">
                  <c:v>50</c:v>
                </c:pt>
                <c:pt idx="2">
                  <c:v>50</c:v>
                </c:pt>
                <c:pt idx="3">
                  <c:v>61</c:v>
                </c:pt>
                <c:pt idx="4">
                  <c:v>54</c:v>
                </c:pt>
              </c:numCache>
            </c:numRef>
          </c:val>
        </c:ser>
        <c:ser>
          <c:idx val="1"/>
          <c:order val="1"/>
          <c:tx>
            <c:strRef>
              <c:f>'[Диаграмма 2 в Microsoft Office PowerPoint]Лист1'!$C$1</c:f>
              <c:strCache>
                <c:ptCount val="1"/>
                <c:pt idx="0">
                  <c:v>7 "Г"</c:v>
                </c:pt>
              </c:strCache>
            </c:strRef>
          </c:tx>
          <c:dLbls>
            <c:showVal val="1"/>
          </c:dLbls>
          <c:cat>
            <c:strRef>
              <c:f>'[Диаграмма 2 в Microsoft Office PowerPoint]Лист1'!$A$2:$A$6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'[Диаграмма 2 в Microsoft Office PowerPoint]Лист1'!$C$2:$C$6</c:f>
              <c:numCache>
                <c:formatCode>General</c:formatCode>
                <c:ptCount val="5"/>
                <c:pt idx="1">
                  <c:v>32</c:v>
                </c:pt>
                <c:pt idx="2">
                  <c:v>18</c:v>
                </c:pt>
                <c:pt idx="3">
                  <c:v>25</c:v>
                </c:pt>
                <c:pt idx="4">
                  <c:v>25</c:v>
                </c:pt>
              </c:numCache>
            </c:numRef>
          </c:val>
        </c:ser>
        <c:dLbls>
          <c:showVal val="1"/>
        </c:dLbls>
        <c:shape val="box"/>
        <c:axId val="54301056"/>
        <c:axId val="54302592"/>
        <c:axId val="0"/>
      </c:bar3DChart>
      <c:catAx>
        <c:axId val="54301056"/>
        <c:scaling>
          <c:orientation val="minMax"/>
        </c:scaling>
        <c:axPos val="b"/>
        <c:tickLblPos val="nextTo"/>
        <c:crossAx val="54302592"/>
        <c:crosses val="autoZero"/>
        <c:auto val="1"/>
        <c:lblAlgn val="ctr"/>
        <c:lblOffset val="100"/>
      </c:catAx>
      <c:valAx>
        <c:axId val="54302592"/>
        <c:scaling>
          <c:orientation val="minMax"/>
        </c:scaling>
        <c:axPos val="l"/>
        <c:majorGridlines/>
        <c:numFmt formatCode="General" sourceLinked="1"/>
        <c:tickLblPos val="nextTo"/>
        <c:crossAx val="5430105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6  "Б"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69</c:v>
                </c:pt>
                <c:pt idx="1">
                  <c:v>69</c:v>
                </c:pt>
                <c:pt idx="2">
                  <c:v>77</c:v>
                </c:pt>
                <c:pt idx="3">
                  <c:v>84</c:v>
                </c:pt>
                <c:pt idx="4">
                  <c:v>84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 "Г"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28</c:v>
                </c:pt>
                <c:pt idx="1">
                  <c:v>29</c:v>
                </c:pt>
                <c:pt idx="2">
                  <c:v>32</c:v>
                </c:pt>
                <c:pt idx="3">
                  <c:v>32</c:v>
                </c:pt>
                <c:pt idx="4">
                  <c:v>32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9 "В"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34</c:v>
                </c:pt>
                <c:pt idx="1">
                  <c:v>36</c:v>
                </c:pt>
                <c:pt idx="2">
                  <c:v>37</c:v>
                </c:pt>
                <c:pt idx="3">
                  <c:v>37</c:v>
                </c:pt>
                <c:pt idx="4">
                  <c:v>37</c:v>
                </c:pt>
              </c:numCache>
            </c:numRef>
          </c:val>
        </c:ser>
        <c:axId val="84266368"/>
        <c:axId val="84280448"/>
      </c:barChart>
      <c:catAx>
        <c:axId val="84266368"/>
        <c:scaling>
          <c:orientation val="minMax"/>
        </c:scaling>
        <c:axPos val="b"/>
        <c:tickLblPos val="nextTo"/>
        <c:crossAx val="84280448"/>
        <c:crosses val="autoZero"/>
        <c:auto val="1"/>
        <c:lblAlgn val="ctr"/>
        <c:lblOffset val="100"/>
      </c:catAx>
      <c:valAx>
        <c:axId val="84280448"/>
        <c:scaling>
          <c:orientation val="minMax"/>
        </c:scaling>
        <c:axPos val="l"/>
        <c:majorGridlines/>
        <c:numFmt formatCode="General" sourceLinked="1"/>
        <c:tickLblPos val="nextTo"/>
        <c:crossAx val="842663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8 "Г"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28</c:v>
                </c:pt>
                <c:pt idx="1">
                  <c:v>29</c:v>
                </c:pt>
                <c:pt idx="2">
                  <c:v>28</c:v>
                </c:pt>
                <c:pt idx="3">
                  <c:v>32</c:v>
                </c:pt>
                <c:pt idx="4">
                  <c:v>32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"В"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34</c:v>
                </c:pt>
                <c:pt idx="1">
                  <c:v>36</c:v>
                </c:pt>
                <c:pt idx="2">
                  <c:v>38</c:v>
                </c:pt>
                <c:pt idx="3">
                  <c:v>37</c:v>
                </c:pt>
                <c:pt idx="4">
                  <c:v>37</c:v>
                </c:pt>
              </c:numCache>
            </c:numRef>
          </c:val>
        </c:ser>
        <c:axId val="84327808"/>
        <c:axId val="84333696"/>
      </c:barChart>
      <c:catAx>
        <c:axId val="84327808"/>
        <c:scaling>
          <c:orientation val="minMax"/>
        </c:scaling>
        <c:axPos val="b"/>
        <c:tickLblPos val="nextTo"/>
        <c:crossAx val="84333696"/>
        <c:crosses val="autoZero"/>
        <c:auto val="1"/>
        <c:lblAlgn val="ctr"/>
        <c:lblOffset val="100"/>
      </c:catAx>
      <c:valAx>
        <c:axId val="84333696"/>
        <c:scaling>
          <c:orientation val="minMax"/>
        </c:scaling>
        <c:axPos val="l"/>
        <c:majorGridlines/>
        <c:numFmt formatCode="General" sourceLinked="1"/>
        <c:tickLblPos val="nextTo"/>
        <c:crossAx val="8432780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182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089887640449446E-2"/>
          <c:y val="1.7716535433070869E-2"/>
          <c:w val="0.88089887640449549"/>
          <c:h val="0.87795275590551181"/>
        </c:manualLayout>
      </c:layout>
      <c:bar3D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1-четв</c:v>
                </c:pt>
              </c:strCache>
            </c:strRef>
          </c:tx>
          <c:spPr>
            <a:solidFill>
              <a:srgbClr val="FFFF00"/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83</c:v>
                </c:pt>
                <c:pt idx="1">
                  <c:v>71</c:v>
                </c:pt>
                <c:pt idx="2">
                  <c:v>50</c:v>
                </c:pt>
                <c:pt idx="3">
                  <c:v>29</c:v>
                </c:pt>
                <c:pt idx="4">
                  <c:v>57</c:v>
                </c:pt>
                <c:pt idx="5">
                  <c:v>86</c:v>
                </c:pt>
                <c:pt idx="6">
                  <c:v>20</c:v>
                </c:pt>
                <c:pt idx="7">
                  <c:v>28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2-четв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8"/>
                <c:pt idx="0">
                  <c:v>83</c:v>
                </c:pt>
                <c:pt idx="1">
                  <c:v>71</c:v>
                </c:pt>
                <c:pt idx="2">
                  <c:v>50</c:v>
                </c:pt>
                <c:pt idx="3">
                  <c:v>32</c:v>
                </c:pt>
                <c:pt idx="4">
                  <c:v>60</c:v>
                </c:pt>
                <c:pt idx="5">
                  <c:v>84</c:v>
                </c:pt>
                <c:pt idx="6">
                  <c:v>23</c:v>
                </c:pt>
                <c:pt idx="7">
                  <c:v>29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3-четв</c:v>
                </c:pt>
              </c:strCache>
            </c:strRef>
          </c:tx>
          <c:spPr>
            <a:solidFill>
              <a:schemeClr val="hlink"/>
            </a:solidFill>
            <a:ln w="12843">
              <a:solidFill>
                <a:schemeClr val="tx1"/>
              </a:solidFill>
              <a:prstDash val="solid"/>
            </a:ln>
          </c:spPr>
          <c:dLbls>
            <c:dLbl>
              <c:idx val="12"/>
              <c:spPr>
                <a:noFill/>
                <a:ln w="25687">
                  <a:noFill/>
                </a:ln>
              </c:spPr>
              <c:txPr>
                <a:bodyPr/>
                <a:lstStyle/>
                <a:p>
                  <a:pPr>
                    <a:defRPr sz="182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</c:dLbl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Sheet1!$B$4:$I$4</c:f>
              <c:numCache>
                <c:formatCode>General</c:formatCode>
                <c:ptCount val="8"/>
                <c:pt idx="0">
                  <c:v>79</c:v>
                </c:pt>
                <c:pt idx="1">
                  <c:v>76</c:v>
                </c:pt>
                <c:pt idx="2">
                  <c:v>64</c:v>
                </c:pt>
                <c:pt idx="3">
                  <c:v>21</c:v>
                </c:pt>
                <c:pt idx="4">
                  <c:v>60</c:v>
                </c:pt>
                <c:pt idx="5">
                  <c:v>84</c:v>
                </c:pt>
                <c:pt idx="6">
                  <c:v>38</c:v>
                </c:pt>
                <c:pt idx="7">
                  <c:v>32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4-четв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Sheet1!$B$5:$I$5</c:f>
              <c:numCache>
                <c:formatCode>General</c:formatCode>
                <c:ptCount val="8"/>
                <c:pt idx="0">
                  <c:v>72</c:v>
                </c:pt>
                <c:pt idx="1">
                  <c:v>65</c:v>
                </c:pt>
                <c:pt idx="2">
                  <c:v>57</c:v>
                </c:pt>
                <c:pt idx="3">
                  <c:v>29</c:v>
                </c:pt>
                <c:pt idx="4">
                  <c:v>60</c:v>
                </c:pt>
                <c:pt idx="5">
                  <c:v>92</c:v>
                </c:pt>
                <c:pt idx="6">
                  <c:v>42</c:v>
                </c:pt>
                <c:pt idx="7">
                  <c:v>31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Sheet1!$B$6:$I$6</c:f>
              <c:numCache>
                <c:formatCode>General</c:formatCode>
                <c:ptCount val="8"/>
                <c:pt idx="0">
                  <c:v>83</c:v>
                </c:pt>
                <c:pt idx="1">
                  <c:v>72</c:v>
                </c:pt>
                <c:pt idx="2">
                  <c:v>54</c:v>
                </c:pt>
                <c:pt idx="3">
                  <c:v>25</c:v>
                </c:pt>
                <c:pt idx="4">
                  <c:v>60</c:v>
                </c:pt>
                <c:pt idx="5">
                  <c:v>85</c:v>
                </c:pt>
                <c:pt idx="6">
                  <c:v>38</c:v>
                </c:pt>
                <c:pt idx="7">
                  <c:v>31</c:v>
                </c:pt>
              </c:numCache>
            </c:numRef>
          </c:val>
        </c:ser>
        <c:dLbls>
          <c:showVal val="1"/>
        </c:dLbls>
        <c:gapDepth val="0"/>
        <c:shape val="box"/>
        <c:axId val="78602240"/>
        <c:axId val="78603776"/>
        <c:axId val="0"/>
      </c:bar3DChart>
      <c:catAx>
        <c:axId val="78602240"/>
        <c:scaling>
          <c:orientation val="minMax"/>
        </c:scaling>
        <c:axPos val="l"/>
        <c:numFmt formatCode="General" sourceLinked="1"/>
        <c:tickLblPos val="low"/>
        <c:spPr>
          <a:ln w="32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78603776"/>
        <c:crosses val="autoZero"/>
        <c:auto val="1"/>
        <c:lblAlgn val="ctr"/>
        <c:lblOffset val="100"/>
        <c:tickLblSkip val="1"/>
        <c:tickMarkSkip val="1"/>
      </c:catAx>
      <c:valAx>
        <c:axId val="78603776"/>
        <c:scaling>
          <c:orientation val="minMax"/>
        </c:scaling>
        <c:axPos val="b"/>
        <c:majorGridlines>
          <c:spPr>
            <a:ln w="3211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78602240"/>
        <c:crosses val="autoZero"/>
        <c:crossBetween val="between"/>
      </c:valAx>
      <c:spPr>
        <a:noFill/>
        <a:ln w="25687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2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7 "А"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83</c:v>
                </c:pt>
                <c:pt idx="1">
                  <c:v>79</c:v>
                </c:pt>
                <c:pt idx="2">
                  <c:v>83</c:v>
                </c:pt>
                <c:pt idx="3">
                  <c:v>72</c:v>
                </c:pt>
                <c:pt idx="4">
                  <c:v>83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8 "А"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60</c:v>
                </c:pt>
                <c:pt idx="1">
                  <c:v>63</c:v>
                </c:pt>
                <c:pt idx="2">
                  <c:v>67</c:v>
                </c:pt>
                <c:pt idx="3">
                  <c:v>60</c:v>
                </c:pt>
                <c:pt idx="4">
                  <c:v>63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9 "А"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48</c:v>
                </c:pt>
                <c:pt idx="1">
                  <c:v>44</c:v>
                </c:pt>
                <c:pt idx="2">
                  <c:v>48</c:v>
                </c:pt>
                <c:pt idx="3">
                  <c:v>59</c:v>
                </c:pt>
                <c:pt idx="4">
                  <c:v>48</c:v>
                </c:pt>
              </c:numCache>
            </c:numRef>
          </c:val>
        </c:ser>
        <c:axId val="84574976"/>
        <c:axId val="84576512"/>
      </c:barChart>
      <c:catAx>
        <c:axId val="84574976"/>
        <c:scaling>
          <c:orientation val="minMax"/>
        </c:scaling>
        <c:axPos val="b"/>
        <c:tickLblPos val="nextTo"/>
        <c:crossAx val="84576512"/>
        <c:crosses val="autoZero"/>
        <c:auto val="1"/>
        <c:lblAlgn val="ctr"/>
        <c:lblOffset val="100"/>
      </c:catAx>
      <c:valAx>
        <c:axId val="84576512"/>
        <c:scaling>
          <c:orientation val="minMax"/>
        </c:scaling>
        <c:axPos val="l"/>
        <c:majorGridlines/>
        <c:numFmt formatCode="General" sourceLinked="1"/>
        <c:tickLblPos val="nextTo"/>
        <c:crossAx val="8457497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7 "Б"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93</c:v>
                </c:pt>
                <c:pt idx="1">
                  <c:v>85</c:v>
                </c:pt>
                <c:pt idx="2">
                  <c:v>93</c:v>
                </c:pt>
                <c:pt idx="3">
                  <c:v>89</c:v>
                </c:pt>
                <c:pt idx="4">
                  <c:v>93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7 "В"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68</c:v>
                </c:pt>
                <c:pt idx="1">
                  <c:v>64</c:v>
                </c:pt>
                <c:pt idx="2">
                  <c:v>57</c:v>
                </c:pt>
                <c:pt idx="3">
                  <c:v>61</c:v>
                </c:pt>
                <c:pt idx="4">
                  <c:v>57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7 "Г"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34</c:v>
                </c:pt>
                <c:pt idx="1">
                  <c:v>36</c:v>
                </c:pt>
                <c:pt idx="2">
                  <c:v>26</c:v>
                </c:pt>
                <c:pt idx="3">
                  <c:v>39</c:v>
                </c:pt>
                <c:pt idx="4">
                  <c:v>42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8 "Б"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92</c:v>
                </c:pt>
                <c:pt idx="1">
                  <c:v>92</c:v>
                </c:pt>
                <c:pt idx="2">
                  <c:v>92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8 "В"</c:v>
                </c:pt>
              </c:strCache>
            </c:strRef>
          </c:tx>
          <c:spPr>
            <a:solidFill>
              <a:schemeClr val="accent5">
                <a:lumMod val="20000"/>
                <a:lumOff val="80000"/>
              </a:schemeClr>
            </a:solidFill>
          </c:spPr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Лист1!$F$2:$F$6</c:f>
              <c:numCache>
                <c:formatCode>General</c:formatCode>
                <c:ptCount val="5"/>
                <c:pt idx="0">
                  <c:v>56</c:v>
                </c:pt>
                <c:pt idx="1">
                  <c:v>42</c:v>
                </c:pt>
                <c:pt idx="2">
                  <c:v>46</c:v>
                </c:pt>
                <c:pt idx="3">
                  <c:v>52</c:v>
                </c:pt>
                <c:pt idx="4">
                  <c:v>48</c:v>
                </c:pt>
              </c:numCache>
            </c:numRef>
          </c:val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8 "Г"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Лист1!$G$2:$G$6</c:f>
              <c:numCache>
                <c:formatCode>General</c:formatCode>
                <c:ptCount val="5"/>
                <c:pt idx="0">
                  <c:v>40</c:v>
                </c:pt>
                <c:pt idx="1">
                  <c:v>46</c:v>
                </c:pt>
                <c:pt idx="2">
                  <c:v>39</c:v>
                </c:pt>
                <c:pt idx="3">
                  <c:v>35</c:v>
                </c:pt>
                <c:pt idx="4">
                  <c:v>35</c:v>
                </c:pt>
              </c:numCache>
            </c:numRef>
          </c:val>
        </c:ser>
        <c:axId val="80505088"/>
        <c:axId val="80523264"/>
      </c:barChart>
      <c:catAx>
        <c:axId val="80505088"/>
        <c:scaling>
          <c:orientation val="minMax"/>
        </c:scaling>
        <c:axPos val="b"/>
        <c:tickLblPos val="nextTo"/>
        <c:crossAx val="80523264"/>
        <c:crosses val="autoZero"/>
        <c:auto val="1"/>
        <c:lblAlgn val="ctr"/>
        <c:lblOffset val="100"/>
      </c:catAx>
      <c:valAx>
        <c:axId val="80523264"/>
        <c:scaling>
          <c:orientation val="minMax"/>
        </c:scaling>
        <c:axPos val="l"/>
        <c:majorGridlines/>
        <c:numFmt formatCode="General" sourceLinked="1"/>
        <c:tickLblPos val="nextTo"/>
        <c:crossAx val="8050508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9 "Б"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</c:spPr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80</c:v>
                </c:pt>
                <c:pt idx="1">
                  <c:v>69</c:v>
                </c:pt>
                <c:pt idx="2">
                  <c:v>80</c:v>
                </c:pt>
                <c:pt idx="3">
                  <c:v>73</c:v>
                </c:pt>
                <c:pt idx="4">
                  <c:v>76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9 "В"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37</c:v>
                </c:pt>
                <c:pt idx="1">
                  <c:v>42</c:v>
                </c:pt>
                <c:pt idx="2">
                  <c:v>36</c:v>
                </c:pt>
                <c:pt idx="3">
                  <c:v>25</c:v>
                </c:pt>
                <c:pt idx="4">
                  <c:v>31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10 "А"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  <c:pt idx="0">
                  <c:v>63</c:v>
                </c:pt>
                <c:pt idx="1">
                  <c:v>80</c:v>
                </c:pt>
                <c:pt idx="2">
                  <c:v>80</c:v>
                </c:pt>
                <c:pt idx="3">
                  <c:v>80</c:v>
                </c:pt>
                <c:pt idx="4">
                  <c:v>85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11 "А"</c:v>
                </c:pt>
              </c:strCache>
            </c:strRef>
          </c:tx>
          <c:dLbls>
            <c:dLblPos val="outEnd"/>
            <c:showVal val="1"/>
          </c:dLbls>
          <c:cat>
            <c:strRef>
              <c:f>Лист1!$A$2:$A$6</c:f>
              <c:strCache>
                <c:ptCount val="5"/>
                <c:pt idx="0">
                  <c:v>1-четверть</c:v>
                </c:pt>
                <c:pt idx="1">
                  <c:v>2-четверть</c:v>
                </c:pt>
                <c:pt idx="2">
                  <c:v>3-четверть</c:v>
                </c:pt>
                <c:pt idx="3">
                  <c:v>4-четверть</c:v>
                </c:pt>
                <c:pt idx="4">
                  <c:v>за год</c:v>
                </c:pt>
              </c:strCache>
            </c:strRef>
          </c:cat>
          <c:val>
            <c:numRef>
              <c:f>Лист1!$E$2:$E$6</c:f>
              <c:numCache>
                <c:formatCode>General</c:formatCode>
                <c:ptCount val="5"/>
                <c:pt idx="0">
                  <c:v>70</c:v>
                </c:pt>
                <c:pt idx="1">
                  <c:v>67</c:v>
                </c:pt>
                <c:pt idx="2">
                  <c:v>67</c:v>
                </c:pt>
                <c:pt idx="3">
                  <c:v>74</c:v>
                </c:pt>
                <c:pt idx="4">
                  <c:v>81</c:v>
                </c:pt>
              </c:numCache>
            </c:numRef>
          </c:val>
        </c:ser>
        <c:axId val="65888256"/>
        <c:axId val="65890176"/>
      </c:barChart>
      <c:catAx>
        <c:axId val="65888256"/>
        <c:scaling>
          <c:orientation val="minMax"/>
        </c:scaling>
        <c:axPos val="b"/>
        <c:tickLblPos val="nextTo"/>
        <c:crossAx val="65890176"/>
        <c:crosses val="autoZero"/>
        <c:auto val="1"/>
        <c:lblAlgn val="ctr"/>
        <c:lblOffset val="100"/>
      </c:catAx>
      <c:valAx>
        <c:axId val="65890176"/>
        <c:scaling>
          <c:orientation val="minMax"/>
        </c:scaling>
        <c:axPos val="l"/>
        <c:majorGridlines/>
        <c:numFmt formatCode="General" sourceLinked="1"/>
        <c:tickLblPos val="nextTo"/>
        <c:crossAx val="65888256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182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5505617977528087E-2"/>
          <c:y val="1.7716535433070869E-2"/>
          <c:w val="0.87865168539325889"/>
          <c:h val="0.87795275590551181"/>
        </c:manualLayout>
      </c:layout>
      <c:bar3D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1-четв</c:v>
                </c:pt>
              </c:strCache>
            </c:strRef>
          </c:tx>
          <c:spPr>
            <a:solidFill>
              <a:srgbClr val="FFFF00"/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44</c:v>
                </c:pt>
                <c:pt idx="1">
                  <c:v>46</c:v>
                </c:pt>
                <c:pt idx="2">
                  <c:v>34</c:v>
                </c:pt>
                <c:pt idx="3">
                  <c:v>53</c:v>
                </c:pt>
                <c:pt idx="4">
                  <c:v>33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2-четв</c:v>
                </c:pt>
              </c:strCache>
            </c:strRef>
          </c:tx>
          <c:spPr>
            <a:solidFill>
              <a:schemeClr val="accent6">
                <a:lumMod val="40000"/>
                <a:lumOff val="60000"/>
              </a:schemeClr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37</c:v>
                </c:pt>
                <c:pt idx="1">
                  <c:v>57</c:v>
                </c:pt>
                <c:pt idx="2">
                  <c:v>36</c:v>
                </c:pt>
                <c:pt idx="3">
                  <c:v>45</c:v>
                </c:pt>
                <c:pt idx="4">
                  <c:v>33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3-четв</c:v>
                </c:pt>
              </c:strCache>
            </c:strRef>
          </c:tx>
          <c:spPr>
            <a:solidFill>
              <a:schemeClr val="hlink"/>
            </a:solidFill>
            <a:ln w="12843">
              <a:solidFill>
                <a:schemeClr val="tx1"/>
              </a:solidFill>
              <a:prstDash val="solid"/>
            </a:ln>
          </c:spPr>
          <c:dLbls>
            <c:dLbl>
              <c:idx val="12"/>
              <c:spPr>
                <a:noFill/>
                <a:ln w="25687">
                  <a:noFill/>
                </a:ln>
              </c:spPr>
              <c:txPr>
                <a:bodyPr/>
                <a:lstStyle/>
                <a:p>
                  <a:pPr>
                    <a:defRPr sz="182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</c:dLbl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41</c:v>
                </c:pt>
                <c:pt idx="1">
                  <c:v>65</c:v>
                </c:pt>
                <c:pt idx="2">
                  <c:v>36</c:v>
                </c:pt>
                <c:pt idx="3">
                  <c:v>50</c:v>
                </c:pt>
                <c:pt idx="4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4-четв</c:v>
                </c:pt>
              </c:strCache>
            </c:strRef>
          </c:tx>
          <c:spPr>
            <a:solidFill>
              <a:schemeClr val="accent5">
                <a:lumMod val="40000"/>
                <a:lumOff val="60000"/>
              </a:schemeClr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44</c:v>
                </c:pt>
                <c:pt idx="1">
                  <c:v>69</c:v>
                </c:pt>
                <c:pt idx="2">
                  <c:v>37</c:v>
                </c:pt>
                <c:pt idx="3">
                  <c:v>50</c:v>
                </c:pt>
                <c:pt idx="4">
                  <c:v>37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0">
                  <c:v>44</c:v>
                </c:pt>
                <c:pt idx="1">
                  <c:v>65</c:v>
                </c:pt>
                <c:pt idx="2">
                  <c:v>37</c:v>
                </c:pt>
                <c:pt idx="3">
                  <c:v>50</c:v>
                </c:pt>
                <c:pt idx="4">
                  <c:v>30</c:v>
                </c:pt>
              </c:numCache>
            </c:numRef>
          </c:val>
        </c:ser>
        <c:dLbls>
          <c:showVal val="1"/>
        </c:dLbls>
        <c:gapDepth val="0"/>
        <c:shape val="box"/>
        <c:axId val="66402944"/>
        <c:axId val="66417024"/>
        <c:axId val="0"/>
      </c:bar3DChart>
      <c:catAx>
        <c:axId val="66402944"/>
        <c:scaling>
          <c:orientation val="minMax"/>
        </c:scaling>
        <c:axPos val="l"/>
        <c:numFmt formatCode="General" sourceLinked="1"/>
        <c:tickLblPos val="low"/>
        <c:spPr>
          <a:ln w="32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66417024"/>
        <c:crosses val="autoZero"/>
        <c:auto val="1"/>
        <c:lblAlgn val="ctr"/>
        <c:lblOffset val="100"/>
        <c:tickLblSkip val="1"/>
        <c:tickMarkSkip val="1"/>
      </c:catAx>
      <c:valAx>
        <c:axId val="66417024"/>
        <c:scaling>
          <c:orientation val="minMax"/>
        </c:scaling>
        <c:axPos val="b"/>
        <c:majorGridlines>
          <c:spPr>
            <a:ln w="3211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66402944"/>
        <c:crosses val="autoZero"/>
        <c:crossBetween val="between"/>
      </c:valAx>
      <c:spPr>
        <a:noFill/>
        <a:ln w="25687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2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182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089887640449446E-2"/>
          <c:y val="0"/>
          <c:w val="0.88089887640449549"/>
          <c:h val="0.90375920751841565"/>
        </c:manualLayout>
      </c:layout>
      <c:bar3D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1-четв</c:v>
                </c:pt>
              </c:strCache>
            </c:strRef>
          </c:tx>
          <c:spPr>
            <a:solidFill>
              <a:schemeClr val="accent6">
                <a:lumMod val="20000"/>
                <a:lumOff val="80000"/>
              </a:schemeClr>
            </a:solidFill>
            <a:ln w="13175">
              <a:solidFill>
                <a:schemeClr val="tx1"/>
              </a:solidFill>
              <a:prstDash val="solid"/>
            </a:ln>
          </c:spPr>
          <c:dLbls>
            <c:spPr>
              <a:noFill/>
              <a:ln w="26350">
                <a:noFill/>
              </a:ln>
            </c:spPr>
            <c:txPr>
              <a:bodyPr/>
              <a:lstStyle/>
              <a:p>
                <a:pPr>
                  <a:defRPr sz="225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4">
                  <c:v>60</c:v>
                </c:pt>
                <c:pt idx="5">
                  <c:v>86</c:v>
                </c:pt>
                <c:pt idx="6">
                  <c:v>20</c:v>
                </c:pt>
                <c:pt idx="7">
                  <c:v>28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2-четв</c:v>
                </c:pt>
              </c:strCache>
            </c:strRef>
          </c:tx>
          <c:spPr>
            <a:solidFill>
              <a:schemeClr val="accent2"/>
            </a:solidFill>
            <a:ln w="13175">
              <a:solidFill>
                <a:schemeClr val="tx1"/>
              </a:solidFill>
              <a:prstDash val="solid"/>
            </a:ln>
          </c:spPr>
          <c:dLbls>
            <c:spPr>
              <a:noFill/>
              <a:ln w="26350">
                <a:noFill/>
              </a:ln>
            </c:spPr>
            <c:txPr>
              <a:bodyPr/>
              <a:lstStyle/>
              <a:p>
                <a:pPr>
                  <a:defRPr sz="225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8"/>
                <c:pt idx="0">
                  <c:v>83</c:v>
                </c:pt>
                <c:pt idx="1">
                  <c:v>71</c:v>
                </c:pt>
                <c:pt idx="2">
                  <c:v>50</c:v>
                </c:pt>
                <c:pt idx="3">
                  <c:v>32</c:v>
                </c:pt>
                <c:pt idx="4">
                  <c:v>60</c:v>
                </c:pt>
                <c:pt idx="5">
                  <c:v>80</c:v>
                </c:pt>
                <c:pt idx="6">
                  <c:v>27</c:v>
                </c:pt>
                <c:pt idx="7">
                  <c:v>29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3-четв</c:v>
                </c:pt>
              </c:strCache>
            </c:strRef>
          </c:tx>
          <c:spPr>
            <a:solidFill>
              <a:schemeClr val="hlink"/>
            </a:solidFill>
            <a:ln w="13175">
              <a:solidFill>
                <a:schemeClr val="tx1"/>
              </a:solidFill>
              <a:prstDash val="solid"/>
            </a:ln>
          </c:spPr>
          <c:dLbls>
            <c:dLbl>
              <c:idx val="12"/>
              <c:spPr>
                <a:noFill/>
                <a:ln w="26350">
                  <a:noFill/>
                </a:ln>
              </c:spPr>
              <c:txPr>
                <a:bodyPr/>
                <a:lstStyle/>
                <a:p>
                  <a:pPr>
                    <a:defRPr sz="1867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</c:dLbl>
            <c:spPr>
              <a:noFill/>
              <a:ln w="26350">
                <a:noFill/>
              </a:ln>
            </c:spPr>
            <c:txPr>
              <a:bodyPr/>
              <a:lstStyle/>
              <a:p>
                <a:pPr>
                  <a:defRPr sz="225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Sheet1!$B$4:$I$4</c:f>
              <c:numCache>
                <c:formatCode>General</c:formatCode>
                <c:ptCount val="8"/>
                <c:pt idx="0">
                  <c:v>79</c:v>
                </c:pt>
                <c:pt idx="1">
                  <c:v>76</c:v>
                </c:pt>
                <c:pt idx="2">
                  <c:v>50</c:v>
                </c:pt>
                <c:pt idx="3">
                  <c:v>18</c:v>
                </c:pt>
                <c:pt idx="4">
                  <c:v>67</c:v>
                </c:pt>
                <c:pt idx="5">
                  <c:v>80</c:v>
                </c:pt>
                <c:pt idx="6">
                  <c:v>50</c:v>
                </c:pt>
                <c:pt idx="7">
                  <c:v>28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4-четв</c:v>
                </c:pt>
              </c:strCache>
            </c:strRef>
          </c:tx>
          <c:spPr>
            <a:solidFill>
              <a:schemeClr val="accent3">
                <a:lumMod val="40000"/>
                <a:lumOff val="60000"/>
              </a:schemeClr>
            </a:solidFill>
            <a:ln w="13175">
              <a:solidFill>
                <a:schemeClr val="tx1"/>
              </a:solidFill>
              <a:prstDash val="solid"/>
            </a:ln>
          </c:spPr>
          <c:dLbls>
            <c:spPr>
              <a:noFill/>
              <a:ln w="26350">
                <a:noFill/>
              </a:ln>
            </c:spPr>
            <c:txPr>
              <a:bodyPr/>
              <a:lstStyle/>
              <a:p>
                <a:pPr>
                  <a:defRPr sz="225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Sheet1!$B$5:$I$5</c:f>
              <c:numCache>
                <c:formatCode>General</c:formatCode>
                <c:ptCount val="8"/>
                <c:pt idx="0">
                  <c:v>69</c:v>
                </c:pt>
                <c:pt idx="1">
                  <c:v>65</c:v>
                </c:pt>
                <c:pt idx="2">
                  <c:v>61</c:v>
                </c:pt>
                <c:pt idx="3">
                  <c:v>25</c:v>
                </c:pt>
                <c:pt idx="4">
                  <c:v>60</c:v>
                </c:pt>
                <c:pt idx="5">
                  <c:v>88</c:v>
                </c:pt>
                <c:pt idx="6">
                  <c:v>42</c:v>
                </c:pt>
                <c:pt idx="7">
                  <c:v>31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3175">
              <a:solidFill>
                <a:schemeClr val="tx1"/>
              </a:solidFill>
              <a:prstDash val="solid"/>
            </a:ln>
          </c:spPr>
          <c:dLbls>
            <c:spPr>
              <a:noFill/>
              <a:ln w="26350">
                <a:noFill/>
              </a:ln>
            </c:spPr>
            <c:txPr>
              <a:bodyPr/>
              <a:lstStyle/>
              <a:p>
                <a:pPr>
                  <a:defRPr sz="2256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Sheet1!$B$6:$I$6</c:f>
              <c:numCache>
                <c:formatCode>General</c:formatCode>
                <c:ptCount val="8"/>
                <c:pt idx="0">
                  <c:v>79</c:v>
                </c:pt>
                <c:pt idx="1">
                  <c:v>72</c:v>
                </c:pt>
                <c:pt idx="2">
                  <c:v>54</c:v>
                </c:pt>
                <c:pt idx="3">
                  <c:v>25</c:v>
                </c:pt>
                <c:pt idx="4">
                  <c:v>63</c:v>
                </c:pt>
                <c:pt idx="5">
                  <c:v>86</c:v>
                </c:pt>
                <c:pt idx="6">
                  <c:v>38</c:v>
                </c:pt>
                <c:pt idx="7">
                  <c:v>31</c:v>
                </c:pt>
              </c:numCache>
            </c:numRef>
          </c:val>
        </c:ser>
        <c:dLbls>
          <c:showVal val="1"/>
        </c:dLbls>
        <c:gapDepth val="0"/>
        <c:shape val="box"/>
        <c:axId val="66561536"/>
        <c:axId val="66563072"/>
        <c:axId val="0"/>
      </c:bar3DChart>
      <c:catAx>
        <c:axId val="66561536"/>
        <c:scaling>
          <c:orientation val="minMax"/>
        </c:scaling>
        <c:axPos val="l"/>
        <c:numFmt formatCode="General" sourceLinked="1"/>
        <c:tickLblPos val="low"/>
        <c:spPr>
          <a:ln w="329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6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66563072"/>
        <c:crosses val="autoZero"/>
        <c:auto val="1"/>
        <c:lblAlgn val="ctr"/>
        <c:lblOffset val="100"/>
        <c:tickLblSkip val="1"/>
        <c:tickMarkSkip val="1"/>
      </c:catAx>
      <c:valAx>
        <c:axId val="66563072"/>
        <c:scaling>
          <c:orientation val="minMax"/>
        </c:scaling>
        <c:axPos val="b"/>
        <c:majorGridlines>
          <c:spPr>
            <a:ln w="3294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94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67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66561536"/>
        <c:crosses val="autoZero"/>
        <c:crossBetween val="between"/>
      </c:valAx>
      <c:spPr>
        <a:noFill/>
        <a:ln w="26350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256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183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5505617977528087E-2"/>
          <c:y val="1.7716535433070869E-2"/>
          <c:w val="0.87865168539325889"/>
          <c:h val="0.8759842519685046"/>
        </c:manualLayout>
      </c:layout>
      <c:bar3D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1-четв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41</c:v>
                </c:pt>
                <c:pt idx="1">
                  <c:v>42</c:v>
                </c:pt>
                <c:pt idx="2">
                  <c:v>34</c:v>
                </c:pt>
                <c:pt idx="3">
                  <c:v>53</c:v>
                </c:pt>
                <c:pt idx="4">
                  <c:v>41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2-четв</c:v>
                </c:pt>
              </c:strCache>
            </c:strRef>
          </c:tx>
          <c:spPr>
            <a:solidFill>
              <a:schemeClr val="accent2"/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37</c:v>
                </c:pt>
                <c:pt idx="1">
                  <c:v>54</c:v>
                </c:pt>
                <c:pt idx="2">
                  <c:v>36</c:v>
                </c:pt>
                <c:pt idx="3">
                  <c:v>45</c:v>
                </c:pt>
                <c:pt idx="4">
                  <c:v>37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3-четв</c:v>
                </c:pt>
              </c:strCache>
            </c:strRef>
          </c:tx>
          <c:spPr>
            <a:solidFill>
              <a:schemeClr val="hlink"/>
            </a:solidFill>
            <a:ln w="12811">
              <a:solidFill>
                <a:schemeClr val="tx1"/>
              </a:solidFill>
              <a:prstDash val="solid"/>
            </a:ln>
          </c:spPr>
          <c:dLbls>
            <c:dLbl>
              <c:idx val="12"/>
              <c:spPr>
                <a:noFill/>
                <a:ln w="25621">
                  <a:noFill/>
                </a:ln>
              </c:spPr>
              <c:txPr>
                <a:bodyPr/>
                <a:lstStyle/>
                <a:p>
                  <a:pPr>
                    <a:defRPr sz="181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</c:dLbl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48</c:v>
                </c:pt>
                <c:pt idx="1">
                  <c:v>62</c:v>
                </c:pt>
                <c:pt idx="2">
                  <c:v>38</c:v>
                </c:pt>
                <c:pt idx="3">
                  <c:v>45</c:v>
                </c:pt>
                <c:pt idx="4">
                  <c:v>30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4-четв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48</c:v>
                </c:pt>
                <c:pt idx="1">
                  <c:v>54</c:v>
                </c:pt>
                <c:pt idx="2">
                  <c:v>37</c:v>
                </c:pt>
                <c:pt idx="3">
                  <c:v>50</c:v>
                </c:pt>
                <c:pt idx="4">
                  <c:v>44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0">
                  <c:v>44</c:v>
                </c:pt>
                <c:pt idx="1">
                  <c:v>62</c:v>
                </c:pt>
                <c:pt idx="2">
                  <c:v>37</c:v>
                </c:pt>
                <c:pt idx="3">
                  <c:v>50</c:v>
                </c:pt>
                <c:pt idx="4">
                  <c:v>41</c:v>
                </c:pt>
              </c:numCache>
            </c:numRef>
          </c:val>
        </c:ser>
        <c:dLbls>
          <c:showVal val="1"/>
        </c:dLbls>
        <c:gapDepth val="0"/>
        <c:shape val="box"/>
        <c:axId val="69632384"/>
        <c:axId val="69633920"/>
        <c:axId val="0"/>
      </c:bar3DChart>
      <c:catAx>
        <c:axId val="69632384"/>
        <c:scaling>
          <c:orientation val="minMax"/>
        </c:scaling>
        <c:axPos val="l"/>
        <c:numFmt formatCode="General" sourceLinked="1"/>
        <c:tickLblPos val="low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69633920"/>
        <c:crosses val="autoZero"/>
        <c:auto val="1"/>
        <c:lblAlgn val="ctr"/>
        <c:lblOffset val="100"/>
        <c:tickLblSkip val="1"/>
        <c:tickMarkSkip val="1"/>
      </c:catAx>
      <c:valAx>
        <c:axId val="69633920"/>
        <c:scaling>
          <c:orientation val="minMax"/>
        </c:scaling>
        <c:axPos val="b"/>
        <c:majorGridlines>
          <c:spPr>
            <a:ln w="3203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69632384"/>
        <c:crosses val="autoZero"/>
        <c:crossBetween val="between"/>
      </c:valAx>
      <c:spPr>
        <a:noFill/>
        <a:ln w="2562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19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182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0898876404494488E-2"/>
          <c:y val="1.7716535433070873E-2"/>
          <c:w val="0.8808988764044956"/>
          <c:h val="0.87795275590551181"/>
        </c:manualLayout>
      </c:layout>
      <c:bar3D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1-четв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83</c:v>
                </c:pt>
                <c:pt idx="1">
                  <c:v>93</c:v>
                </c:pt>
                <c:pt idx="2">
                  <c:v>68</c:v>
                </c:pt>
                <c:pt idx="3">
                  <c:v>34</c:v>
                </c:pt>
                <c:pt idx="4">
                  <c:v>60</c:v>
                </c:pt>
                <c:pt idx="5">
                  <c:v>92</c:v>
                </c:pt>
                <c:pt idx="6">
                  <c:v>56</c:v>
                </c:pt>
                <c:pt idx="7">
                  <c:v>40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2-четв</c:v>
                </c:pt>
              </c:strCache>
            </c:strRef>
          </c:tx>
          <c:spPr>
            <a:solidFill>
              <a:schemeClr val="accent2"/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8"/>
                <c:pt idx="0">
                  <c:v>79</c:v>
                </c:pt>
                <c:pt idx="1">
                  <c:v>85</c:v>
                </c:pt>
                <c:pt idx="2">
                  <c:v>64</c:v>
                </c:pt>
                <c:pt idx="3">
                  <c:v>36</c:v>
                </c:pt>
                <c:pt idx="4">
                  <c:v>63</c:v>
                </c:pt>
                <c:pt idx="5">
                  <c:v>92</c:v>
                </c:pt>
                <c:pt idx="6">
                  <c:v>42</c:v>
                </c:pt>
                <c:pt idx="7">
                  <c:v>46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3-четв</c:v>
                </c:pt>
              </c:strCache>
            </c:strRef>
          </c:tx>
          <c:spPr>
            <a:solidFill>
              <a:schemeClr val="hlink"/>
            </a:solidFill>
            <a:ln w="12843">
              <a:solidFill>
                <a:schemeClr val="tx1"/>
              </a:solidFill>
              <a:prstDash val="solid"/>
            </a:ln>
          </c:spPr>
          <c:dLbls>
            <c:dLbl>
              <c:idx val="12"/>
              <c:spPr>
                <a:noFill/>
                <a:ln w="25687">
                  <a:noFill/>
                </a:ln>
              </c:spPr>
              <c:txPr>
                <a:bodyPr/>
                <a:lstStyle/>
                <a:p>
                  <a:pPr>
                    <a:defRPr sz="1820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</c:dLbl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Sheet1!$B$4:$I$4</c:f>
              <c:numCache>
                <c:formatCode>General</c:formatCode>
                <c:ptCount val="8"/>
                <c:pt idx="0">
                  <c:v>83</c:v>
                </c:pt>
                <c:pt idx="1">
                  <c:v>93</c:v>
                </c:pt>
                <c:pt idx="2">
                  <c:v>57</c:v>
                </c:pt>
                <c:pt idx="3">
                  <c:v>26</c:v>
                </c:pt>
                <c:pt idx="4">
                  <c:v>67</c:v>
                </c:pt>
                <c:pt idx="5">
                  <c:v>92</c:v>
                </c:pt>
                <c:pt idx="6">
                  <c:v>46</c:v>
                </c:pt>
                <c:pt idx="7">
                  <c:v>39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4-четв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Sheet1!$B$5:$I$5</c:f>
              <c:numCache>
                <c:formatCode>General</c:formatCode>
                <c:ptCount val="8"/>
                <c:pt idx="0">
                  <c:v>72</c:v>
                </c:pt>
                <c:pt idx="1">
                  <c:v>89</c:v>
                </c:pt>
                <c:pt idx="2">
                  <c:v>61</c:v>
                </c:pt>
                <c:pt idx="3">
                  <c:v>39</c:v>
                </c:pt>
                <c:pt idx="4">
                  <c:v>60</c:v>
                </c:pt>
                <c:pt idx="5">
                  <c:v>100</c:v>
                </c:pt>
                <c:pt idx="6">
                  <c:v>52</c:v>
                </c:pt>
                <c:pt idx="7">
                  <c:v>35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Sheet1!$B$6:$I$6</c:f>
              <c:numCache>
                <c:formatCode>General</c:formatCode>
                <c:ptCount val="8"/>
                <c:pt idx="0">
                  <c:v>83</c:v>
                </c:pt>
                <c:pt idx="1">
                  <c:v>93</c:v>
                </c:pt>
                <c:pt idx="2">
                  <c:v>57</c:v>
                </c:pt>
                <c:pt idx="3">
                  <c:v>42</c:v>
                </c:pt>
                <c:pt idx="4">
                  <c:v>63</c:v>
                </c:pt>
                <c:pt idx="5">
                  <c:v>100</c:v>
                </c:pt>
                <c:pt idx="6">
                  <c:v>48</c:v>
                </c:pt>
                <c:pt idx="7">
                  <c:v>35</c:v>
                </c:pt>
              </c:numCache>
            </c:numRef>
          </c:val>
        </c:ser>
        <c:dLbls>
          <c:showVal val="1"/>
        </c:dLbls>
        <c:gapDepth val="0"/>
        <c:shape val="box"/>
        <c:axId val="75049984"/>
        <c:axId val="75080448"/>
        <c:axId val="0"/>
      </c:bar3DChart>
      <c:catAx>
        <c:axId val="75049984"/>
        <c:scaling>
          <c:orientation val="minMax"/>
        </c:scaling>
        <c:axPos val="l"/>
        <c:numFmt formatCode="General" sourceLinked="1"/>
        <c:tickLblPos val="low"/>
        <c:spPr>
          <a:ln w="32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75080448"/>
        <c:crosses val="autoZero"/>
        <c:auto val="1"/>
        <c:lblAlgn val="ctr"/>
        <c:lblOffset val="100"/>
        <c:tickLblSkip val="1"/>
        <c:tickMarkSkip val="1"/>
      </c:catAx>
      <c:valAx>
        <c:axId val="75080448"/>
        <c:scaling>
          <c:orientation val="minMax"/>
        </c:scaling>
        <c:axPos val="b"/>
        <c:majorGridlines>
          <c:spPr>
            <a:ln w="3211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75049984"/>
        <c:crosses val="autoZero"/>
        <c:crossBetween val="between"/>
      </c:valAx>
      <c:spPr>
        <a:noFill/>
        <a:ln w="25687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2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183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5505617977528087E-2"/>
          <c:y val="1.7716535433070869E-2"/>
          <c:w val="0.87865168539325889"/>
          <c:h val="0.8759842519685046"/>
        </c:manualLayout>
      </c:layout>
      <c:bar3DChart>
        <c:barDir val="bar"/>
        <c:grouping val="percentStacked"/>
        <c:ser>
          <c:idx val="0"/>
          <c:order val="0"/>
          <c:tx>
            <c:strRef>
              <c:f>Sheet1!$A$2</c:f>
              <c:strCache>
                <c:ptCount val="1"/>
                <c:pt idx="0">
                  <c:v>1-четв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48</c:v>
                </c:pt>
                <c:pt idx="1">
                  <c:v>80</c:v>
                </c:pt>
                <c:pt idx="2">
                  <c:v>37</c:v>
                </c:pt>
                <c:pt idx="3">
                  <c:v>63</c:v>
                </c:pt>
                <c:pt idx="4">
                  <c:v>70</c:v>
                </c:pt>
              </c:numCache>
            </c:numRef>
          </c:val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2-четв</c:v>
                </c:pt>
              </c:strCache>
            </c:strRef>
          </c:tx>
          <c:spPr>
            <a:solidFill>
              <a:schemeClr val="accent2"/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44</c:v>
                </c:pt>
                <c:pt idx="1">
                  <c:v>69</c:v>
                </c:pt>
                <c:pt idx="2">
                  <c:v>42</c:v>
                </c:pt>
                <c:pt idx="3">
                  <c:v>80</c:v>
                </c:pt>
                <c:pt idx="4">
                  <c:v>67</c:v>
                </c:pt>
              </c:numCache>
            </c:numRef>
          </c:val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3-четв</c:v>
                </c:pt>
              </c:strCache>
            </c:strRef>
          </c:tx>
          <c:spPr>
            <a:solidFill>
              <a:schemeClr val="hlink"/>
            </a:solidFill>
            <a:ln w="12811">
              <a:solidFill>
                <a:schemeClr val="tx1"/>
              </a:solidFill>
              <a:prstDash val="solid"/>
            </a:ln>
          </c:spPr>
          <c:dLbls>
            <c:dLbl>
              <c:idx val="12"/>
              <c:spPr>
                <a:noFill/>
                <a:ln w="25621">
                  <a:noFill/>
                </a:ln>
              </c:spPr>
              <c:txPr>
                <a:bodyPr/>
                <a:lstStyle/>
                <a:p>
                  <a:pPr>
                    <a:defRPr sz="1816" b="1" i="0" u="none" strike="noStrike" baseline="0">
                      <a:solidFill>
                        <a:schemeClr val="tx1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ru-RU"/>
                </a:p>
              </c:txPr>
            </c:dLbl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48</c:v>
                </c:pt>
                <c:pt idx="1">
                  <c:v>80</c:v>
                </c:pt>
                <c:pt idx="2">
                  <c:v>36</c:v>
                </c:pt>
                <c:pt idx="3">
                  <c:v>80</c:v>
                </c:pt>
                <c:pt idx="4">
                  <c:v>67</c:v>
                </c:pt>
              </c:numCache>
            </c:numRef>
          </c:val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4-четв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Sheet1!$B$5:$F$5</c:f>
              <c:numCache>
                <c:formatCode>General</c:formatCode>
                <c:ptCount val="5"/>
                <c:pt idx="0">
                  <c:v>59</c:v>
                </c:pt>
                <c:pt idx="1">
                  <c:v>73</c:v>
                </c:pt>
                <c:pt idx="2">
                  <c:v>25</c:v>
                </c:pt>
                <c:pt idx="3">
                  <c:v>80</c:v>
                </c:pt>
                <c:pt idx="4">
                  <c:v>74</c:v>
                </c:pt>
              </c:numCache>
            </c:numRef>
          </c:val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Sheet1!$B$6:$F$6</c:f>
              <c:numCache>
                <c:formatCode>General</c:formatCode>
                <c:ptCount val="5"/>
                <c:pt idx="0">
                  <c:v>48</c:v>
                </c:pt>
                <c:pt idx="1">
                  <c:v>74</c:v>
                </c:pt>
                <c:pt idx="2">
                  <c:v>31</c:v>
                </c:pt>
                <c:pt idx="3">
                  <c:v>85</c:v>
                </c:pt>
                <c:pt idx="4">
                  <c:v>81</c:v>
                </c:pt>
              </c:numCache>
            </c:numRef>
          </c:val>
        </c:ser>
        <c:dLbls>
          <c:showVal val="1"/>
        </c:dLbls>
        <c:gapDepth val="0"/>
        <c:shape val="box"/>
        <c:axId val="77477760"/>
        <c:axId val="77479296"/>
        <c:axId val="0"/>
      </c:bar3DChart>
      <c:catAx>
        <c:axId val="77477760"/>
        <c:scaling>
          <c:orientation val="minMax"/>
        </c:scaling>
        <c:axPos val="l"/>
        <c:numFmt formatCode="General" sourceLinked="1"/>
        <c:tickLblPos val="low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77479296"/>
        <c:crosses val="autoZero"/>
        <c:auto val="1"/>
        <c:lblAlgn val="ctr"/>
        <c:lblOffset val="100"/>
        <c:tickLblSkip val="1"/>
        <c:tickMarkSkip val="1"/>
      </c:catAx>
      <c:valAx>
        <c:axId val="77479296"/>
        <c:scaling>
          <c:orientation val="minMax"/>
        </c:scaling>
        <c:axPos val="b"/>
        <c:majorGridlines>
          <c:spPr>
            <a:ln w="3203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77477760"/>
        <c:crosses val="autoZero"/>
        <c:crossBetween val="between"/>
      </c:valAx>
      <c:spPr>
        <a:noFill/>
        <a:ln w="2562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19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182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8.089887640449446E-2"/>
          <c:y val="1.7716535433070869E-2"/>
          <c:w val="0.88089887640449549"/>
          <c:h val="0.87795275590551181"/>
        </c:manualLayout>
      </c:layout>
      <c:bar3DChart>
        <c:barDir val="bar"/>
        <c:grouping val="percentStacked"/>
        <c:ser>
          <c:idx val="1"/>
          <c:order val="0"/>
          <c:tx>
            <c:strRef>
              <c:f>Sheet1!$A$2</c:f>
              <c:strCache>
                <c:ptCount val="1"/>
                <c:pt idx="0">
                  <c:v>1-полуг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Sheet1!$B$2:$I$2</c:f>
              <c:numCache>
                <c:formatCode>General</c:formatCode>
                <c:ptCount val="8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71</c:v>
                </c:pt>
                <c:pt idx="4">
                  <c:v>90</c:v>
                </c:pt>
                <c:pt idx="5">
                  <c:v>100</c:v>
                </c:pt>
                <c:pt idx="6">
                  <c:v>65</c:v>
                </c:pt>
                <c:pt idx="7">
                  <c:v>58</c:v>
                </c:pt>
              </c:numCache>
            </c:numRef>
          </c:val>
        </c:ser>
        <c:ser>
          <c:idx val="3"/>
          <c:order val="1"/>
          <c:tx>
            <c:strRef>
              <c:f>Sheet1!$A$3</c:f>
              <c:strCache>
                <c:ptCount val="1"/>
                <c:pt idx="0">
                  <c:v>2-полуг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Sheet1!$B$3:$I$3</c:f>
              <c:numCache>
                <c:formatCode>General</c:formatCode>
                <c:ptCount val="8"/>
                <c:pt idx="0">
                  <c:v>100</c:v>
                </c:pt>
                <c:pt idx="1">
                  <c:v>100</c:v>
                </c:pt>
                <c:pt idx="2">
                  <c:v>92</c:v>
                </c:pt>
                <c:pt idx="3">
                  <c:v>78</c:v>
                </c:pt>
                <c:pt idx="4">
                  <c:v>83</c:v>
                </c:pt>
                <c:pt idx="5">
                  <c:v>100</c:v>
                </c:pt>
                <c:pt idx="6">
                  <c:v>66</c:v>
                </c:pt>
                <c:pt idx="7">
                  <c:v>58</c:v>
                </c:pt>
              </c:numCache>
            </c:numRef>
          </c:val>
        </c:ser>
        <c:ser>
          <c:idx val="4"/>
          <c:order val="2"/>
          <c:tx>
            <c:strRef>
              <c:f>Sheet1!$A$4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2843">
              <a:solidFill>
                <a:schemeClr val="tx1"/>
              </a:solidFill>
              <a:prstDash val="solid"/>
            </a:ln>
          </c:spPr>
          <c:dLbls>
            <c:spPr>
              <a:noFill/>
              <a:ln w="25687">
                <a:noFill/>
              </a:ln>
            </c:spPr>
            <c:txPr>
              <a:bodyPr/>
              <a:lstStyle/>
              <a:p>
                <a:pPr>
                  <a:defRPr sz="2200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Sheet1!$B$1:$I$1</c:f>
              <c:strCache>
                <c:ptCount val="8"/>
                <c:pt idx="0">
                  <c:v>7 "А"</c:v>
                </c:pt>
                <c:pt idx="1">
                  <c:v>7 "Б"</c:v>
                </c:pt>
                <c:pt idx="2">
                  <c:v>7 "В"</c:v>
                </c:pt>
                <c:pt idx="3">
                  <c:v>7 "Г"</c:v>
                </c:pt>
                <c:pt idx="4">
                  <c:v>8 "А"</c:v>
                </c:pt>
                <c:pt idx="5">
                  <c:v>8 "Б"</c:v>
                </c:pt>
                <c:pt idx="6">
                  <c:v>8 "В"</c:v>
                </c:pt>
                <c:pt idx="7">
                  <c:v>8 "Г"</c:v>
                </c:pt>
              </c:strCache>
            </c:strRef>
          </c:cat>
          <c:val>
            <c:numRef>
              <c:f>Sheet1!$B$4:$I$4</c:f>
              <c:numCache>
                <c:formatCode>General</c:formatCode>
                <c:ptCount val="8"/>
                <c:pt idx="0">
                  <c:v>100</c:v>
                </c:pt>
                <c:pt idx="1">
                  <c:v>100</c:v>
                </c:pt>
                <c:pt idx="2">
                  <c:v>92</c:v>
                </c:pt>
                <c:pt idx="3">
                  <c:v>78</c:v>
                </c:pt>
                <c:pt idx="4">
                  <c:v>83</c:v>
                </c:pt>
                <c:pt idx="5">
                  <c:v>100</c:v>
                </c:pt>
                <c:pt idx="6">
                  <c:v>66</c:v>
                </c:pt>
                <c:pt idx="7">
                  <c:v>58</c:v>
                </c:pt>
              </c:numCache>
            </c:numRef>
          </c:val>
        </c:ser>
        <c:dLbls>
          <c:showVal val="1"/>
        </c:dLbls>
        <c:gapDepth val="0"/>
        <c:shape val="box"/>
        <c:axId val="83539840"/>
        <c:axId val="83541376"/>
        <c:axId val="0"/>
      </c:bar3DChart>
      <c:catAx>
        <c:axId val="83539840"/>
        <c:scaling>
          <c:orientation val="minMax"/>
        </c:scaling>
        <c:axPos val="l"/>
        <c:numFmt formatCode="General" sourceLinked="1"/>
        <c:tickLblPos val="low"/>
        <c:spPr>
          <a:ln w="32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3541376"/>
        <c:crosses val="autoZero"/>
        <c:auto val="1"/>
        <c:lblAlgn val="ctr"/>
        <c:lblOffset val="100"/>
        <c:tickLblSkip val="1"/>
        <c:tickMarkSkip val="1"/>
      </c:catAx>
      <c:valAx>
        <c:axId val="83541376"/>
        <c:scaling>
          <c:orientation val="minMax"/>
        </c:scaling>
        <c:axPos val="b"/>
        <c:majorGridlines>
          <c:spPr>
            <a:ln w="3211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11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20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3539840"/>
        <c:crosses val="autoZero"/>
        <c:crossBetween val="between"/>
      </c:valAx>
      <c:spPr>
        <a:noFill/>
        <a:ln w="25687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200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hPercent val="183"/>
      <c:depthPercent val="100"/>
      <c:rAngAx val="1"/>
    </c:view3D>
    <c:floor>
      <c:spPr>
        <a:solidFill>
          <a:srgbClr val="C0C0C0"/>
        </a:solidFill>
        <a:ln w="3175">
          <a:solidFill>
            <a:schemeClr val="tx1"/>
          </a:solidFill>
          <a:prstDash val="solid"/>
        </a:ln>
      </c:spPr>
    </c:floor>
    <c:sideWall>
      <c:spPr>
        <a:noFill/>
        <a:ln w="12700">
          <a:solidFill>
            <a:schemeClr val="tx1"/>
          </a:solidFill>
          <a:prstDash val="solid"/>
        </a:ln>
      </c:spPr>
    </c:sideWall>
    <c:backWall>
      <c:spPr>
        <a:noFill/>
        <a:ln w="12700">
          <a:solidFill>
            <a:schemeClr val="tx1"/>
          </a:solidFill>
          <a:prstDash val="solid"/>
        </a:ln>
      </c:spPr>
    </c:backWall>
    <c:plotArea>
      <c:layout>
        <c:manualLayout>
          <c:layoutTarget val="inner"/>
          <c:xMode val="edge"/>
          <c:yMode val="edge"/>
          <c:x val="9.5505617977528087E-2"/>
          <c:y val="1.7716535433070869E-2"/>
          <c:w val="0.87865168539325889"/>
          <c:h val="0.8759842519685046"/>
        </c:manualLayout>
      </c:layout>
      <c:bar3DChart>
        <c:barDir val="bar"/>
        <c:grouping val="percentStacked"/>
        <c:ser>
          <c:idx val="1"/>
          <c:order val="0"/>
          <c:tx>
            <c:strRef>
              <c:f>Sheet1!$A$2</c:f>
              <c:strCache>
                <c:ptCount val="1"/>
                <c:pt idx="0">
                  <c:v>1-полуг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</a:schemeClr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Sheet1!$B$2:$F$2</c:f>
              <c:numCache>
                <c:formatCode>General</c:formatCode>
                <c:ptCount val="5"/>
                <c:pt idx="0">
                  <c:v>92</c:v>
                </c:pt>
                <c:pt idx="1">
                  <c:v>65</c:v>
                </c:pt>
                <c:pt idx="2">
                  <c:v>33</c:v>
                </c:pt>
                <c:pt idx="3">
                  <c:v>65</c:v>
                </c:pt>
                <c:pt idx="4">
                  <c:v>48</c:v>
                </c:pt>
              </c:numCache>
            </c:numRef>
          </c:val>
        </c:ser>
        <c:ser>
          <c:idx val="3"/>
          <c:order val="1"/>
          <c:tx>
            <c:strRef>
              <c:f>Sheet1!$A$3</c:f>
              <c:strCache>
                <c:ptCount val="1"/>
                <c:pt idx="0">
                  <c:v>2-полуг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</a:schemeClr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Sheet1!$B$3:$F$3</c:f>
              <c:numCache>
                <c:formatCode>General</c:formatCode>
                <c:ptCount val="5"/>
                <c:pt idx="0">
                  <c:v>88</c:v>
                </c:pt>
                <c:pt idx="1">
                  <c:v>77</c:v>
                </c:pt>
                <c:pt idx="2">
                  <c:v>29</c:v>
                </c:pt>
                <c:pt idx="3">
                  <c:v>70</c:v>
                </c:pt>
                <c:pt idx="4">
                  <c:v>93</c:v>
                </c:pt>
              </c:numCache>
            </c:numRef>
          </c:val>
        </c:ser>
        <c:ser>
          <c:idx val="4"/>
          <c:order val="2"/>
          <c:tx>
            <c:strRef>
              <c:f>Sheet1!$A$4</c:f>
              <c:strCache>
                <c:ptCount val="1"/>
                <c:pt idx="0">
                  <c:v>за год</c:v>
                </c:pt>
              </c:strCache>
            </c:strRef>
          </c:tx>
          <c:spPr>
            <a:solidFill>
              <a:schemeClr val="bg2"/>
            </a:solidFill>
            <a:ln w="12811">
              <a:solidFill>
                <a:schemeClr val="tx1"/>
              </a:solidFill>
              <a:prstDash val="solid"/>
            </a:ln>
          </c:spPr>
          <c:dLbls>
            <c:spPr>
              <a:noFill/>
              <a:ln w="25621">
                <a:noFill/>
              </a:ln>
            </c:spPr>
            <c:txPr>
              <a:bodyPr/>
              <a:lstStyle/>
              <a:p>
                <a:pPr>
                  <a:defRPr sz="2194" b="1" i="0" u="none" strike="noStrike" baseline="0">
                    <a:solidFill>
                      <a:schemeClr val="tx1"/>
                    </a:solidFill>
                    <a:latin typeface="Arial"/>
                    <a:ea typeface="Arial"/>
                    <a:cs typeface="Arial"/>
                  </a:defRPr>
                </a:pPr>
                <a:endParaRPr lang="ru-RU"/>
              </a:p>
            </c:txPr>
            <c:showVal val="1"/>
          </c:dLbls>
          <c:cat>
            <c:strRef>
              <c:f>Sheet1!$B$1:$F$1</c:f>
              <c:strCache>
                <c:ptCount val="5"/>
                <c:pt idx="0">
                  <c:v>9 "А"</c:v>
                </c:pt>
                <c:pt idx="1">
                  <c:v>9 "Б"</c:v>
                </c:pt>
                <c:pt idx="2">
                  <c:v>9 "В"</c:v>
                </c:pt>
                <c:pt idx="3">
                  <c:v>10 "А"</c:v>
                </c:pt>
                <c:pt idx="4">
                  <c:v>11 "А"</c:v>
                </c:pt>
              </c:strCache>
            </c:strRef>
          </c:cat>
          <c:val>
            <c:numRef>
              <c:f>Sheet1!$B$4:$F$4</c:f>
              <c:numCache>
                <c:formatCode>General</c:formatCode>
                <c:ptCount val="5"/>
                <c:pt idx="0">
                  <c:v>88</c:v>
                </c:pt>
                <c:pt idx="1">
                  <c:v>77</c:v>
                </c:pt>
                <c:pt idx="2">
                  <c:v>29</c:v>
                </c:pt>
                <c:pt idx="3">
                  <c:v>70</c:v>
                </c:pt>
                <c:pt idx="4">
                  <c:v>93</c:v>
                </c:pt>
              </c:numCache>
            </c:numRef>
          </c:val>
        </c:ser>
        <c:dLbls>
          <c:showVal val="1"/>
        </c:dLbls>
        <c:gapDepth val="0"/>
        <c:shape val="box"/>
        <c:axId val="83609472"/>
        <c:axId val="83611008"/>
        <c:axId val="0"/>
      </c:bar3DChart>
      <c:catAx>
        <c:axId val="83609472"/>
        <c:scaling>
          <c:orientation val="minMax"/>
        </c:scaling>
        <c:axPos val="l"/>
        <c:numFmt formatCode="General" sourceLinked="1"/>
        <c:tickLblPos val="low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3611008"/>
        <c:crosses val="autoZero"/>
        <c:auto val="1"/>
        <c:lblAlgn val="ctr"/>
        <c:lblOffset val="100"/>
        <c:tickLblSkip val="1"/>
        <c:tickMarkSkip val="1"/>
      </c:catAx>
      <c:valAx>
        <c:axId val="83611008"/>
        <c:scaling>
          <c:orientation val="minMax"/>
        </c:scaling>
        <c:axPos val="b"/>
        <c:majorGridlines>
          <c:spPr>
            <a:ln w="3203">
              <a:solidFill>
                <a:schemeClr val="tx1"/>
              </a:solidFill>
              <a:prstDash val="solid"/>
            </a:ln>
          </c:spPr>
        </c:majorGridlines>
        <c:numFmt formatCode="0%" sourceLinked="1"/>
        <c:tickLblPos val="nextTo"/>
        <c:spPr>
          <a:ln w="3203">
            <a:solidFill>
              <a:schemeClr val="tx1"/>
            </a:solidFill>
            <a:prstDash val="solid"/>
          </a:ln>
        </c:spPr>
        <c:txPr>
          <a:bodyPr rot="0" vert="horz"/>
          <a:lstStyle/>
          <a:p>
            <a:pPr>
              <a:defRPr sz="1816" b="1" i="0" u="none" strike="noStrike" baseline="0">
                <a:solidFill>
                  <a:schemeClr val="tx1"/>
                </a:solidFill>
                <a:latin typeface="Arial"/>
                <a:ea typeface="Arial"/>
                <a:cs typeface="Arial"/>
              </a:defRPr>
            </a:pPr>
            <a:endParaRPr lang="ru-RU"/>
          </a:p>
        </c:txPr>
        <c:crossAx val="83609472"/>
        <c:crosses val="autoZero"/>
        <c:crossBetween val="between"/>
      </c:valAx>
      <c:spPr>
        <a:noFill/>
        <a:ln w="25621">
          <a:noFill/>
        </a:ln>
      </c:spPr>
    </c:plotArea>
    <c:plotVisOnly val="1"/>
    <c:dispBlanksAs val="gap"/>
  </c:chart>
  <c:spPr>
    <a:noFill/>
    <a:ln>
      <a:noFill/>
    </a:ln>
  </c:spPr>
  <c:txPr>
    <a:bodyPr/>
    <a:lstStyle/>
    <a:p>
      <a:pPr>
        <a:defRPr sz="2194" b="1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ru-RU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6A3CD2E5-157D-4D50-9402-7CAD4FC1DD74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C98B15C0-55FC-48B4-B8EC-832D906D2F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5779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5780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B056CE0E-FA29-40A0-A241-0638AA79C264}" type="slidenum">
              <a:rPr lang="ru-RU" smtClean="0">
                <a:latin typeface="Arial" charset="0"/>
              </a:rPr>
              <a:pPr/>
              <a:t>18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68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768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452214C-3155-4AA0-8354-AE2F97B4A457}" type="slidenum">
              <a:rPr lang="ru-RU" smtClean="0">
                <a:latin typeface="Arial" charset="0"/>
              </a:rPr>
              <a:pPr/>
              <a:t>29</a:t>
            </a:fld>
            <a:endParaRPr lang="ru-RU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вал 3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Овал 4"/>
          <p:cNvSpPr/>
          <p:nvPr/>
        </p:nvSpPr>
        <p:spPr>
          <a:xfrm>
            <a:off x="1157288" y="1344613"/>
            <a:ext cx="63500" cy="65087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6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8BA96E19-60C4-4947-8507-BB8129479F57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7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A869208C-7B5F-4176-B9EA-F0870915515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D81B8-5323-47E4-80B0-3F2084B2FC39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876C50-5C1F-40E0-A2B8-48CAE3494B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FE441E-DD4A-4608-B667-50C0C58FCD2D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B162D3-DDE5-40A1-B110-40E059758CA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3EA091F7-0B7D-4F0B-8300-ED9232E5270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93D0D1-7FBA-4336-9576-B315E2529B0D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5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95DFA-EE98-4BC5-9400-552AFE4C8D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2825" y="0"/>
            <a:ext cx="68580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Прямоугольник 4"/>
          <p:cNvSpPr/>
          <p:nvPr/>
        </p:nvSpPr>
        <p:spPr bwMode="invGray">
          <a:xfrm>
            <a:off x="2286000" y="0"/>
            <a:ext cx="76200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Овал 5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Овал 6"/>
          <p:cNvSpPr/>
          <p:nvPr/>
        </p:nvSpPr>
        <p:spPr>
          <a:xfrm>
            <a:off x="2408238" y="2746375"/>
            <a:ext cx="63500" cy="63500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1C4B1499-BC44-4D75-BD07-3AEB5F188D90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1C5D1EB-BAED-4F34-B82F-63D489151E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954BBA-1A93-4FF8-AD3B-BB7253924E85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6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55899F-DFD4-4314-92F3-EFCC88AC303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/>
          <a:lstStyle>
            <a:lvl1pPr algn="ctr">
              <a:defRPr sz="4500" b="1" cap="none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4E9497C7-9443-4718-8791-C5B5E14D2C87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74315DA-5BFB-40E6-AA8B-456770022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2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36515B-CA40-43CD-9CA3-CA905695E74A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4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ED496-BC9A-4492-AE7E-83D908828F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14413" y="0"/>
            <a:ext cx="8129587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Прямоугольник 2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2D5131C-BCCD-4F61-BFE2-FE297E5595ED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CD68D4DC-CE1D-4035-A130-6B9B6164A0E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A8C99C5-3D50-4DF5-AF71-4CBDE748F143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E665E58B-C703-4943-8F27-CFF5F607DB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tIns="274320">
            <a:normAutofit/>
          </a:bodyPr>
          <a:lstStyle>
            <a:extLst/>
          </a:lstStyle>
          <a:p>
            <a:pPr indent="-283464" fontAlgn="auto">
              <a:lnSpc>
                <a:spcPts val="3000"/>
              </a:lnSpc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2"/>
              <a:buNone/>
              <a:defRPr/>
            </a:pPr>
            <a:endParaRPr lang="en-US" sz="3200">
              <a:latin typeface="+mn-lt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 rot="19468671">
            <a:off x="396875" y="954088"/>
            <a:ext cx="685800" cy="204787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Блок-схема: процесс 6"/>
          <p:cNvSpPr/>
          <p:nvPr/>
        </p:nvSpPr>
        <p:spPr>
          <a:xfrm rot="2103354" flipH="1">
            <a:off x="5003800" y="936625"/>
            <a:ext cx="649288" cy="204788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tIns="274320">
            <a:normAutofit/>
          </a:bodyPr>
          <a:lstStyle>
            <a:lvl1pPr indent="0">
              <a:buNone/>
              <a:defRPr sz="3200"/>
            </a:lvl1pPr>
            <a:extLst/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799BCA73-4048-4AB7-AABF-A2983483B251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pPr>
              <a:defRPr/>
            </a:pPr>
            <a:fld id="{2D83ADAB-3506-4962-8F7F-1BF2B7ED08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75" y="-815975"/>
            <a:ext cx="1638300" cy="1638300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Овал 7"/>
          <p:cNvSpPr/>
          <p:nvPr/>
        </p:nvSpPr>
        <p:spPr>
          <a:xfrm>
            <a:off x="168275" y="20638"/>
            <a:ext cx="1703388" cy="1703387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25" y="0"/>
            <a:ext cx="813117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100" y="274638"/>
            <a:ext cx="749935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057" name="Текст 8"/>
          <p:cNvSpPr>
            <a:spLocks noGrp="1"/>
          </p:cNvSpPr>
          <p:nvPr>
            <p:ph type="body" idx="1"/>
          </p:nvPr>
        </p:nvSpPr>
        <p:spPr bwMode="auto">
          <a:xfrm>
            <a:off x="1435100" y="1447800"/>
            <a:ext cx="7499350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latin typeface="+mn-lt"/>
              </a:defRPr>
            </a:lvl1pPr>
            <a:extLst/>
          </a:lstStyle>
          <a:p>
            <a:pPr>
              <a:defRPr/>
            </a:pPr>
            <a:fld id="{32D8477D-C8CC-4AA0-9B1E-5D1F243BF942}" type="datetimeFigureOut">
              <a:rPr lang="ru-RU"/>
              <a:pPr>
                <a:defRPr/>
              </a:pPr>
              <a:t>27.06.2011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775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  <a:latin typeface="+mn-lt"/>
              </a:defRPr>
            </a:lvl1pPr>
            <a:extLst/>
          </a:lstStyle>
          <a:p>
            <a:pPr>
              <a:defRPr/>
            </a:pPr>
            <a:fld id="{49319219-7BE5-45DD-8739-F1506DEF3F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413" y="0"/>
            <a:ext cx="73025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  <p:sldLayoutId id="2147483834" r:id="rId2"/>
    <p:sldLayoutId id="2147483836" r:id="rId3"/>
    <p:sldLayoutId id="2147483833" r:id="rId4"/>
    <p:sldLayoutId id="2147483837" r:id="rId5"/>
    <p:sldLayoutId id="2147483832" r:id="rId6"/>
    <p:sldLayoutId id="2147483838" r:id="rId7"/>
    <p:sldLayoutId id="2147483839" r:id="rId8"/>
    <p:sldLayoutId id="2147483840" r:id="rId9"/>
    <p:sldLayoutId id="2147483831" r:id="rId10"/>
    <p:sldLayoutId id="2147483830" r:id="rId11"/>
    <p:sldLayoutId id="2147483842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300" kern="1200">
          <a:solidFill>
            <a:srgbClr val="572314"/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300">
          <a:solidFill>
            <a:srgbClr val="572314"/>
          </a:solidFill>
          <a:latin typeface="Corbel" pitchFamily="34" charset="0"/>
        </a:defRPr>
      </a:lvl9pPr>
      <a:extLst/>
    </p:titleStyle>
    <p:bodyStyle>
      <a:lvl1pPr marL="365125" indent="-282575" algn="l" rtl="0" eaLnBrk="0" fontAlgn="base" hangingPunct="0">
        <a:spcBef>
          <a:spcPts val="6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36538" algn="l" rtl="0" eaLnBrk="0" fontAlgn="base" hangingPunct="0">
        <a:spcBef>
          <a:spcPts val="550"/>
        </a:spcBef>
        <a:spcAft>
          <a:spcPct val="0"/>
        </a:spcAft>
        <a:buClr>
          <a:schemeClr val="accent1"/>
        </a:buClr>
        <a:buFont typeface="Verdana" pitchFamily="34" charset="0"/>
        <a:buChar char="◦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5825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Wingdings 2" pitchFamily="18" charset="2"/>
        <a:buChar char="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173038" algn="l" rtl="0" eaLnBrk="0" fontAlgn="base" hangingPunct="0">
        <a:spcBef>
          <a:spcPct val="20000"/>
        </a:spcBef>
        <a:spcAft>
          <a:spcPct val="0"/>
        </a:spcAft>
        <a:buClr>
          <a:srgbClr val="C32D2E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6988" indent="-182563" algn="l" rtl="0" eaLnBrk="0" fontAlgn="base" hangingPunct="0">
        <a:spcBef>
          <a:spcPct val="20000"/>
        </a:spcBef>
        <a:spcAft>
          <a:spcPct val="0"/>
        </a:spcAft>
        <a:buClr>
          <a:srgbClr val="84AA33"/>
        </a:buClr>
        <a:buFont typeface="Wingdings 2" pitchFamily="18" charset="2"/>
        <a:buChar char="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28625" y="1428750"/>
            <a:ext cx="8229600" cy="485775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«Проектирование индивидуального маршрута ученика в контексте </a:t>
            </a:r>
            <a:r>
              <a:rPr lang="ru-RU" sz="4800" dirty="0" err="1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предпрофильной</a:t>
            </a:r>
            <a:r>
              <a:rPr lang="ru-RU" sz="4800" dirty="0" smtClean="0">
                <a:solidFill>
                  <a:schemeClr val="accent1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подготовки на уроках математического цикла»</a:t>
            </a:r>
            <a:endParaRPr lang="ru-RU" sz="4800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Заголовок 3"/>
          <p:cNvSpPr txBox="1">
            <a:spLocks/>
          </p:cNvSpPr>
          <p:nvPr/>
        </p:nvSpPr>
        <p:spPr>
          <a:xfrm>
            <a:off x="357188" y="642938"/>
            <a:ext cx="8515350" cy="85725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800" b="1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Методическая тема кафедры:</a:t>
            </a:r>
            <a:r>
              <a:rPr lang="ru-RU" sz="4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br>
              <a:rPr lang="ru-RU" sz="4800" dirty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</a:br>
            <a:endParaRPr lang="ru-RU" sz="4800" dirty="0">
              <a:solidFill>
                <a:schemeClr val="accent1">
                  <a:lumMod val="5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031162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6600" dirty="0" smtClean="0">
                <a:solidFill>
                  <a:schemeClr val="accent3">
                    <a:lumMod val="75000"/>
                  </a:schemeClr>
                </a:solidFill>
              </a:rPr>
              <a:t>Базовые предметы </a:t>
            </a:r>
            <a:endParaRPr lang="ru-RU" sz="66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1500188"/>
            <a:ext cx="8229600" cy="4351337"/>
          </a:xfrm>
        </p:spPr>
        <p:txBody>
          <a:bodyPr>
            <a:noAutofit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kk-KZ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5-9 лицейских классах по предметам: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kk-KZ" sz="3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Математика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Физика и астрономия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Информатика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Технология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kk-KZ" sz="3600" i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kk-KZ" sz="3600" i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Математика ведется по подгруппам</a:t>
            </a:r>
            <a:r>
              <a:rPr lang="kk-KZ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sz="3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715375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6000" dirty="0" smtClean="0">
                <a:solidFill>
                  <a:schemeClr val="accent3">
                    <a:lumMod val="75000"/>
                  </a:schemeClr>
                </a:solidFill>
              </a:rPr>
              <a:t>Профильные предметы</a:t>
            </a:r>
            <a:endParaRPr lang="ru-RU" sz="6000" dirty="0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457200" y="1571625"/>
            <a:ext cx="8229600" cy="4752975"/>
          </a:xfrm>
        </p:spPr>
        <p:txBody>
          <a:bodyPr/>
          <a:lstStyle/>
          <a:p>
            <a:pPr eaLnBrk="1" hangingPunct="1"/>
            <a:r>
              <a:rPr lang="kk-KZ" sz="3600" smtClean="0"/>
              <a:t>10-11 классы естественно – математическое направление        профиль        физико-географический</a:t>
            </a:r>
          </a:p>
          <a:p>
            <a:pPr eaLnBrk="1" hangingPunct="1"/>
            <a:r>
              <a:rPr lang="kk-KZ" sz="3600" i="1" smtClean="0"/>
              <a:t>Профильные предметы: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3600" smtClean="0"/>
              <a:t> - алгебра, геометрия, информатика, физика, химия, биология, география (занятия по подгруппам)</a:t>
            </a:r>
            <a:endParaRPr lang="ru-RU" sz="3600" smtClean="0"/>
          </a:p>
          <a:p>
            <a:pPr eaLnBrk="1" hangingPunct="1"/>
            <a:endParaRPr lang="ru-RU" sz="3600" smtClean="0"/>
          </a:p>
          <a:p>
            <a:pPr eaLnBrk="1" hangingPunct="1"/>
            <a:endParaRPr lang="kk-KZ" sz="3600" smtClean="0"/>
          </a:p>
        </p:txBody>
      </p:sp>
      <p:sp>
        <p:nvSpPr>
          <p:cNvPr id="4" name="Стрелка вправо 3"/>
          <p:cNvSpPr/>
          <p:nvPr/>
        </p:nvSpPr>
        <p:spPr>
          <a:xfrm>
            <a:off x="2857500" y="2857500"/>
            <a:ext cx="428625" cy="341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sp>
        <p:nvSpPr>
          <p:cNvPr id="5" name="Стрелка вправо 4"/>
          <p:cNvSpPr/>
          <p:nvPr/>
        </p:nvSpPr>
        <p:spPr>
          <a:xfrm>
            <a:off x="7000875" y="2305050"/>
            <a:ext cx="428625" cy="34131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88" y="1500188"/>
          <a:ext cx="8429684" cy="4297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384"/>
                <a:gridCol w="3445175"/>
                <a:gridCol w="2858762"/>
                <a:gridCol w="1539363"/>
              </a:tblGrid>
              <a:tr h="450773"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курса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11494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Проблемные вопросы математики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Жуковская Н.Ю.</a:t>
                      </a:r>
                    </a:p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Попова С.И.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7,</a:t>
                      </a:r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11</a:t>
                      </a:r>
                    </a:p>
                    <a:p>
                      <a:r>
                        <a:rPr lang="kk-KZ" sz="28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5, 8, 9,10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0773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Методы решения физических задач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Острая Т.И.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10-11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78046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Экономика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Акенфьева</a:t>
                      </a:r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 З.Н.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50773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Оптика в жизни и быту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Острая Т.И.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10-11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714375" y="357188"/>
            <a:ext cx="7961313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6600" dirty="0" smtClean="0">
                <a:solidFill>
                  <a:schemeClr val="accent3">
                    <a:lumMod val="75000"/>
                  </a:schemeClr>
                </a:solidFill>
              </a:rPr>
              <a:t>Прикладные курсы</a:t>
            </a:r>
            <a:endParaRPr lang="ru-RU" sz="6600" dirty="0">
              <a:solidFill>
                <a:schemeClr val="accent3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714375" y="1714500"/>
          <a:ext cx="8143932" cy="416287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666322"/>
                <a:gridCol w="3627751"/>
                <a:gridCol w="2492537"/>
                <a:gridCol w="1357322"/>
              </a:tblGrid>
              <a:tr h="573669"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курса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320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3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3669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Введение в Интернет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Тен Н.К.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5-6 рус.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573669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Введение в Интернет 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Кадирова А.Ж.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5-6 каз.</a:t>
                      </a:r>
                    </a:p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7-8 каз.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2604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ИВТ с элементами бизнес – математики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Тен Н.К.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5-6</a:t>
                      </a:r>
                    </a:p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рус.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032604"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ИВТ с элементами бизнес – математики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Кадирова А.Ж.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5-6 </a:t>
                      </a:r>
                    </a:p>
                    <a:p>
                      <a:r>
                        <a:rPr lang="kk-KZ" sz="2800" dirty="0" smtClean="0">
                          <a:latin typeface="Times New Roman" pitchFamily="18" charset="0"/>
                          <a:cs typeface="Times New Roman" pitchFamily="18" charset="0"/>
                        </a:rPr>
                        <a:t>каз.</a:t>
                      </a:r>
                      <a:endParaRPr lang="ru-RU" sz="28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625" y="500063"/>
            <a:ext cx="8072438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800" dirty="0" smtClean="0">
                <a:solidFill>
                  <a:schemeClr val="tx2">
                    <a:satMod val="130000"/>
                  </a:schemeClr>
                </a:solidFill>
              </a:rPr>
              <a:t>Вариативный (ученический) компонент</a:t>
            </a:r>
            <a:endParaRPr lang="ru-RU" sz="4800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75" y="357188"/>
            <a:ext cx="7499350" cy="714375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800" dirty="0" smtClean="0">
                <a:solidFill>
                  <a:schemeClr val="tx2">
                    <a:satMod val="130000"/>
                  </a:schemeClr>
                </a:solidFill>
              </a:rPr>
              <a:t>Лицейский компонент</a:t>
            </a:r>
            <a:endParaRPr lang="ru-RU" sz="4800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50" y="1071563"/>
          <a:ext cx="8501122" cy="48463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566865"/>
                <a:gridCol w="4290919"/>
                <a:gridCol w="2643206"/>
                <a:gridCol w="1000132"/>
              </a:tblGrid>
              <a:tr h="419594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курса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Учитель 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класс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724231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нестандартных заданий</a:t>
                      </a:r>
                    </a:p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“Замечательные неравенства”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Попова С.И.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8-9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94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нестандартных задач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Попова С.И.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 “Б”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94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нестандартных задач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Жуковская Н.Ю.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 “Б”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94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нестандартных задач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Каржасбекова А.Б.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 “А”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94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Решение нестандартных задач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Акенфьева</a:t>
                      </a: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З.Н.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 “Б”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94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Изобразительная геометрия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Попова С.И.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5 “Б”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94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Изобразительная геометрия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Каржасбекова А.Б.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 “А”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19594"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Изобразительная геометрия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Акенфьева</a:t>
                      </a: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З.Н.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2400" dirty="0" smtClean="0"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lang="kk-KZ" sz="24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“Б”</a:t>
                      </a:r>
                      <a:endParaRPr lang="ru-RU" sz="2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313" y="642938"/>
            <a:ext cx="8429625" cy="557212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kk-KZ" sz="4400" smtClean="0">
                <a:latin typeface="Monotype Corsiva" pitchFamily="66" charset="0"/>
              </a:rPr>
              <a:t>“Законы математики, имеющие какое-либо отношение к реальному миру, ненадежны; 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4400" smtClean="0">
                <a:latin typeface="Monotype Corsiva" pitchFamily="66" charset="0"/>
              </a:rPr>
              <a:t>  а надежные математические законы не имеют отношения 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4400" smtClean="0">
                <a:latin typeface="Monotype Corsiva" pitchFamily="66" charset="0"/>
              </a:rPr>
              <a:t>  к реальному миру”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4400" smtClean="0">
                <a:latin typeface="Monotype Corsiva" pitchFamily="66" charset="0"/>
              </a:rPr>
              <a:t>				Альберт Эйнштейн</a:t>
            </a:r>
            <a:endParaRPr lang="ru-RU" sz="4400" smtClean="0"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25" y="4357688"/>
            <a:ext cx="2643188" cy="1982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357188"/>
            <a:ext cx="7858125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5400" dirty="0" smtClean="0">
                <a:solidFill>
                  <a:schemeClr val="tx2">
                    <a:satMod val="130000"/>
                  </a:schemeClr>
                </a:solidFill>
              </a:rPr>
              <a:t>Олимпиады, конкурсы, конференции</a:t>
            </a:r>
            <a:endParaRPr lang="ru-RU" sz="54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50" y="1714500"/>
            <a:ext cx="8501063" cy="2786063"/>
          </a:xfrm>
        </p:spPr>
        <p:txBody>
          <a:bodyPr>
            <a:normAutofit fontScale="92500" lnSpcReduction="1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Участие в школьных, городских предметных олимпиадах;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Участие в школьной научно-практической конференции учащихся “Науки юношей питает...”;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Участие в конференциях “Дарын” и МАН ЮИ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kk-KZ" dirty="0" smtClean="0"/>
          </a:p>
        </p:txBody>
      </p:sp>
      <p:pic>
        <p:nvPicPr>
          <p:cNvPr id="2867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572125" y="4357688"/>
            <a:ext cx="2047875" cy="204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048375" y="0"/>
            <a:ext cx="3095625" cy="3643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7497763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4400" dirty="0" smtClean="0">
                <a:solidFill>
                  <a:schemeClr val="accent3"/>
                </a:solidFill>
              </a:rPr>
              <a:t>Интеллектуальные марафоны</a:t>
            </a:r>
            <a:endParaRPr lang="ru-RU" sz="4400" dirty="0">
              <a:solidFill>
                <a:schemeClr val="accent3"/>
              </a:solidFill>
            </a:endParaRPr>
          </a:p>
        </p:txBody>
      </p:sp>
      <p:sp>
        <p:nvSpPr>
          <p:cNvPr id="29700" name="Содержимое 2"/>
          <p:cNvSpPr>
            <a:spLocks noGrp="1"/>
          </p:cNvSpPr>
          <p:nvPr>
            <p:ph idx="1"/>
          </p:nvPr>
        </p:nvSpPr>
        <p:spPr>
          <a:xfrm>
            <a:off x="428625" y="1636713"/>
            <a:ext cx="8320088" cy="4800600"/>
          </a:xfrm>
        </p:spPr>
        <p:txBody>
          <a:bodyPr/>
          <a:lstStyle/>
          <a:p>
            <a:pPr eaLnBrk="1" hangingPunct="1"/>
            <a:r>
              <a:rPr lang="kk-KZ" sz="3000" smtClean="0"/>
              <a:t>“Акбота”</a:t>
            </a:r>
          </a:p>
          <a:p>
            <a:pPr eaLnBrk="1" hangingPunct="1"/>
            <a:r>
              <a:rPr lang="kk-KZ" sz="3000" smtClean="0"/>
              <a:t>“Кенгуру - математик”</a:t>
            </a:r>
          </a:p>
          <a:p>
            <a:pPr eaLnBrk="1" hangingPunct="1"/>
            <a:r>
              <a:rPr lang="kk-KZ" sz="3000" smtClean="0"/>
              <a:t>“Команда года”</a:t>
            </a:r>
          </a:p>
          <a:p>
            <a:pPr eaLnBrk="1" hangingPunct="1"/>
            <a:r>
              <a:rPr lang="kk-KZ" sz="3000" smtClean="0"/>
              <a:t>Олимпиада “Достык” для учащихся 5-6 кл.</a:t>
            </a:r>
          </a:p>
          <a:p>
            <a:pPr eaLnBrk="1" hangingPunct="1"/>
            <a:r>
              <a:rPr lang="kk-KZ" sz="3000" smtClean="0"/>
              <a:t>Многопрофильная олимпиада в КЭУ</a:t>
            </a:r>
          </a:p>
          <a:p>
            <a:pPr eaLnBrk="1" hangingPunct="1"/>
            <a:r>
              <a:rPr lang="kk-KZ" sz="3000" smtClean="0"/>
              <a:t>Президентская олимпиада учащихся 11 кл.</a:t>
            </a:r>
          </a:p>
          <a:p>
            <a:pPr eaLnBrk="1" hangingPunct="1"/>
            <a:r>
              <a:rPr lang="kk-KZ" sz="3000" smtClean="0"/>
              <a:t>7-я Международная олимпиада по основам наук</a:t>
            </a:r>
          </a:p>
          <a:p>
            <a:pPr eaLnBrk="1" hangingPunct="1"/>
            <a:r>
              <a:rPr lang="kk-KZ" sz="3000" smtClean="0"/>
              <a:t>“Кө</a:t>
            </a:r>
            <a:r>
              <a:rPr lang="ru-RU" sz="3000" smtClean="0"/>
              <a:t>шбасшы» - математический турнир</a:t>
            </a:r>
          </a:p>
          <a:p>
            <a:pPr eaLnBrk="1" hangingPunct="1">
              <a:buFont typeface="Wingdings 2" pitchFamily="18" charset="2"/>
              <a:buNone/>
            </a:pPr>
            <a:endParaRPr lang="kk-KZ" sz="30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28596" y="260350"/>
            <a:ext cx="8339167" cy="7143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200" b="1" dirty="0" smtClean="0">
                <a:solidFill>
                  <a:srgbClr val="FF0000"/>
                </a:solidFill>
              </a:rPr>
              <a:t>Интеллектуальный марафон 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«Кенгуру -математик» - 2010 год</a:t>
            </a:r>
            <a:endParaRPr lang="ru-RU" sz="3200" b="1" dirty="0">
              <a:solidFill>
                <a:srgbClr val="FF0000"/>
              </a:solidFill>
            </a:endParaRPr>
          </a:p>
        </p:txBody>
      </p:sp>
      <p:graphicFrame>
        <p:nvGraphicFramePr>
          <p:cNvPr id="18" name="Таблица 17"/>
          <p:cNvGraphicFramePr>
            <a:graphicFrameLocks noGrp="1"/>
          </p:cNvGraphicFramePr>
          <p:nvPr/>
        </p:nvGraphicFramePr>
        <p:xfrm>
          <a:off x="214282" y="1071563"/>
          <a:ext cx="8644017" cy="5643584"/>
        </p:xfrm>
        <a:graphic>
          <a:graphicData uri="http://schemas.openxmlformats.org/drawingml/2006/table">
            <a:tbl>
              <a:tblPr firstRow="1" bandRow="1">
                <a:tableStyleId>{46F890A9-2807-4EBB-B81D-B2AA78EC7F39}</a:tableStyleId>
              </a:tblPr>
              <a:tblGrid>
                <a:gridCol w="4247482"/>
                <a:gridCol w="968724"/>
                <a:gridCol w="1192276"/>
                <a:gridCol w="2235535"/>
              </a:tblGrid>
              <a:tr h="1128717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Фамилия</a:t>
                      </a:r>
                      <a:r>
                        <a:rPr lang="kk-KZ" sz="1800" dirty="0" smtClean="0"/>
                        <a:t>,</a:t>
                      </a:r>
                      <a:r>
                        <a:rPr lang="ru-RU" sz="1800" baseline="0" dirty="0" smtClean="0"/>
                        <a:t> имя учащегося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Класс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Место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/>
                        <a:t>Учитель</a:t>
                      </a:r>
                      <a:endParaRPr lang="ru-RU" sz="1800" dirty="0" smtClean="0"/>
                    </a:p>
                    <a:p>
                      <a:pPr algn="ctr"/>
                      <a:endParaRPr lang="ru-RU" sz="1800" dirty="0"/>
                    </a:p>
                  </a:txBody>
                  <a:tcPr/>
                </a:tc>
              </a:tr>
              <a:tr h="644981"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 smtClean="0"/>
                        <a:t>Алибеков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baseline="0" dirty="0" smtClean="0"/>
                        <a:t> Улугбек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Жуковская Н.Ю.</a:t>
                      </a:r>
                      <a:endParaRPr lang="ru-RU" sz="1800" dirty="0"/>
                    </a:p>
                  </a:txBody>
                  <a:tcPr/>
                </a:tc>
              </a:tr>
              <a:tr h="644981"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Лемешко</a:t>
                      </a:r>
                      <a:r>
                        <a:rPr lang="ru-RU" sz="1800" dirty="0" smtClean="0"/>
                        <a:t> Егор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/>
                        <a:t>Жуковская Н.Ю.</a:t>
                      </a:r>
                      <a:endParaRPr lang="ru-RU" sz="1800" dirty="0"/>
                    </a:p>
                  </a:txBody>
                  <a:tcPr/>
                </a:tc>
              </a:tr>
              <a:tr h="644981"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Мажитова</a:t>
                      </a:r>
                      <a:r>
                        <a:rPr lang="ru-RU" sz="1800" dirty="0" smtClean="0"/>
                        <a:t>  Динара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6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/>
                        <a:t>Жуковская Н.Ю.</a:t>
                      </a:r>
                      <a:endParaRPr lang="ru-RU" sz="1800" dirty="0"/>
                    </a:p>
                  </a:txBody>
                  <a:tcPr/>
                </a:tc>
              </a:tr>
              <a:tr h="64498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Татан</a:t>
                      </a:r>
                      <a:r>
                        <a:rPr lang="ru-RU" sz="1800" baseline="0" dirty="0" smtClean="0"/>
                        <a:t> </a:t>
                      </a:r>
                      <a:r>
                        <a:rPr lang="ru-RU" sz="1800" baseline="0" dirty="0" err="1" smtClean="0"/>
                        <a:t>Аяулым</a:t>
                      </a:r>
                      <a:r>
                        <a:rPr lang="ru-RU" sz="1800" baseline="0" dirty="0" smtClean="0"/>
                        <a:t>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Каржасбекова А.Б.</a:t>
                      </a:r>
                      <a:endParaRPr lang="ru-RU" sz="1800" dirty="0"/>
                    </a:p>
                  </a:txBody>
                  <a:tcPr/>
                </a:tc>
              </a:tr>
              <a:tr h="644981"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Сагындык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Айгерим</a:t>
                      </a:r>
                      <a:r>
                        <a:rPr lang="ru-RU" sz="1800" dirty="0" smtClean="0"/>
                        <a:t>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Каржасбекова А.Б.</a:t>
                      </a:r>
                      <a:endParaRPr lang="ru-RU" sz="1800" dirty="0"/>
                    </a:p>
                  </a:txBody>
                  <a:tcPr/>
                </a:tc>
              </a:tr>
              <a:tr h="644981">
                <a:tc>
                  <a:txBody>
                    <a:bodyPr/>
                    <a:lstStyle/>
                    <a:p>
                      <a:r>
                        <a:rPr lang="ru-RU" sz="1800" dirty="0" smtClean="0"/>
                        <a:t>Ившина Дана</a:t>
                      </a:r>
                      <a:r>
                        <a:rPr lang="ru-RU" sz="1800" baseline="0" dirty="0" smtClean="0"/>
                        <a:t>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sz="1800" dirty="0" smtClean="0"/>
                        <a:t>Жуковская Н.Ю.</a:t>
                      </a:r>
                      <a:endParaRPr lang="ru-RU" sz="1800" dirty="0"/>
                    </a:p>
                  </a:txBody>
                  <a:tcPr/>
                </a:tc>
              </a:tr>
              <a:tr h="644981">
                <a:tc>
                  <a:txBody>
                    <a:bodyPr/>
                    <a:lstStyle/>
                    <a:p>
                      <a:r>
                        <a:rPr lang="ru-RU" sz="1800" dirty="0" err="1" smtClean="0"/>
                        <a:t>Шалгынбай</a:t>
                      </a:r>
                      <a:r>
                        <a:rPr lang="ru-RU" sz="1800" dirty="0" smtClean="0"/>
                        <a:t> </a:t>
                      </a:r>
                      <a:r>
                        <a:rPr lang="ru-RU" sz="1800" dirty="0" err="1" smtClean="0"/>
                        <a:t>Магжан</a:t>
                      </a:r>
                      <a:r>
                        <a:rPr lang="ru-RU" sz="1800" dirty="0" smtClean="0"/>
                        <a:t> 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5</a:t>
                      </a:r>
                      <a:endParaRPr lang="ru-RU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3</a:t>
                      </a:r>
                      <a:endParaRPr lang="ru-RU" sz="1800" b="1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1800" dirty="0" smtClean="0"/>
                        <a:t>Каржасбекова А.Б.</a:t>
                      </a:r>
                      <a:endParaRPr lang="ru-RU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1776" name="Group 32"/>
          <p:cNvGraphicFramePr>
            <a:graphicFrameLocks noGrp="1"/>
          </p:cNvGraphicFramePr>
          <p:nvPr/>
        </p:nvGraphicFramePr>
        <p:xfrm>
          <a:off x="142874" y="1071547"/>
          <a:ext cx="8643968" cy="5286391"/>
        </p:xfrm>
        <a:graphic>
          <a:graphicData uri="http://schemas.openxmlformats.org/drawingml/2006/table">
            <a:tbl>
              <a:tblPr/>
              <a:tblGrid>
                <a:gridCol w="3881571"/>
                <a:gridCol w="1449028"/>
                <a:gridCol w="3313369"/>
              </a:tblGrid>
              <a:tr h="163160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Фамилия , имя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2D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класс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2D2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Фамилия, имя учителя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32D2E"/>
                    </a:solidFill>
                  </a:tcPr>
                </a:tc>
              </a:tr>
              <a:tr h="913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Юсупов Рустам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Жуковская Н.Ю.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8E8"/>
                    </a:solidFill>
                  </a:tcPr>
                </a:tc>
              </a:tr>
              <a:tr h="913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Есембаев Олжас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9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Попова С.И.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913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Гайсаев Темирлан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 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8E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Жуковская Н.Ю.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5E8E8"/>
                    </a:solidFill>
                  </a:tcPr>
                </a:tc>
              </a:tr>
              <a:tr h="91369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Жданова Виктория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Харченко Т.А.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32D2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214313" y="0"/>
            <a:ext cx="8286750" cy="774700"/>
          </a:xfrm>
        </p:spPr>
        <p:txBody>
          <a:bodyPr/>
          <a:lstStyle/>
          <a:p>
            <a:pPr algn="ctr">
              <a:defRPr/>
            </a:pPr>
            <a:r>
              <a:rPr lang="ru-RU" sz="3200" b="1" i="1" dirty="0" smtClean="0">
                <a:solidFill>
                  <a:srgbClr val="FF0000"/>
                </a:solidFill>
              </a:rPr>
              <a:t>Математический турнир: «</a:t>
            </a:r>
            <a:r>
              <a:rPr lang="kk-KZ" sz="3200" b="1" i="1" dirty="0" smtClean="0">
                <a:solidFill>
                  <a:srgbClr val="FF0000"/>
                </a:solidFill>
              </a:rPr>
              <a:t>Кө</a:t>
            </a:r>
            <a:r>
              <a:rPr lang="ru-RU" sz="3200" b="1" i="1" dirty="0" err="1" smtClean="0">
                <a:solidFill>
                  <a:srgbClr val="FF0000"/>
                </a:solidFill>
              </a:rPr>
              <a:t>шбасшы</a:t>
            </a:r>
            <a:r>
              <a:rPr lang="ru-RU" sz="3200" b="1" i="1" dirty="0" smtClean="0">
                <a:solidFill>
                  <a:srgbClr val="FF0000"/>
                </a:solidFill>
              </a:rPr>
              <a:t>»</a:t>
            </a:r>
            <a:endParaRPr lang="ru-RU" sz="3200" b="1" i="1" dirty="0">
              <a:solidFill>
                <a:srgbClr val="FF0000"/>
              </a:solidFill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500063"/>
            <a:ext cx="8429625" cy="14287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000" b="1" dirty="0" smtClean="0">
                <a:solidFill>
                  <a:schemeClr val="tx2">
                    <a:satMod val="130000"/>
                  </a:schemeClr>
                </a:solidFill>
              </a:rPr>
              <a:t>Цель:</a:t>
            </a:r>
            <a:r>
              <a:rPr lang="ru-RU" sz="3000" dirty="0" smtClean="0">
                <a:solidFill>
                  <a:schemeClr val="tx2">
                    <a:satMod val="130000"/>
                  </a:schemeClr>
                </a:solidFill>
              </a:rPr>
              <a:t> повышение качества знаний учащихся на основе внедрения проектно-исследовательских методов обучения</a:t>
            </a:r>
            <a:endParaRPr lang="ru-RU" sz="30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2000250"/>
            <a:ext cx="8229600" cy="4429125"/>
          </a:xfrm>
        </p:spPr>
        <p:txBody>
          <a:bodyPr>
            <a:normAutofit fontScale="700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ru-RU" dirty="0" smtClean="0"/>
              <a:t>Задачи: 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Усиление личностно-ориентированной направленности через проектную деятельность учащихся.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Создание банка данных учащихся о творческих способностей учащихся с повышенной учебной мотивацией.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Совершенствование форм и методов мониторинга преподавания политехнических дисциплин.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kk-KZ" dirty="0" smtClean="0"/>
              <a:t>Создание благоприятных условий для для активации проектной деятельности.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kk-KZ" dirty="0" smtClean="0"/>
              <a:t>     Для достижения данной цели и выполнения задач используются стратегии критического мышления, проблемное обучение, модульное обучение, проектное обучение, внеклассная работа по предметам кафедры.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"/>
          <p:cNvSpPr>
            <a:spLocks noChangeArrowheads="1"/>
          </p:cNvSpPr>
          <p:nvPr/>
        </p:nvSpPr>
        <p:spPr bwMode="auto">
          <a:xfrm>
            <a:off x="500063" y="1071563"/>
            <a:ext cx="8501062" cy="5262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400">
                <a:solidFill>
                  <a:srgbClr val="000000"/>
                </a:solidFill>
                <a:cs typeface="Times New Roman" pitchFamily="18" charset="0"/>
              </a:rPr>
              <a:t>24 декабря 2009 года команда учащихся 10 класса: Теленкова Н, Гауф Е, Акпанбаев Е. – приняли участие в экономической викторине «О, счастливчик!», которая проходила в Карагандинском Экономическом Университете (учитель математики Акенфьева З.Н.),</a:t>
            </a:r>
            <a:r>
              <a:rPr lang="ru-RU" sz="2400">
                <a:cs typeface="Times New Roman" pitchFamily="18" charset="0"/>
              </a:rPr>
              <a:t>  </a:t>
            </a:r>
          </a:p>
          <a:p>
            <a:r>
              <a:rPr lang="ru-RU" sz="2400">
                <a:cs typeface="Times New Roman" pitchFamily="18" charset="0"/>
              </a:rPr>
              <a:t>в номинации экономическое эссе:</a:t>
            </a:r>
          </a:p>
          <a:p>
            <a:r>
              <a:rPr lang="en-US" sz="2400" b="1">
                <a:cs typeface="Times New Roman" pitchFamily="18" charset="0"/>
              </a:rPr>
              <a:t>I - </a:t>
            </a:r>
            <a:r>
              <a:rPr lang="ru-RU" sz="2400" b="1">
                <a:cs typeface="Times New Roman" pitchFamily="18" charset="0"/>
              </a:rPr>
              <a:t>место</a:t>
            </a:r>
            <a:r>
              <a:rPr lang="ru-RU" sz="2400">
                <a:cs typeface="Times New Roman" pitchFamily="18" charset="0"/>
              </a:rPr>
              <a:t> ученик 10 класса </a:t>
            </a:r>
            <a:r>
              <a:rPr lang="ru-RU" sz="2400" b="1">
                <a:cs typeface="Times New Roman" pitchFamily="18" charset="0"/>
              </a:rPr>
              <a:t>Гауф Евгений;</a:t>
            </a:r>
            <a:r>
              <a:rPr lang="ru-RU" sz="2400">
                <a:cs typeface="Times New Roman" pitchFamily="18" charset="0"/>
              </a:rPr>
              <a:t> </a:t>
            </a:r>
            <a:br>
              <a:rPr lang="ru-RU" sz="2400">
                <a:cs typeface="Times New Roman" pitchFamily="18" charset="0"/>
              </a:rPr>
            </a:br>
            <a:r>
              <a:rPr lang="en-US" sz="2400" b="1">
                <a:cs typeface="Times New Roman" pitchFamily="18" charset="0"/>
              </a:rPr>
              <a:t>II</a:t>
            </a:r>
            <a:r>
              <a:rPr lang="ru-RU" sz="2400" b="1">
                <a:cs typeface="Times New Roman" pitchFamily="18" charset="0"/>
              </a:rPr>
              <a:t> </a:t>
            </a:r>
            <a:r>
              <a:rPr lang="en-US" sz="2400" b="1">
                <a:cs typeface="Times New Roman" pitchFamily="18" charset="0"/>
              </a:rPr>
              <a:t>- </a:t>
            </a:r>
            <a:r>
              <a:rPr lang="ru-RU" sz="2400" b="1">
                <a:cs typeface="Times New Roman" pitchFamily="18" charset="0"/>
              </a:rPr>
              <a:t>место</a:t>
            </a:r>
            <a:r>
              <a:rPr lang="ru-RU" sz="2400">
                <a:cs typeface="Times New Roman" pitchFamily="18" charset="0"/>
              </a:rPr>
              <a:t> ученики 10 класса </a:t>
            </a:r>
            <a:r>
              <a:rPr lang="ru-RU" sz="2400" b="1">
                <a:cs typeface="Times New Roman" pitchFamily="18" charset="0"/>
              </a:rPr>
              <a:t>Акпанбаев Ержан, </a:t>
            </a:r>
            <a:r>
              <a:rPr lang="en-US" sz="2400" b="1">
                <a:cs typeface="Times New Roman" pitchFamily="18" charset="0"/>
              </a:rPr>
              <a:t> </a:t>
            </a:r>
          </a:p>
          <a:p>
            <a:r>
              <a:rPr lang="en-US" sz="2400" b="1">
                <a:cs typeface="Times New Roman" pitchFamily="18" charset="0"/>
              </a:rPr>
              <a:t>                                                </a:t>
            </a:r>
            <a:r>
              <a:rPr lang="ru-RU" sz="2400" b="1">
                <a:cs typeface="Times New Roman" pitchFamily="18" charset="0"/>
              </a:rPr>
              <a:t>Теленкова Надежда</a:t>
            </a:r>
            <a:r>
              <a:rPr lang="en-US" sz="2400" b="1">
                <a:cs typeface="Times New Roman" pitchFamily="18" charset="0"/>
              </a:rPr>
              <a:t>.</a:t>
            </a:r>
            <a:endParaRPr lang="ru-RU" sz="2400" b="1">
              <a:cs typeface="Times New Roman" pitchFamily="18" charset="0"/>
            </a:endParaRPr>
          </a:p>
          <a:p>
            <a:r>
              <a:rPr lang="ru-RU" sz="2400" b="1">
                <a:cs typeface="Times New Roman" pitchFamily="18" charset="0"/>
              </a:rPr>
              <a:t>Благодарственным письмом КЭУ Казпотребсоюза отмечены Гауф Евгений, Теленкова Надежда, Акпанбаев Ержан</a:t>
            </a:r>
            <a:r>
              <a:rPr lang="ru-RU" sz="2400">
                <a:cs typeface="Times New Roman" pitchFamily="18" charset="0"/>
              </a:rPr>
              <a:t> за активное участие в проведении экспериментальной экономической викторины и конкурса на лучшее академическое эссе. </a:t>
            </a:r>
            <a:endParaRPr lang="ru-RU" sz="2400"/>
          </a:p>
        </p:txBody>
      </p:sp>
      <p:sp>
        <p:nvSpPr>
          <p:cNvPr id="32771" name="Rectangle 1"/>
          <p:cNvSpPr>
            <a:spLocks noChangeArrowheads="1"/>
          </p:cNvSpPr>
          <p:nvPr/>
        </p:nvSpPr>
        <p:spPr bwMode="auto">
          <a:xfrm>
            <a:off x="214313" y="357188"/>
            <a:ext cx="85725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r>
              <a:rPr lang="ru-RU" sz="2800" b="1">
                <a:solidFill>
                  <a:srgbClr val="000000"/>
                </a:solidFill>
                <a:cs typeface="Times New Roman" pitchFamily="18" charset="0"/>
              </a:rPr>
              <a:t>Экономическая викторина  «О, счастливчик!»</a:t>
            </a:r>
            <a:endParaRPr lang="ru-RU" sz="2800" b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5715000"/>
            <a:ext cx="8643937" cy="928688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i="1" dirty="0" smtClean="0">
                <a:solidFill>
                  <a:srgbClr val="FF0000"/>
                </a:solidFill>
              </a:rPr>
              <a:t>Победители и призеры </a:t>
            </a:r>
            <a:r>
              <a:rPr lang="en-US" sz="2400" i="1" dirty="0" smtClean="0">
                <a:solidFill>
                  <a:srgbClr val="FF0000"/>
                </a:solidFill>
              </a:rPr>
              <a:t>II </a:t>
            </a:r>
            <a:r>
              <a:rPr lang="ru-RU" sz="2400" i="1" dirty="0" smtClean="0">
                <a:solidFill>
                  <a:srgbClr val="FF0000"/>
                </a:solidFill>
              </a:rPr>
              <a:t>(городского) тура Республиканской олимпиады по 15  общеобразовательным предметам  </a:t>
            </a:r>
            <a:br>
              <a:rPr lang="ru-RU" sz="2400" i="1" dirty="0" smtClean="0">
                <a:solidFill>
                  <a:srgbClr val="FF0000"/>
                </a:solidFill>
              </a:rPr>
            </a:br>
            <a:r>
              <a:rPr lang="ru-RU" sz="2400" i="1" dirty="0" smtClean="0">
                <a:solidFill>
                  <a:srgbClr val="FF0000"/>
                </a:solidFill>
              </a:rPr>
              <a:t>2009-2010 </a:t>
            </a:r>
            <a:r>
              <a:rPr lang="ru-RU" sz="2400" i="1" dirty="0" err="1" smtClean="0">
                <a:solidFill>
                  <a:srgbClr val="FF0000"/>
                </a:solidFill>
              </a:rPr>
              <a:t>уч</a:t>
            </a:r>
            <a:r>
              <a:rPr lang="ru-RU" sz="2400" i="1" dirty="0" smtClean="0">
                <a:solidFill>
                  <a:srgbClr val="FF0000"/>
                </a:solidFill>
              </a:rPr>
              <a:t>. год</a:t>
            </a:r>
            <a:endParaRPr lang="ru-RU" sz="2400" i="1" dirty="0">
              <a:solidFill>
                <a:srgbClr val="FF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85720" y="214290"/>
            <a:ext cx="3357593" cy="4929222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Грамотой Гор ОО за участие в Республиканской городской  олимпиаде по </a:t>
            </a:r>
            <a:r>
              <a:rPr lang="ru-RU" b="1" u="sng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физике</a:t>
            </a:r>
            <a:r>
              <a:rPr lang="ru-RU" b="1" dirty="0" err="1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,за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занятое I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место награжден ученик 10 класса СОШЛ № 53 Гауф Евгений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29190" y="214312"/>
            <a:ext cx="3714748" cy="4857761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Грамотой Гор ОО за участие в Республиканской городской  олимпиаде по </a:t>
            </a:r>
            <a:r>
              <a:rPr lang="ru-RU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математике,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за занятое I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место награжден ученик 9 класса СОШЛ № 53 </a:t>
            </a:r>
            <a:r>
              <a:rPr lang="ru-RU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Худокормов Борис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занятое I</a:t>
            </a:r>
            <a:r>
              <a:rPr lang="en-US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 </a:t>
            </a: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место награжден ученик </a:t>
            </a:r>
          </a:p>
          <a:p>
            <a:pPr algn="ctr" fontAlgn="auto">
              <a:spcAft>
                <a:spcPts val="0"/>
              </a:spcAft>
              <a:defRPr/>
            </a:pPr>
            <a:r>
              <a:rPr lang="ru-RU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класса СОШЛ № 53 </a:t>
            </a:r>
            <a:r>
              <a:rPr lang="ru-RU" b="1" u="sng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Голубовский Иван</a:t>
            </a:r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/>
        </p:nvGraphicFramePr>
        <p:xfrm>
          <a:off x="357158" y="1357298"/>
          <a:ext cx="8643998" cy="4501762"/>
        </p:xfrm>
        <a:graphic>
          <a:graphicData uri="http://schemas.openxmlformats.org/drawingml/2006/table">
            <a:tbl>
              <a:tblPr/>
              <a:tblGrid>
                <a:gridCol w="1318575"/>
                <a:gridCol w="3039143"/>
                <a:gridCol w="857256"/>
                <a:gridCol w="785818"/>
                <a:gridCol w="500066"/>
                <a:gridCol w="500066"/>
                <a:gridCol w="857256"/>
                <a:gridCol w="785818"/>
              </a:tblGrid>
              <a:tr h="57150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CYR"/>
                          <a:ea typeface="Times New Roman"/>
                        </a:rPr>
                        <a:t>Предмет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CYR"/>
                          <a:ea typeface="Times New Roman"/>
                        </a:rPr>
                        <a:t>ФИО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CYR"/>
                          <a:ea typeface="Times New Roman"/>
                        </a:rPr>
                        <a:t>Школа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CYR"/>
                          <a:ea typeface="Times New Roman"/>
                        </a:rPr>
                        <a:t>Класс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CYR"/>
                          <a:ea typeface="Times New Roman"/>
                        </a:rPr>
                        <a:t>1 тур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CYR"/>
                          <a:ea typeface="Times New Roman"/>
                        </a:rPr>
                        <a:t>2 тур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Arial CYR"/>
                          <a:ea typeface="Times New Roman"/>
                        </a:rPr>
                        <a:t>Итого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Arial CYR"/>
                          <a:ea typeface="Times New Roman"/>
                        </a:rPr>
                        <a:t>Место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818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математика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Коваленко Марина Геннадьевна 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14,5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25,5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75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Times New Roman"/>
                        </a:rPr>
                        <a:t>математика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Климова Виктория Владимировна 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7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13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математика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Есембаев Олжас Фазылжанович 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10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1,5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9,5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11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физика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Бекбаев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1800" b="1" dirty="0" err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Талгат</a:t>
                      </a:r>
                      <a:r>
                        <a:rPr lang="ru-RU" sz="1800" b="1" dirty="0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 Муратович 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8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solidFill>
                            <a:srgbClr val="000000"/>
                          </a:solidFill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7,5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13,5</a:t>
                      </a:r>
                      <a:endParaRPr lang="ru-RU" sz="18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физика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Голубовский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Иван </a:t>
                      </a: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Равильевич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6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87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физика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Худокормов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Борис Дмитриевич 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10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0,5</a:t>
                      </a: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24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76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физика</a:t>
                      </a:r>
                    </a:p>
                  </a:txBody>
                  <a:tcPr marL="63703" marR="637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Гауф</a:t>
                      </a:r>
                      <a:r>
                        <a:rPr lang="ru-RU" sz="16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 Евгений Викторович 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</a:rPr>
                        <a:t>53</a:t>
                      </a:r>
                      <a:endParaRPr lang="ru-RU" sz="1600" b="1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11</a:t>
                      </a:r>
                    </a:p>
                  </a:txBody>
                  <a:tcPr marL="63703" marR="637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3703" marR="637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0</a:t>
                      </a:r>
                    </a:p>
                  </a:txBody>
                  <a:tcPr marL="63703" marR="637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Times New Roman"/>
                        </a:rPr>
                        <a:t>9</a:t>
                      </a:r>
                    </a:p>
                  </a:txBody>
                  <a:tcPr marL="63703" marR="637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highlight>
                            <a:srgbClr val="FFFF00"/>
                          </a:highlight>
                          <a:latin typeface="Times New Roman"/>
                          <a:ea typeface="Times New Roman"/>
                        </a:rPr>
                        <a:t>9</a:t>
                      </a:r>
                      <a:endParaRPr lang="ru-RU" sz="1600" b="1" dirty="0">
                        <a:latin typeface="Times New Roman"/>
                        <a:ea typeface="Times New Roman"/>
                      </a:endParaRPr>
                    </a:p>
                  </a:txBody>
                  <a:tcPr marL="63703" marR="63703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0963" name="Rectangle 1"/>
          <p:cNvSpPr>
            <a:spLocks noChangeArrowheads="1"/>
          </p:cNvSpPr>
          <p:nvPr/>
        </p:nvSpPr>
        <p:spPr bwMode="auto">
          <a:xfrm>
            <a:off x="0" y="0"/>
            <a:ext cx="9144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endParaRPr lang="ru-RU"/>
          </a:p>
        </p:txBody>
      </p:sp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500063" y="428625"/>
            <a:ext cx="8143875" cy="511175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b="1" i="1" dirty="0" smtClean="0">
                <a:solidFill>
                  <a:srgbClr val="FF0000"/>
                </a:solidFill>
              </a:rPr>
              <a:t>Результаты   городской олимпиады -2011 год</a:t>
            </a:r>
            <a:endParaRPr lang="ru-RU" sz="3600" b="1" i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2286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14500" y="285750"/>
            <a:ext cx="7005638" cy="642938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en-US" b="1" dirty="0" smtClean="0">
                <a:solidFill>
                  <a:srgbClr val="FF0000"/>
                </a:solidFill>
              </a:rPr>
              <a:t>VII</a:t>
            </a:r>
            <a:r>
              <a:rPr lang="ru-RU" b="1" dirty="0" smtClean="0">
                <a:solidFill>
                  <a:srgbClr val="FF0000"/>
                </a:solidFill>
              </a:rPr>
              <a:t> Международная олимпиада по основам наук</a:t>
            </a:r>
            <a:endParaRPr lang="ru-RU" b="1" dirty="0">
              <a:solidFill>
                <a:srgbClr val="FF0000"/>
              </a:solidFill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/>
        </p:nvGraphicFramePr>
        <p:xfrm>
          <a:off x="428625" y="1214438"/>
          <a:ext cx="8429684" cy="4924718"/>
        </p:xfrm>
        <a:graphic>
          <a:graphicData uri="http://schemas.openxmlformats.org/drawingml/2006/table">
            <a:tbl>
              <a:tblPr/>
              <a:tblGrid>
                <a:gridCol w="3161112"/>
                <a:gridCol w="842971"/>
                <a:gridCol w="1404952"/>
                <a:gridCol w="772724"/>
                <a:gridCol w="1113748"/>
                <a:gridCol w="1134177"/>
              </a:tblGrid>
              <a:tr h="523268"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ФИО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Класс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Предмет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Общий Балл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Рейтинг результата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Рейтинг участника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Дильман Андрей Валерьевич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Биология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74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12 из 31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16 из 44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138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Миронченко Александра Александровна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8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География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83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 из 24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 из 37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4452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Омирбекова Асель Бауыржановна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10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География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82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10 из 23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23 из 45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431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Адамиди Вадим Владимирович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Информатика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11 из 17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17 из 23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87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Саурбекова Рената Евгеньевна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История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75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4 из 21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8 из 30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4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 err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Шумара</a:t>
                      </a:r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 Артем Юрьевич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Математика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28 из 75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66 из 203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4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Голубев Егор Владимирович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Математика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34 из 75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78 из 203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Войцеховский Егор Александрович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Математика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52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37 из 75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88 из 203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44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Алиев Ризван Эльшан-оглы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Математика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54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27 из 58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75 из 191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0229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Коваленко Марина Геннадьевна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8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Математика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92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 из 44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9 из 107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79010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Альбиева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Жанерке</a:t>
                      </a:r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 </a:t>
                      </a:r>
                      <a:r>
                        <a:rPr lang="ru-RU" sz="1400" b="1" i="0" u="none" strike="noStrike" dirty="0" err="1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Тулеутаевна</a:t>
                      </a:r>
                      <a:endParaRPr lang="ru-RU" sz="1400" b="1" i="0" u="none" strike="noStrike" dirty="0">
                        <a:solidFill>
                          <a:srgbClr val="00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Times New Roman"/>
                      </a:endParaRP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10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Русский язык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68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15 из 29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34 из 53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Смаилова Айжан Нурлановна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10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Русский язык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68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15 из 29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34 из 53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Бацунов Степан Сергеевич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10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Русский язык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66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17 из 29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38 из 53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8344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Кузнецова Юлия Игоревна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10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Русский язык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66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17 из 29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1" i="0" u="none" strike="noStrike" dirty="0">
                          <a:solidFill>
                            <a:srgbClr val="00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/>
                        </a:rPr>
                        <a:t>38 из 53</a:t>
                      </a:r>
                    </a:p>
                  </a:txBody>
                  <a:tcPr marL="7398" marR="7398" marT="739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786812" cy="3143250"/>
          </a:xfrm>
        </p:spPr>
        <p:txBody>
          <a:bodyPr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2800" dirty="0" smtClean="0"/>
              <a:t>В рамках Государственной Программы развития одаренности в Национальный научно-практический образовательный и оздоровительный центр «Бобек» от нашей школы в 2009-2010 </a:t>
            </a:r>
            <a:r>
              <a:rPr lang="ru-RU" sz="2800" dirty="0" err="1" smtClean="0"/>
              <a:t>у.г</a:t>
            </a:r>
            <a:r>
              <a:rPr lang="ru-RU" sz="2800" dirty="0" smtClean="0"/>
              <a:t>. были направлены двое учащихся 10 –го класса: </a:t>
            </a:r>
            <a:br>
              <a:rPr lang="ru-RU" sz="2800" dirty="0" smtClean="0"/>
            </a:br>
            <a:r>
              <a:rPr lang="ru-RU" sz="2800" dirty="0" err="1" smtClean="0"/>
              <a:t>Котенев</a:t>
            </a:r>
            <a:r>
              <a:rPr lang="ru-RU" sz="2800" dirty="0" smtClean="0"/>
              <a:t> Николай, Ахтанова Назерке.</a:t>
            </a:r>
            <a:endParaRPr lang="ru-RU" sz="2800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214313" y="285750"/>
            <a:ext cx="8461375" cy="292893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В рамках Государственной Программы развития одаренности в оздоровительный лагерь  «Шахтер» от нашей школы  в 2010-2011 у. г. были направлены  четверо учащихся  10-11 класса:  Юсупов Рустам, Гауф Евгений, Ломов Владислав, </a:t>
            </a:r>
            <a:r>
              <a:rPr 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  <a:t/>
            </a:r>
            <a:br>
              <a:rPr 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  <a:latin typeface="Arial" charset="0"/>
              </a:rPr>
            </a:br>
            <a:r>
              <a:rPr lang="ru-RU" sz="2900" b="1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Есембаев Олжас.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786812" cy="8461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3200" dirty="0" smtClean="0">
                <a:solidFill>
                  <a:schemeClr val="tx2">
                    <a:satMod val="130000"/>
                  </a:schemeClr>
                </a:solidFill>
              </a:rPr>
              <a:t>Исследовательская деятельность учителей</a:t>
            </a:r>
            <a:endParaRPr lang="ru-RU" sz="3200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50" y="1000125"/>
          <a:ext cx="8429654" cy="50682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86326"/>
                <a:gridCol w="2299726"/>
                <a:gridCol w="5643602"/>
              </a:tblGrid>
              <a:tr h="404815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№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ФИО учителя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Тема работы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1.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Попова Светлана Ивановна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solidFill>
                            <a:schemeClr val="tx1"/>
                          </a:solidFill>
                          <a:latin typeface="+mj-lt"/>
                        </a:rPr>
                        <a:t>“Проектирование индивидуального образовательного маршрута 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в контексте </a:t>
                      </a:r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предпрофильной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+mj-lt"/>
                          <a:cs typeface="Times New Roman" pitchFamily="18" charset="0"/>
                        </a:rPr>
                        <a:t> подготовки и индивидуализации образовательного процесса</a:t>
                      </a:r>
                      <a:r>
                        <a:rPr lang="kk-KZ" dirty="0" smtClean="0">
                          <a:solidFill>
                            <a:schemeClr val="tx1"/>
                          </a:solidFill>
                          <a:latin typeface="+mj-lt"/>
                        </a:rPr>
                        <a:t>”</a:t>
                      </a:r>
                      <a:endParaRPr lang="ru-RU" dirty="0">
                        <a:solidFill>
                          <a:schemeClr val="tx1"/>
                        </a:solidFill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2.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Чепурнова Любовь Сергеевна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“Активация деятельности учащихся на уроках через самостоятельную работу”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3.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Акенфьева Зоя Николаевна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+mj-lt"/>
                        </a:rPr>
                        <a:t>«Проблемный урок как основа использования исследовательских методов обучения»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4.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Жуковская Наталья Юрьевна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  <a:cs typeface="Times New Roman" pitchFamily="18" charset="0"/>
                        </a:rPr>
                        <a:t>“Формирование приемов выполнения тестовых задании по математике при подготовке к ЕНТ”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5.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Каржасбекова Асель Базаралиевна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“Индивидуализация</a:t>
                      </a:r>
                      <a:r>
                        <a:rPr lang="kk-KZ" baseline="0" dirty="0" smtClean="0">
                          <a:latin typeface="+mj-lt"/>
                        </a:rPr>
                        <a:t> обучения как средство повышения эффективности </a:t>
                      </a:r>
                      <a:r>
                        <a:rPr lang="kk-KZ" dirty="0" smtClean="0">
                          <a:latin typeface="+mj-lt"/>
                        </a:rPr>
                        <a:t>математики”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6.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</a:rPr>
                        <a:t>Смирнова Марина Александровна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  <a:cs typeface="Times New Roman" pitchFamily="18" charset="0"/>
                        </a:rPr>
                        <a:t>Профессиональная отраслевая подготовка к работе в образовательных учереждениях на примере специальности “Информационные системы”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50" y="1000125"/>
          <a:ext cx="8286808" cy="506825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00066"/>
                <a:gridCol w="2214578"/>
                <a:gridCol w="4572032"/>
                <a:gridCol w="1000132"/>
              </a:tblGrid>
              <a:tr h="404815">
                <a:tc>
                  <a:txBody>
                    <a:bodyPr/>
                    <a:lstStyle/>
                    <a:p>
                      <a:r>
                        <a:rPr lang="kk-KZ" dirty="0" smtClean="0"/>
                        <a:t>№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ФИО учителя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Тема работы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/>
                        <a:t>7.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Острая Татьяна Ивановна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“Формирование</a:t>
                      </a:r>
                      <a:r>
                        <a:rPr lang="kk-KZ" baseline="0" dirty="0" smtClean="0"/>
                        <a:t> индивидуального образовательного маршрута учащихся профильных классов</a:t>
                      </a:r>
                      <a:r>
                        <a:rPr lang="kk-KZ" dirty="0" smtClean="0"/>
                        <a:t>”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/>
                        <a:t>8.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Тен Наталья Капитоновна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n-lt"/>
                          <a:cs typeface="Times New Roman" pitchFamily="18" charset="0"/>
                        </a:rPr>
                        <a:t>“Интернет уроки”</a:t>
                      </a:r>
                      <a:endParaRPr lang="ru-RU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/>
                        <a:t>9.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Кадирова Айнур Женисовна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“Информатика в начальной школе”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/>
                        <a:t>10.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Коковкина Людмила Николаевна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  <a:cs typeface="Times New Roman" pitchFamily="18" charset="0"/>
                        </a:rPr>
                        <a:t>“Проектная деятельность на уроках технологии”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/>
                        <a:t>11.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Давыдов Николай Игнатович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n-lt"/>
                          <a:cs typeface="Times New Roman" pitchFamily="18" charset="0"/>
                        </a:rPr>
                        <a:t>“Профильная компетентность учащихся предпрофильных классов”</a:t>
                      </a:r>
                      <a:endParaRPr lang="ru-RU" dirty="0">
                        <a:latin typeface="+mn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404815">
                <a:tc>
                  <a:txBody>
                    <a:bodyPr/>
                    <a:lstStyle/>
                    <a:p>
                      <a:r>
                        <a:rPr lang="kk-KZ" dirty="0" smtClean="0"/>
                        <a:t>12.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Бикенова Жанаргуль Муратовна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>
                          <a:latin typeface="+mj-lt"/>
                          <a:cs typeface="Times New Roman" pitchFamily="18" charset="0"/>
                        </a:rPr>
                        <a:t>“Национальная одежда”</a:t>
                      </a:r>
                      <a:endParaRPr lang="ru-RU" dirty="0">
                        <a:latin typeface="+mj-lt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57188" y="214313"/>
            <a:ext cx="8786812" cy="84613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3200" dirty="0" smtClean="0">
                <a:solidFill>
                  <a:schemeClr val="tx2">
                    <a:satMod val="130000"/>
                  </a:schemeClr>
                </a:solidFill>
              </a:rPr>
              <a:t>Исследовательская деятельность учителей</a:t>
            </a:r>
            <a:endParaRPr lang="ru-RU" sz="3200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71500" y="428625"/>
            <a:ext cx="822960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3600" u="sng" dirty="0"/>
              <a:t>Экспертная карта инновационной деятельности учителя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1628775"/>
            <a:ext cx="8288337" cy="4643438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i="1" smtClean="0"/>
              <a:t>Разработчик  (ФИО)  ------------------------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i="1" smtClean="0"/>
              <a:t>Тема  ------------------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i="1" smtClean="0"/>
              <a:t>Цель  ----------------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i="1" smtClean="0"/>
              <a:t>Задачи  -----------------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i="1" smtClean="0"/>
              <a:t>Стадия развития инновации (начало, середина, завершение)  -----------------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i="1" smtClean="0"/>
              <a:t>Форма представления результата  </a:t>
            </a:r>
          </a:p>
          <a:p>
            <a:pPr marL="609600" indent="-609600">
              <a:buFont typeface="Wingdings 2" pitchFamily="18" charset="2"/>
              <a:buNone/>
            </a:pPr>
            <a:r>
              <a:rPr lang="ru-RU" i="1" smtClean="0"/>
              <a:t>       ----------------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>
          <a:xfrm>
            <a:off x="500063" y="285750"/>
            <a:ext cx="8461375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000" u="sng" dirty="0"/>
              <a:t>Экспертная карта инновационной деятельности учителя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2938" y="1714500"/>
            <a:ext cx="7697787" cy="4572000"/>
          </a:xfrm>
        </p:spPr>
        <p:txBody>
          <a:bodyPr/>
          <a:lstStyle/>
          <a:p>
            <a:pPr marL="609600" indent="-609600">
              <a:buFont typeface="Wingdings" pitchFamily="2" charset="2"/>
              <a:buAutoNum type="arabicPeriod"/>
            </a:pPr>
            <a:r>
              <a:rPr lang="ru-RU" sz="2000" b="1" i="1" smtClean="0"/>
              <a:t>Разработчик</a:t>
            </a:r>
            <a:r>
              <a:rPr lang="ru-RU" sz="2000" i="1" smtClean="0"/>
              <a:t>  (ФИО) Акенфьева Зоя Николаевна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000" b="1" i="1" smtClean="0"/>
              <a:t>Тема:</a:t>
            </a:r>
            <a:r>
              <a:rPr lang="ru-RU" sz="2000" i="1" smtClean="0"/>
              <a:t> «Проблемный урок, как основа использования исследовательских методов обучения»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000" b="1" i="1" smtClean="0"/>
              <a:t>Цель: </a:t>
            </a:r>
            <a:r>
              <a:rPr lang="ru-RU" sz="2000" i="1" smtClean="0"/>
              <a:t>«Повышение качества знаний учащихся на основе использования исследовательских методов обучения»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000" b="1" i="1" smtClean="0"/>
              <a:t>Задачи:</a:t>
            </a:r>
            <a:r>
              <a:rPr lang="ru-RU" sz="2000" i="1" smtClean="0"/>
              <a:t> </a:t>
            </a:r>
            <a:r>
              <a:rPr lang="ru-RU" sz="2000" smtClean="0"/>
              <a:t>усиление личностно-ориентированной направленности, через взаимодействие представления мотивации и форм обучения 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000" b="1" i="1" smtClean="0"/>
              <a:t>Стадия развития инновации </a:t>
            </a:r>
            <a:r>
              <a:rPr lang="ru-RU" sz="2000" smtClean="0"/>
              <a:t>(начало, середина</a:t>
            </a:r>
            <a:r>
              <a:rPr lang="ru-RU" sz="2000" i="1" smtClean="0"/>
              <a:t>, завершение) -   середина</a:t>
            </a:r>
          </a:p>
          <a:p>
            <a:pPr marL="609600" indent="-609600">
              <a:buFont typeface="Wingdings" pitchFamily="2" charset="2"/>
              <a:buAutoNum type="arabicPeriod"/>
            </a:pPr>
            <a:r>
              <a:rPr lang="ru-RU" sz="2000" b="1" i="1" smtClean="0"/>
              <a:t>Форма представления результата </a:t>
            </a:r>
            <a:r>
              <a:rPr lang="ru-RU" sz="2000" i="1" smtClean="0"/>
              <a:t>– подготовка к сборнику.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88" y="1785938"/>
          <a:ext cx="8644000" cy="20421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728800"/>
                <a:gridCol w="1728800"/>
                <a:gridCol w="1728800"/>
                <a:gridCol w="1728800"/>
                <a:gridCol w="1728800"/>
              </a:tblGrid>
              <a:tr h="1000132"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/>
                        <a:t>Высшая категория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I</a:t>
                      </a:r>
                      <a:r>
                        <a:rPr lang="kk-KZ" sz="2400" dirty="0" smtClean="0"/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sz="2400" dirty="0" smtClean="0"/>
                        <a:t>категория</a:t>
                      </a:r>
                      <a:endParaRPr lang="ru-RU" sz="2400" dirty="0" smtClean="0"/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smtClean="0"/>
                        <a:t>II </a:t>
                      </a:r>
                      <a:r>
                        <a:rPr lang="kk-KZ" sz="2400" dirty="0" smtClean="0"/>
                        <a:t>категория</a:t>
                      </a:r>
                      <a:endParaRPr lang="ru-RU" sz="2400" dirty="0" smtClean="0"/>
                    </a:p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2400" dirty="0" smtClean="0"/>
                        <a:t>Без категории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kk-KZ" sz="2400" dirty="0" smtClean="0"/>
                    </a:p>
                    <a:p>
                      <a:pPr algn="ctr"/>
                      <a:r>
                        <a:rPr lang="kk-KZ" sz="2400" dirty="0" smtClean="0"/>
                        <a:t>Всего</a:t>
                      </a:r>
                      <a:endParaRPr lang="ru-RU" sz="2400" dirty="0"/>
                    </a:p>
                  </a:txBody>
                  <a:tcPr/>
                </a:tc>
              </a:tr>
              <a:tr h="797981">
                <a:tc>
                  <a:txBody>
                    <a:bodyPr/>
                    <a:lstStyle/>
                    <a:p>
                      <a:pPr algn="ctr"/>
                      <a:r>
                        <a:rPr lang="en-US" sz="5000" dirty="0" smtClean="0"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000" dirty="0" smtClean="0"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000" dirty="0" smtClean="0"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k-KZ" sz="5000" dirty="0" smtClean="0">
                          <a:latin typeface="Arial" pitchFamily="34" charset="0"/>
                          <a:cs typeface="Arial" pitchFamily="34" charset="0"/>
                        </a:rPr>
                        <a:t>12</a:t>
                      </a:r>
                      <a:endParaRPr lang="ru-RU" sz="5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57188" y="571500"/>
            <a:ext cx="8229600" cy="9286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5000" b="1" dirty="0" smtClean="0">
                <a:solidFill>
                  <a:schemeClr val="tx2">
                    <a:satMod val="130000"/>
                  </a:schemeClr>
                </a:solidFill>
              </a:rPr>
              <a:t>Состав кафедры:</a:t>
            </a:r>
            <a:endParaRPr lang="ru-RU" sz="50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428596" y="3571876"/>
            <a:ext cx="84296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65125" indent="-282575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endParaRPr lang="kk-KZ" sz="3600" dirty="0">
              <a:latin typeface="Corbel" pitchFamily="34" charset="0"/>
            </a:endParaRPr>
          </a:p>
          <a:p>
            <a:pPr marL="365125" indent="-282575">
              <a:spcBef>
                <a:spcPts val="600"/>
              </a:spcBef>
              <a:buClr>
                <a:schemeClr val="accent1"/>
              </a:buClr>
              <a:buSzPct val="80000"/>
              <a:buFont typeface="Wingdings 2" pitchFamily="18" charset="2"/>
              <a:buNone/>
            </a:pPr>
            <a:r>
              <a:rPr lang="kk-KZ" sz="3600" dirty="0">
                <a:latin typeface="Corbel" pitchFamily="34" charset="0"/>
              </a:rPr>
              <a:t>    Руководитель кафедры Попова Светлана Ивановна – учитель математики высшей категории высшей квалификации</a:t>
            </a:r>
            <a:endParaRPr lang="ru-RU" sz="36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26" name="Picture 1"/>
          <p:cNvPicPr>
            <a:picLocks noChangeAspect="1" noChangeArrowheads="1"/>
          </p:cNvPicPr>
          <p:nvPr/>
        </p:nvPicPr>
        <p:blipFill>
          <a:blip r:embed="rId2"/>
          <a:srcRect l="19441" r="19806" b="6451"/>
          <a:stretch>
            <a:fillRect/>
          </a:stretch>
        </p:blipFill>
        <p:spPr bwMode="auto">
          <a:xfrm>
            <a:off x="1357313" y="3575050"/>
            <a:ext cx="2214562" cy="256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7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714750" y="1857375"/>
            <a:ext cx="4183063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714375"/>
            <a:ext cx="8229600" cy="1143000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sz="6000" b="1" dirty="0" smtClean="0">
                <a:solidFill>
                  <a:schemeClr val="tx2">
                    <a:satMod val="130000"/>
                  </a:schemeClr>
                </a:solidFill>
              </a:rPr>
              <a:t>Портфолио</a:t>
            </a:r>
            <a:r>
              <a:rPr lang="kk-KZ" sz="6000" dirty="0" smtClean="0">
                <a:solidFill>
                  <a:schemeClr val="tx2">
                    <a:satMod val="130000"/>
                  </a:schemeClr>
                </a:solidFill>
              </a:rPr>
              <a:t> </a:t>
            </a:r>
            <a:br>
              <a:rPr lang="kk-KZ" sz="6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kk-KZ" sz="6000" dirty="0" smtClean="0">
                <a:solidFill>
                  <a:schemeClr val="tx2">
                    <a:satMod val="130000"/>
                  </a:schemeClr>
                </a:solidFill>
              </a:rPr>
              <a:t> учителей и учащихся</a:t>
            </a:r>
            <a:endParaRPr lang="ru-RU" sz="60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2229" name="Содержимое 2"/>
          <p:cNvSpPr>
            <a:spLocks noGrp="1"/>
          </p:cNvSpPr>
          <p:nvPr>
            <p:ph idx="1"/>
          </p:nvPr>
        </p:nvSpPr>
        <p:spPr>
          <a:xfrm>
            <a:off x="428625" y="2286000"/>
            <a:ext cx="8212138" cy="1643063"/>
          </a:xfrm>
        </p:spPr>
        <p:txBody>
          <a:bodyPr/>
          <a:lstStyle/>
          <a:p>
            <a:pPr eaLnBrk="1" hangingPunct="1"/>
            <a:r>
              <a:rPr lang="kk-KZ" sz="3600" smtClean="0"/>
              <a:t>Портфолио – это способ фиксирования, накопления и оценки достижений субьекта</a:t>
            </a:r>
          </a:p>
          <a:p>
            <a:pPr eaLnBrk="1" hangingPunct="1">
              <a:buFont typeface="Wingdings 2" pitchFamily="18" charset="2"/>
              <a:buNone/>
            </a:pPr>
            <a:endParaRPr lang="kk-KZ" sz="360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84813" y="0"/>
            <a:ext cx="3659187" cy="221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6323" name="Содержимое 2"/>
          <p:cNvSpPr>
            <a:spLocks noGrp="1"/>
          </p:cNvSpPr>
          <p:nvPr>
            <p:ph idx="1"/>
          </p:nvPr>
        </p:nvSpPr>
        <p:spPr>
          <a:xfrm>
            <a:off x="0" y="1557338"/>
            <a:ext cx="8505825" cy="4981575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kk-KZ" sz="2400" smtClean="0"/>
              <a:t>Проектное обучение является непрямым, и в нем ценны не только результаты, но и еще в большей степени сам процесс.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2400" smtClean="0"/>
              <a:t>Проектное обучение стимулирует истинное учение самих учащихся.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2400" smtClean="0"/>
              <a:t>Именно метод проектов позволяет совместить акцент  с процесса пассивного накопления учеником сумм знаний на овладение им различными способами деятельности в условиях доступности информационных ресурсов, что способствует активному формированию творческой личности, способной решать нетрадиционные задачи в нестандартных условиях.</a:t>
            </a:r>
            <a:endParaRPr lang="ru-RU" sz="2400" smtClean="0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14313" y="571500"/>
            <a:ext cx="764381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5400" dirty="0" smtClean="0">
                <a:solidFill>
                  <a:srgbClr val="0070C0"/>
                </a:solidFill>
                <a:latin typeface="Monotype Corsiva" pitchFamily="66" charset="0"/>
              </a:rPr>
              <a:t>Проектная деятельность</a:t>
            </a:r>
            <a:endParaRPr lang="ru-RU" sz="5400" dirty="0">
              <a:solidFill>
                <a:srgbClr val="0070C0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27525"/>
            <a:ext cx="2428875" cy="253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63" y="142875"/>
            <a:ext cx="8286750" cy="1143000"/>
          </a:xfrm>
        </p:spPr>
        <p:txBody>
          <a:bodyPr>
            <a:noAutofit/>
          </a:bodyPr>
          <a:lstStyle/>
          <a:p>
            <a:pPr algn="ctr">
              <a:defRPr/>
            </a:pPr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 pitchFamily="66" charset="0"/>
              </a:rPr>
              <a:t>ПРОЕКТНАЯ  ДЕЯТЕЛЬНОСТЬ</a:t>
            </a:r>
            <a:endParaRPr lang="ru-RU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357188" y="1000125"/>
            <a:ext cx="8577262" cy="4800600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В целях популяризации проектной деятельности как средства повышения качества образования, а также для активизации творческой и интеллектуальной инициативы учащихся на базе СОШЛ № 53,  ежегодно проводится школьный конкурс проектных работ учащихся. </a:t>
            </a:r>
          </a:p>
          <a:p>
            <a:pPr>
              <a:defRPr/>
            </a:pPr>
            <a:r>
              <a:rPr lang="ru-RU" dirty="0" smtClean="0">
                <a:solidFill>
                  <a:schemeClr val="accent6">
                    <a:lumMod val="50000"/>
                  </a:schemeClr>
                </a:solidFill>
              </a:rPr>
              <a:t>Целью данного конкурса является повышение качества образования и личностное развитие учащихся, формирование у них навыков самостоятельной учебной работы путем привлечения учащихся и педагогов школы к проектной деятельности в различных областях знаниях.  </a:t>
            </a:r>
          </a:p>
          <a:p>
            <a:pPr>
              <a:defRPr/>
            </a:pPr>
            <a:endParaRPr lang="ru-RU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453" name="Group 61"/>
          <p:cNvGraphicFramePr>
            <a:graphicFrameLocks noGrp="1"/>
          </p:cNvGraphicFramePr>
          <p:nvPr/>
        </p:nvGraphicFramePr>
        <p:xfrm>
          <a:off x="428625" y="1143000"/>
          <a:ext cx="8405813" cy="5097145"/>
        </p:xfrm>
        <a:graphic>
          <a:graphicData uri="http://schemas.openxmlformats.org/drawingml/2006/table">
            <a:tbl>
              <a:tblPr/>
              <a:tblGrid>
                <a:gridCol w="428625"/>
                <a:gridCol w="3214688"/>
                <a:gridCol w="2428875"/>
                <a:gridCol w="233362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№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Тема проекта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ФИО ученика, класс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orbel" pitchFamily="34" charset="0"/>
                        </a:rPr>
                        <a:t>ФИО руководителя</a:t>
                      </a: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1.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Величайший ученый всех стран и народов: Николай Тесло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Ломов В.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 «б» класс                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Острая Т.И.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660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2.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Природа математической абстракции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Завалина А.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 «а» класс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Попова С.И.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3.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Геометрия оригами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Кидирбаева У. 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Оразгалиева А.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  9 кл.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Попова С.И.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2905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4.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Великая теорема Ферма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Смирнов Антон  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 класс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Попова С.И.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5.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Она не одинока?!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Еремина Н.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Филиппова А.   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10 кл.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Острая Т.И.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6.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Графические редакторы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Лепекоршев М.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 7 кл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Тен Н.К.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7.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Взаимосвязь двух ученых: Пифагора и Баха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Майдашев Ч.Худокормов Б. 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 кл.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Попова С.И.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orbel" pitchFamily="34" charset="0"/>
                        </a:rPr>
                        <a:t>8.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Магические квадраты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Есембаев О. 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9 класс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Попова С.И.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9.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Симметрия вокруг нас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Совет П.,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Мұхтар Ж.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8 “а” класс</a:t>
                      </a: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Verdana" pitchFamily="34" charset="0"/>
                          <a:cs typeface="Times New Roman" pitchFamily="18" charset="0"/>
                        </a:rPr>
                        <a:t> 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Verdana" pitchFamily="34" charset="0"/>
                        </a:rPr>
                        <a:t>Каржасбекова А.Б.</a:t>
                      </a:r>
                      <a:endParaRPr kumimoji="0" lang="ru-RU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</a:tbl>
          </a:graphicData>
        </a:graphic>
      </p:graphicFrame>
      <p:sp>
        <p:nvSpPr>
          <p:cNvPr id="59451" name="Rectangle 1"/>
          <p:cNvSpPr>
            <a:spLocks noChangeArrowheads="1"/>
          </p:cNvSpPr>
          <p:nvPr/>
        </p:nvSpPr>
        <p:spPr bwMode="auto">
          <a:xfrm>
            <a:off x="285750" y="214313"/>
            <a:ext cx="8715375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kk-KZ" sz="2000" b="1" u="sng">
                <a:solidFill>
                  <a:srgbClr val="0070C0"/>
                </a:solidFill>
                <a:latin typeface="Verdana" pitchFamily="34" charset="0"/>
                <a:cs typeface="Times New Roman" pitchFamily="18" charset="0"/>
              </a:rPr>
              <a:t>Кафедра политехнических дисциплин</a:t>
            </a:r>
          </a:p>
          <a:p>
            <a:pPr algn="ctr"/>
            <a:r>
              <a:rPr lang="kk-KZ" sz="2000" b="1" u="sng">
                <a:solidFill>
                  <a:srgbClr val="0070C0"/>
                </a:solidFill>
                <a:latin typeface="Verdana" pitchFamily="34" charset="0"/>
                <a:cs typeface="Times New Roman" pitchFamily="18" charset="0"/>
              </a:rPr>
              <a:t>Темы проектов учащихся</a:t>
            </a:r>
          </a:p>
          <a:p>
            <a:endParaRPr lang="kk-KZ" sz="1600">
              <a:latin typeface="Verdana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285750"/>
            <a:ext cx="8143875" cy="1143000"/>
          </a:xfrm>
        </p:spPr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sz="4400" dirty="0" smtClean="0">
                <a:solidFill>
                  <a:schemeClr val="tx2">
                    <a:satMod val="130000"/>
                  </a:schemeClr>
                </a:solidFill>
              </a:rPr>
              <a:t>Открытые уроки</a:t>
            </a:r>
            <a:r>
              <a:rPr lang="kk-KZ" sz="20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kk-KZ" sz="2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kk-KZ" sz="2000" dirty="0" smtClean="0">
                <a:solidFill>
                  <a:schemeClr val="tx2">
                    <a:satMod val="130000"/>
                  </a:schemeClr>
                </a:solidFill>
              </a:rPr>
              <a:t>Декада кафедры политехнических дисциплин - 2011 год</a:t>
            </a:r>
            <a:endParaRPr lang="ru-RU" sz="2000" dirty="0">
              <a:solidFill>
                <a:schemeClr val="tx2">
                  <a:satMod val="130000"/>
                </a:schemeClr>
              </a:solidFill>
            </a:endParaRPr>
          </a:p>
        </p:txBody>
      </p:sp>
      <p:graphicFrame>
        <p:nvGraphicFramePr>
          <p:cNvPr id="4" name="Содержимое 3"/>
          <p:cNvGraphicFramePr>
            <a:graphicFrameLocks/>
          </p:cNvGraphicFramePr>
          <p:nvPr/>
        </p:nvGraphicFramePr>
        <p:xfrm>
          <a:off x="285750" y="1428750"/>
          <a:ext cx="8286809" cy="510781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3532"/>
                <a:gridCol w="2098236"/>
                <a:gridCol w="4835025"/>
                <a:gridCol w="880016"/>
              </a:tblGrid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№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Учитель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Тема урока,</a:t>
                      </a:r>
                      <a:r>
                        <a:rPr lang="kk-KZ" baseline="0" dirty="0" smtClean="0"/>
                        <a:t> внеклассного мероприятия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Класс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Попова С.И.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“Решение тригонометрических</a:t>
                      </a:r>
                      <a:r>
                        <a:rPr lang="kk-KZ" baseline="0" dirty="0" smtClean="0"/>
                        <a:t> уравнений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10 “А”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Чепурнова Л.С.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“Сложение обыкновенных дробей”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 “В”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3.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Чепурнова Л.С.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“Математическое ассорти”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5-6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4.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Акенфьева З.Н.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kk-KZ" dirty="0" smtClean="0"/>
                        <a:t>“Приближенные вычисления” 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6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5.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Акенфьева З.Н.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Устная газета “Женщины математики”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9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6.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Жуковская Н.Ю.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“Показательная функция. График и свойства”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11 “А”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7.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Жуковская Н.Ю.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“Формулы сокращенного уравнения”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7 “Б”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8.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Каржасбекова</a:t>
                      </a:r>
                      <a:r>
                        <a:rPr lang="kk-KZ" baseline="0" dirty="0" smtClean="0"/>
                        <a:t> А.Б.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“Квадрат теңдеу түбірлерінің формулалары”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 “А”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9.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Острая Т.И.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“Уравнение</a:t>
                      </a:r>
                      <a:r>
                        <a:rPr lang="kk-KZ" baseline="0" dirty="0" smtClean="0"/>
                        <a:t> состояния идеального газа</a:t>
                      </a:r>
                      <a:r>
                        <a:rPr lang="kk-KZ" dirty="0" smtClean="0"/>
                        <a:t>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10 “А”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10.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Тен Н.К.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“Информационные модели”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 “Б”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11.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Коковкина Л.Н.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“Понятие о моде и стиле. Измерение фигуры”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8 “В”</a:t>
                      </a:r>
                      <a:endParaRPr lang="ru-RU" dirty="0"/>
                    </a:p>
                  </a:txBody>
                  <a:tcPr/>
                </a:tc>
              </a:tr>
              <a:tr h="392909">
                <a:tc>
                  <a:txBody>
                    <a:bodyPr/>
                    <a:lstStyle/>
                    <a:p>
                      <a:r>
                        <a:rPr lang="kk-KZ" dirty="0" smtClean="0"/>
                        <a:t>12.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k-KZ" dirty="0" smtClean="0"/>
                        <a:t>Попова С.И.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Геометрический симпозиум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k-KZ" dirty="0" smtClean="0"/>
                        <a:t>9 “Б”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928670"/>
            <a:ext cx="8286808" cy="5286412"/>
          </a:xfrm>
        </p:spPr>
        <p:txBody>
          <a:bodyPr>
            <a:no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kk-KZ" sz="3200" dirty="0" smtClean="0"/>
              <a:t>Проведение городского семинара</a:t>
            </a:r>
            <a:br>
              <a:rPr lang="kk-KZ" sz="3200" dirty="0" smtClean="0"/>
            </a:br>
            <a:r>
              <a:rPr lang="kk-KZ" sz="3200" dirty="0" smtClean="0"/>
              <a:t> учителей математики на тему: </a:t>
            </a:r>
            <a:br>
              <a:rPr lang="kk-KZ" sz="3200" dirty="0" smtClean="0"/>
            </a:br>
            <a:r>
              <a:rPr lang="kk-KZ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“Деятельность учителей кафедры политехнических дисциплин в проектировании индивидуального образовательного маршрута учащихся”</a:t>
            </a:r>
            <a:br>
              <a:rPr lang="kk-KZ" sz="3200" b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3200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kk-KZ" sz="3200" dirty="0" smtClean="0">
                <a:solidFill>
                  <a:schemeClr val="accent3">
                    <a:lumMod val="7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17.03.2011</a:t>
            </a:r>
            <a:endParaRPr lang="ru-RU" sz="3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Проведенные мероприятия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428594" y="1285860"/>
          <a:ext cx="8072495" cy="4754880"/>
        </p:xfrm>
        <a:graphic>
          <a:graphicData uri="http://schemas.openxmlformats.org/drawingml/2006/table">
            <a:tbl>
              <a:tblPr/>
              <a:tblGrid>
                <a:gridCol w="4500596"/>
                <a:gridCol w="3571899"/>
              </a:tblGrid>
              <a:tr h="4714908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Презентация кафедры политехнических 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дисциплин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«Решение нестандартных 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задач» </a:t>
                      </a: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(открытый урок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«Экономический аукцион» (игра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«Геометрический симпозиум» (открытое мероприятие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Проектная деятельность учащихся 10 класса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Попова С.И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kk-KZ" sz="2400" b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Жуковская Н.Ю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kk-KZ" sz="2400" b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Акенфьева З.Н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kk-KZ" sz="2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Попова С.И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kk-KZ" sz="2400" b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kk-KZ" sz="2400" b="0" dirty="0">
                          <a:latin typeface="Times New Roman"/>
                          <a:ea typeface="Times New Roman"/>
                          <a:cs typeface="Times New Roman"/>
                        </a:rPr>
                        <a:t>Попова С.И</a:t>
                      </a:r>
                      <a:r>
                        <a:rPr lang="kk-KZ" sz="2400" b="0" dirty="0" smtClean="0">
                          <a:latin typeface="Times New Roman"/>
                          <a:ea typeface="Times New Roman"/>
                          <a:cs typeface="Times New Roman"/>
                        </a:rPr>
                        <a:t>.</a:t>
                      </a:r>
                      <a:endParaRPr lang="ru-RU" sz="24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25" y="2786063"/>
            <a:ext cx="3857625" cy="3840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38" y="1357313"/>
            <a:ext cx="8291512" cy="292893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5400" dirty="0" smtClean="0">
                <a:solidFill>
                  <a:srgbClr val="FF0000"/>
                </a:solidFill>
              </a:rPr>
              <a:t>“Величие человека – в его способности мыслить”</a:t>
            </a:r>
            <a:br>
              <a:rPr lang="kk-KZ" sz="5400" dirty="0" smtClean="0">
                <a:solidFill>
                  <a:srgbClr val="FF0000"/>
                </a:solidFill>
              </a:rPr>
            </a:br>
            <a:r>
              <a:rPr lang="kk-KZ" sz="5400" dirty="0" smtClean="0">
                <a:solidFill>
                  <a:srgbClr val="FF0000"/>
                </a:solidFill>
              </a:rPr>
              <a:t/>
            </a:r>
            <a:br>
              <a:rPr lang="kk-KZ" sz="5400" dirty="0" smtClean="0">
                <a:solidFill>
                  <a:srgbClr val="FF0000"/>
                </a:solidFill>
              </a:rPr>
            </a:br>
            <a:r>
              <a:rPr lang="kk-KZ" sz="5400" dirty="0" smtClean="0">
                <a:solidFill>
                  <a:srgbClr val="FF0000"/>
                </a:solidFill>
              </a:rPr>
              <a:t>					Б. Паскаль</a:t>
            </a:r>
            <a:endParaRPr lang="ru-RU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sz="3400"/>
              <a:t>Качество знаний по предмету математика</a:t>
            </a:r>
            <a:endParaRPr lang="ru-RU" sz="34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79388" y="1693863"/>
          <a:ext cx="8713787" cy="48069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633412"/>
          </a:xfrm>
          <a:noFill/>
          <a:ln/>
        </p:spPr>
        <p:txBody>
          <a:bodyPr>
            <a:normAutofit fontScale="90000"/>
          </a:bodyPr>
          <a:lstStyle/>
          <a:p>
            <a:r>
              <a:rPr lang="kk-KZ" sz="3600"/>
              <a:t>Качество знаний по предмету алгебра</a:t>
            </a:r>
            <a:endParaRPr lang="ru-RU" sz="36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55588" y="841375"/>
          <a:ext cx="8669337" cy="575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642938" y="285750"/>
            <a:ext cx="8229600" cy="92868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kk-KZ" sz="5000" b="1" dirty="0" smtClean="0">
                <a:solidFill>
                  <a:schemeClr val="tx2">
                    <a:satMod val="130000"/>
                  </a:schemeClr>
                </a:solidFill>
              </a:rPr>
              <a:t>Состав кафедры:</a:t>
            </a:r>
            <a:endParaRPr lang="ru-RU" sz="50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pic>
        <p:nvPicPr>
          <p:cNvPr id="15363" name="Picture 2" descr="C:\Documents and Settings\Ученик\Рабочий стол\фото 1\IMG_135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50" y="1214438"/>
            <a:ext cx="8501063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633412"/>
          </a:xfrm>
          <a:noFill/>
          <a:ln/>
        </p:spPr>
        <p:txBody>
          <a:bodyPr>
            <a:normAutofit fontScale="90000"/>
          </a:bodyPr>
          <a:lstStyle/>
          <a:p>
            <a:r>
              <a:rPr lang="kk-KZ" sz="3600"/>
              <a:t>Качество знаний по предмету алгебра</a:t>
            </a:r>
            <a:endParaRPr lang="ru-RU" sz="36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55588" y="841375"/>
          <a:ext cx="8669337" cy="575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713787" cy="633412"/>
          </a:xfrm>
          <a:noFill/>
          <a:ln/>
        </p:spPr>
        <p:txBody>
          <a:bodyPr/>
          <a:lstStyle/>
          <a:p>
            <a:r>
              <a:rPr lang="kk-KZ" sz="3400"/>
              <a:t>Качество знаний по предмету геометрия</a:t>
            </a:r>
            <a:endParaRPr lang="ru-RU" sz="34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107950" y="836613"/>
          <a:ext cx="8893175" cy="5905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Rectangle 4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86800" cy="777875"/>
          </a:xfrm>
          <a:noFill/>
          <a:ln/>
        </p:spPr>
        <p:txBody>
          <a:bodyPr/>
          <a:lstStyle/>
          <a:p>
            <a:r>
              <a:rPr lang="kk-KZ" sz="3400"/>
              <a:t>Качество знаний по предмету геометрия</a:t>
            </a:r>
            <a:endParaRPr lang="ru-RU" sz="34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46063" y="1052513"/>
          <a:ext cx="8647112" cy="518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633412"/>
          </a:xfrm>
          <a:noFill/>
          <a:ln/>
        </p:spPr>
        <p:txBody>
          <a:bodyPr>
            <a:normAutofit fontScale="90000"/>
          </a:bodyPr>
          <a:lstStyle/>
          <a:p>
            <a:r>
              <a:rPr lang="kk-KZ" sz="3600"/>
              <a:t>Качество знаний по предмету физика</a:t>
            </a:r>
            <a:endParaRPr lang="ru-RU" sz="36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55588" y="841375"/>
          <a:ext cx="8669337" cy="575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86800" cy="777875"/>
          </a:xfrm>
          <a:noFill/>
          <a:ln/>
        </p:spPr>
        <p:txBody>
          <a:bodyPr/>
          <a:lstStyle/>
          <a:p>
            <a:r>
              <a:rPr lang="kk-KZ" sz="3400"/>
              <a:t>Качество знаний по предмету физика</a:t>
            </a:r>
            <a:endParaRPr lang="ru-RU" sz="34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46063" y="1052513"/>
          <a:ext cx="8647112" cy="5184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435975" cy="633412"/>
          </a:xfrm>
          <a:noFill/>
          <a:ln/>
        </p:spPr>
        <p:txBody>
          <a:bodyPr>
            <a:normAutofit fontScale="90000"/>
          </a:bodyPr>
          <a:lstStyle/>
          <a:p>
            <a:r>
              <a:rPr lang="kk-KZ" sz="3600"/>
              <a:t>Качество знаний по предмету информатика</a:t>
            </a:r>
            <a:endParaRPr lang="ru-RU" sz="36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55588" y="841375"/>
          <a:ext cx="8669337" cy="5756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250825" y="274638"/>
            <a:ext cx="8686800" cy="777875"/>
          </a:xfrm>
          <a:noFill/>
          <a:ln/>
        </p:spPr>
        <p:txBody>
          <a:bodyPr/>
          <a:lstStyle/>
          <a:p>
            <a:r>
              <a:rPr lang="kk-KZ" sz="3400"/>
              <a:t>Качество знаний по предмету информатика</a:t>
            </a:r>
            <a:endParaRPr lang="ru-RU" sz="3400"/>
          </a:p>
        </p:txBody>
      </p:sp>
      <p:graphicFrame>
        <p:nvGraphicFramePr>
          <p:cNvPr id="4" name="Object 2"/>
          <p:cNvGraphicFramePr>
            <a:graphicFrameLocks noGrp="1" noChangeAspect="1"/>
          </p:cNvGraphicFramePr>
          <p:nvPr>
            <p:ph idx="1"/>
          </p:nvPr>
        </p:nvGraphicFramePr>
        <p:xfrm>
          <a:off x="246063" y="1052513"/>
          <a:ext cx="8647112" cy="54483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74320"/>
            <a:ext cx="8719406" cy="1143000"/>
          </a:xfrm>
        </p:spPr>
        <p:txBody>
          <a:bodyPr>
            <a:noAutofit/>
          </a:bodyPr>
          <a:lstStyle/>
          <a:p>
            <a:pPr algn="ctr"/>
            <a:r>
              <a:rPr lang="kk-KZ" sz="3600" dirty="0" smtClean="0"/>
              <a:t>Качество знаний по математике, алгебре</a:t>
            </a:r>
            <a:br>
              <a:rPr lang="kk-KZ" sz="3600" dirty="0" smtClean="0"/>
            </a:br>
            <a:r>
              <a:rPr lang="kk-KZ" sz="3600" dirty="0" smtClean="0"/>
              <a:t>Учитель Каржасбекова А.Б.</a:t>
            </a:r>
            <a:endParaRPr lang="ru-RU" sz="3600" dirty="0"/>
          </a:p>
        </p:txBody>
      </p:sp>
      <p:graphicFrame>
        <p:nvGraphicFramePr>
          <p:cNvPr id="6" name="Диаграмма 5"/>
          <p:cNvGraphicFramePr/>
          <p:nvPr/>
        </p:nvGraphicFramePr>
        <p:xfrm>
          <a:off x="142844" y="1643050"/>
          <a:ext cx="8858312" cy="48577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kk-KZ" dirty="0" smtClean="0"/>
              <a:t>Качество знаний по геометрии</a:t>
            </a:r>
            <a:br>
              <a:rPr lang="kk-KZ" dirty="0" smtClean="0"/>
            </a:br>
            <a:r>
              <a:rPr lang="kk-KZ" dirty="0" smtClean="0"/>
              <a:t>Учитель Каржасбекова А.Б.</a:t>
            </a:r>
            <a:endParaRPr lang="ru-RU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1500174"/>
          <a:ext cx="8572560" cy="50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320"/>
            <a:ext cx="8647968" cy="1143000"/>
          </a:xfrm>
        </p:spPr>
        <p:txBody>
          <a:bodyPr>
            <a:noAutofit/>
          </a:bodyPr>
          <a:lstStyle/>
          <a:p>
            <a:pPr algn="ctr"/>
            <a:r>
              <a:rPr lang="kk-KZ" sz="3600" dirty="0" smtClean="0"/>
              <a:t>Качество знаний по математике, алгебре</a:t>
            </a:r>
            <a:br>
              <a:rPr lang="kk-KZ" sz="3600" dirty="0" smtClean="0"/>
            </a:br>
            <a:r>
              <a:rPr lang="kk-KZ" sz="3600" dirty="0" smtClean="0"/>
              <a:t>Учитель Попова С.И.</a:t>
            </a:r>
            <a:endParaRPr lang="ru-RU" sz="3600" dirty="0"/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85720" y="1397000"/>
          <a:ext cx="8643998" cy="5246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4" descr="27A9D677"/>
          <p:cNvPicPr>
            <a:picLocks noChangeAspect="1" noChangeArrowheads="1"/>
          </p:cNvPicPr>
          <p:nvPr/>
        </p:nvPicPr>
        <p:blipFill>
          <a:blip r:embed="rId2"/>
          <a:srcRect l="7483" t="12877" r="7483"/>
          <a:stretch>
            <a:fillRect/>
          </a:stretch>
        </p:blipFill>
        <p:spPr bwMode="auto">
          <a:xfrm>
            <a:off x="0" y="-25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274320"/>
            <a:ext cx="8647968" cy="1143000"/>
          </a:xfrm>
        </p:spPr>
        <p:txBody>
          <a:bodyPr>
            <a:noAutofit/>
          </a:bodyPr>
          <a:lstStyle/>
          <a:p>
            <a:pPr algn="ctr"/>
            <a:r>
              <a:rPr lang="kk-KZ" sz="3600" dirty="0" smtClean="0"/>
              <a:t>Качество знаний по геометрии</a:t>
            </a:r>
            <a:br>
              <a:rPr lang="kk-KZ" sz="3600" dirty="0" smtClean="0"/>
            </a:br>
            <a:r>
              <a:rPr lang="kk-KZ" sz="3600" dirty="0" smtClean="0"/>
              <a:t>Учитель Попова С.И.</a:t>
            </a:r>
            <a:endParaRPr lang="ru-RU" sz="3600" dirty="0"/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85720" y="1397000"/>
          <a:ext cx="8572560" cy="51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алгебре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Жуковская Н.Ю.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1571612"/>
          <a:ext cx="8786874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геометрии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Жуковская Н.Ю.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1500174"/>
          <a:ext cx="8715436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математике, алгебре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Чепурнова Л.С.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214282" y="1500174"/>
          <a:ext cx="8643998" cy="507209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геометрии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Чепурнова Л.С.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14282" y="1500174"/>
          <a:ext cx="8715436" cy="5143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математике, алгебре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</a:t>
            </a:r>
            <a:r>
              <a:rPr lang="kk-KZ" sz="3600" dirty="0" smtClean="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Акенфьева З.Н</a:t>
            </a: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397000"/>
          <a:ext cx="8572560" cy="51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геометрии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</a:t>
            </a:r>
            <a:r>
              <a:rPr lang="kk-KZ" sz="3600" dirty="0" smtClean="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Акенфьева З.Н</a:t>
            </a: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397000"/>
          <a:ext cx="8572560" cy="51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физике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</a:t>
            </a:r>
            <a:r>
              <a:rPr lang="kk-KZ" sz="3600" dirty="0" smtClean="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Каржасбекова А.Б</a:t>
            </a: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397000"/>
          <a:ext cx="8572560" cy="51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физике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</a:t>
            </a:r>
            <a:r>
              <a:rPr lang="kk-KZ" sz="3600" dirty="0" smtClean="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Острая Т.И.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397000"/>
          <a:ext cx="8572560" cy="51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285720" y="214290"/>
            <a:ext cx="8647968" cy="114300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Качество знаний по физике</a:t>
            </a:r>
            <a:b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kk-KZ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Учитель </a:t>
            </a:r>
            <a:r>
              <a:rPr lang="kk-KZ" sz="3600" dirty="0" smtClean="0">
                <a:solidFill>
                  <a:srgbClr val="572314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Острая Т.И.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572314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357158" y="1397000"/>
          <a:ext cx="8572560" cy="5175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750" y="928688"/>
          <a:ext cx="8643938" cy="5460683"/>
        </p:xfrm>
        <a:graphic>
          <a:graphicData uri="http://schemas.openxmlformats.org/drawingml/2006/table">
            <a:tbl>
              <a:tblPr/>
              <a:tblGrid>
                <a:gridCol w="487363"/>
                <a:gridCol w="2193925"/>
                <a:gridCol w="1641475"/>
                <a:gridCol w="1439862"/>
                <a:gridCol w="1441450"/>
                <a:gridCol w="1439863"/>
              </a:tblGrid>
              <a:tr h="1071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учителя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Специальность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Квалифика-ционный разряд</a:t>
                      </a:r>
                      <a:endParaRPr kumimoji="0" lang="ru-RU" sz="11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каких классах работает 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2010-2011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уч.г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Попова Светлана Ивановна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высшая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 8-10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Чепурнова Любовь Сергеевна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категория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5-7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Жуковская Наталья Юрьевна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категория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7, 11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Акенфьева Зоя Николаевна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 и экономики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Б/к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 8-9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Смирнова Марина Александровна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 и информатики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22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высшая категория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9-11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Тен Наталья Капитоновна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информатики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категория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500063" y="214313"/>
            <a:ext cx="7772400" cy="70167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2">
                    <a:satMod val="130000"/>
                  </a:schemeClr>
                </a:solidFill>
              </a:rPr>
              <a:t>Качественный состав кафедры</a:t>
            </a:r>
            <a:endParaRPr lang="ru-RU" dirty="0">
              <a:solidFill>
                <a:schemeClr val="tx2">
                  <a:satMod val="13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14282" y="214291"/>
            <a:ext cx="8643998" cy="1143008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sz="4000" dirty="0">
                <a:solidFill>
                  <a:schemeClr val="tx2">
                    <a:satMod val="130000"/>
                  </a:schemeClr>
                </a:solidFill>
              </a:rPr>
              <a:t>Мониторинг результатов ЕНТ </a:t>
            </a:r>
            <a:r>
              <a:rPr lang="kk-KZ" sz="4000" dirty="0" smtClean="0">
                <a:solidFill>
                  <a:schemeClr val="tx2">
                    <a:satMod val="130000"/>
                  </a:schemeClr>
                </a:solidFill>
              </a:rPr>
              <a:t/>
            </a:r>
            <a:br>
              <a:rPr lang="kk-KZ" sz="4000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kk-KZ" sz="4000" dirty="0" smtClean="0">
                <a:solidFill>
                  <a:schemeClr val="tx2">
                    <a:satMod val="130000"/>
                  </a:schemeClr>
                </a:solidFill>
              </a:rPr>
              <a:t>по математике</a:t>
            </a:r>
            <a:endParaRPr lang="ru-RU" sz="4000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9728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9728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285860"/>
            <a:ext cx="8995140" cy="54292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1729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2852"/>
            <a:ext cx="9001156" cy="65722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20275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14289"/>
            <a:ext cx="9144000" cy="664371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857250"/>
            <a:ext cx="8143875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kk-KZ" sz="4400" smtClean="0"/>
              <a:t>“Тот, кто не знает математики, не может узнать никакой другой науки и даже не может обнаружить своего невежества, а потому что не ищет от него лекарства”</a:t>
            </a:r>
          </a:p>
          <a:p>
            <a:pPr algn="r" eaLnBrk="1" hangingPunct="1">
              <a:buFont typeface="Wingdings 2" pitchFamily="18" charset="2"/>
              <a:buNone/>
            </a:pPr>
            <a:r>
              <a:rPr lang="kk-KZ" sz="4400" smtClean="0"/>
              <a:t>Роджер Бэкон</a:t>
            </a:r>
            <a:endParaRPr lang="ru-RU" sz="44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88" y="908050"/>
            <a:ext cx="8964612" cy="5214938"/>
          </a:xfrm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pPr eaLnBrk="1" hangingPunct="1"/>
            <a:r>
              <a:rPr lang="kk-KZ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Развитие и образование ни одному человеку не могут быть даны и сообщен</a:t>
            </a: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ы.  Всякий, кто желает к ним приобщиться, должен достигнуть этого собственной деятельностью, собственными силами, собственным напряжением. Извне он может получить только возбуждение.</a:t>
            </a:r>
            <a:b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                       А. Дистервег</a:t>
            </a:r>
            <a:br>
              <a:rPr lang="ru-RU" sz="4000" smtClean="0">
                <a:effectLst>
                  <a:outerShdw blurRad="38100" dist="38100" dir="2700000" algn="tl">
                    <a:srgbClr val="C0C0C0"/>
                  </a:outerShdw>
                </a:effectLst>
              </a:rPr>
            </a:br>
            <a:endParaRPr lang="ru-RU" sz="4000" smtClean="0"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285750" y="500063"/>
          <a:ext cx="8643938" cy="5760403"/>
        </p:xfrm>
        <a:graphic>
          <a:graphicData uri="http://schemas.openxmlformats.org/drawingml/2006/table">
            <a:tbl>
              <a:tblPr/>
              <a:tblGrid>
                <a:gridCol w="487363"/>
                <a:gridCol w="2193925"/>
                <a:gridCol w="1641475"/>
                <a:gridCol w="1439862"/>
                <a:gridCol w="1441450"/>
                <a:gridCol w="1439863"/>
              </a:tblGrid>
              <a:tr h="10715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ФИО учителя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Специальность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Пед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стаж</a:t>
                      </a:r>
                      <a:endParaRPr kumimoji="0" lang="ru-RU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Квалифика-ционный разряд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0" marR="0" marT="0" marB="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каких классах работает в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ts val="100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2010-2011 </a:t>
                      </a:r>
                      <a:r>
                        <a:rPr kumimoji="0" lang="ru-RU" sz="12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уч.г</a:t>
                      </a: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endParaRPr kumimoji="0" lang="ru-RU" sz="12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orbel" pitchFamily="34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Каржасбекова Асель Базаралиевна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математики и физики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категория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Кадирова Айнур Женисовна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информатики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Б/к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Острая Татьяна Ивановна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физики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категория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7-11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Коковкина Людмила Николаевна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технологии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30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категория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  <a:tr h="939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Бикенова Жанаргуль Муратовна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технологии и черчения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2-</a:t>
                      </a: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Б/к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EDCE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12.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Давыдов Николай Игнатьевич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учитель технологии 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 категория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k-KZ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5-9</a:t>
                      </a:r>
                      <a:endParaRPr kumimoji="0" lang="ru-RU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8EEF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625" y="857250"/>
            <a:ext cx="7786688" cy="4800600"/>
          </a:xfrm>
        </p:spPr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kk-KZ" sz="4800" smtClean="0"/>
              <a:t>“Чистая математика – это такой предмет, где мы не знаем, о чем мы говорим, и не знаем, истинно ли то, что мы говорим”</a:t>
            </a:r>
          </a:p>
          <a:p>
            <a:pPr eaLnBrk="1" hangingPunct="1">
              <a:buFont typeface="Wingdings 2" pitchFamily="18" charset="2"/>
              <a:buNone/>
            </a:pPr>
            <a:r>
              <a:rPr lang="kk-KZ" sz="4800" smtClean="0"/>
              <a:t>						Рассел</a:t>
            </a:r>
            <a:endParaRPr lang="ru-RU" sz="480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25" y="357188"/>
            <a:ext cx="8229600" cy="1000125"/>
          </a:xfrm>
        </p:spPr>
        <p:txBody>
          <a:bodyPr>
            <a:no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kk-KZ" sz="4000" b="1" dirty="0" smtClean="0">
                <a:solidFill>
                  <a:schemeClr val="tx2">
                    <a:satMod val="130000"/>
                  </a:schemeClr>
                </a:solidFill>
              </a:rPr>
              <a:t>Индивидуальные образовательные траектории</a:t>
            </a:r>
            <a:endParaRPr lang="ru-RU" sz="4000" b="1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20483" name="AutoShape 8"/>
          <p:cNvSpPr>
            <a:spLocks noChangeArrowheads="1"/>
          </p:cNvSpPr>
          <p:nvPr/>
        </p:nvSpPr>
        <p:spPr bwMode="auto">
          <a:xfrm rot="-5400000">
            <a:off x="2803525" y="2268538"/>
            <a:ext cx="1757363" cy="77787"/>
          </a:xfrm>
          <a:prstGeom prst="leftArrow">
            <a:avLst>
              <a:gd name="adj1" fmla="val 50000"/>
              <a:gd name="adj2" fmla="val 520975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84" name="AutoShape 3"/>
          <p:cNvSpPr>
            <a:spLocks noChangeArrowheads="1"/>
          </p:cNvSpPr>
          <p:nvPr/>
        </p:nvSpPr>
        <p:spPr bwMode="auto">
          <a:xfrm rot="-5400000">
            <a:off x="4457700" y="-2757487"/>
            <a:ext cx="71437" cy="8301038"/>
          </a:xfrm>
          <a:prstGeom prst="flowChartProcess">
            <a:avLst/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solidFill>
                <a:srgbClr val="002060"/>
              </a:solidFill>
              <a:latin typeface="Corbel" pitchFamily="34" charset="0"/>
            </a:endParaRPr>
          </a:p>
        </p:txBody>
      </p:sp>
      <p:sp>
        <p:nvSpPr>
          <p:cNvPr id="20485" name="AutoShape 4"/>
          <p:cNvSpPr>
            <a:spLocks noChangeArrowheads="1"/>
          </p:cNvSpPr>
          <p:nvPr/>
        </p:nvSpPr>
        <p:spPr bwMode="auto">
          <a:xfrm rot="-5400000">
            <a:off x="-494507" y="22788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86" name="AutoShape 5"/>
          <p:cNvSpPr>
            <a:spLocks noChangeArrowheads="1"/>
          </p:cNvSpPr>
          <p:nvPr/>
        </p:nvSpPr>
        <p:spPr bwMode="auto">
          <a:xfrm rot="-5400000">
            <a:off x="140493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87" name="AutoShape 6"/>
          <p:cNvSpPr>
            <a:spLocks noChangeArrowheads="1"/>
          </p:cNvSpPr>
          <p:nvPr/>
        </p:nvSpPr>
        <p:spPr bwMode="auto">
          <a:xfrm rot="-5400000">
            <a:off x="747712" y="2265363"/>
            <a:ext cx="1757363" cy="84138"/>
          </a:xfrm>
          <a:prstGeom prst="leftArrow">
            <a:avLst>
              <a:gd name="adj1" fmla="val 50000"/>
              <a:gd name="adj2" fmla="val 51182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88" name="AutoShape 7"/>
          <p:cNvSpPr>
            <a:spLocks noChangeArrowheads="1"/>
          </p:cNvSpPr>
          <p:nvPr/>
        </p:nvSpPr>
        <p:spPr bwMode="auto">
          <a:xfrm rot="-5400000">
            <a:off x="2091531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89" name="AutoShape 9"/>
          <p:cNvSpPr>
            <a:spLocks noChangeArrowheads="1"/>
          </p:cNvSpPr>
          <p:nvPr/>
        </p:nvSpPr>
        <p:spPr bwMode="auto">
          <a:xfrm rot="-5400000">
            <a:off x="3591718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0" name="AutoShape 10"/>
          <p:cNvSpPr>
            <a:spLocks noChangeArrowheads="1"/>
          </p:cNvSpPr>
          <p:nvPr/>
        </p:nvSpPr>
        <p:spPr bwMode="auto">
          <a:xfrm rot="-5400000">
            <a:off x="4937918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1" name="AutoShape 11"/>
          <p:cNvSpPr>
            <a:spLocks noChangeArrowheads="1"/>
          </p:cNvSpPr>
          <p:nvPr/>
        </p:nvSpPr>
        <p:spPr bwMode="auto">
          <a:xfrm rot="-5400000">
            <a:off x="5681662" y="2265363"/>
            <a:ext cx="1757363" cy="84138"/>
          </a:xfrm>
          <a:prstGeom prst="leftArrow">
            <a:avLst>
              <a:gd name="adj1" fmla="val 50000"/>
              <a:gd name="adj2" fmla="val 511820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2" name="AutoShape 12"/>
          <p:cNvSpPr>
            <a:spLocks noChangeArrowheads="1"/>
          </p:cNvSpPr>
          <p:nvPr/>
        </p:nvSpPr>
        <p:spPr bwMode="auto">
          <a:xfrm rot="-5400000">
            <a:off x="6377781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3" name="AutoShape 13"/>
          <p:cNvSpPr>
            <a:spLocks noChangeArrowheads="1"/>
          </p:cNvSpPr>
          <p:nvPr/>
        </p:nvSpPr>
        <p:spPr bwMode="auto">
          <a:xfrm rot="-5400000">
            <a:off x="7163593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494" name="AutoShape 14"/>
          <p:cNvSpPr>
            <a:spLocks noChangeArrowheads="1"/>
          </p:cNvSpPr>
          <p:nvPr/>
        </p:nvSpPr>
        <p:spPr bwMode="auto">
          <a:xfrm rot="-5400000">
            <a:off x="-1185068" y="4625181"/>
            <a:ext cx="3168650" cy="512763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Базовые предметы </a:t>
            </a:r>
            <a:endParaRPr lang="ru-RU"/>
          </a:p>
        </p:txBody>
      </p:sp>
      <p:sp>
        <p:nvSpPr>
          <p:cNvPr id="20495" name="AutoShape 15"/>
          <p:cNvSpPr>
            <a:spLocks noChangeArrowheads="1"/>
          </p:cNvSpPr>
          <p:nvPr/>
        </p:nvSpPr>
        <p:spPr bwMode="auto">
          <a:xfrm rot="-5400000">
            <a:off x="-613568" y="4542631"/>
            <a:ext cx="3168650" cy="512763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Профильные курсы</a:t>
            </a:r>
            <a:endParaRPr lang="ru-RU"/>
          </a:p>
        </p:txBody>
      </p:sp>
      <p:sp>
        <p:nvSpPr>
          <p:cNvPr id="20496" name="AutoShape 16"/>
          <p:cNvSpPr>
            <a:spLocks noChangeArrowheads="1"/>
          </p:cNvSpPr>
          <p:nvPr/>
        </p:nvSpPr>
        <p:spPr bwMode="auto">
          <a:xfrm rot="-5400000">
            <a:off x="-42068" y="4614068"/>
            <a:ext cx="3168650" cy="512763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Прикладные  курсы</a:t>
            </a:r>
            <a:endParaRPr lang="ru-RU"/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auto">
          <a:xfrm rot="-5400000">
            <a:off x="623888" y="4519612"/>
            <a:ext cx="3168650" cy="7016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Факультативы, курсы по выбору</a:t>
            </a:r>
            <a:endParaRPr lang="ru-RU" sz="2000"/>
          </a:p>
        </p:txBody>
      </p:sp>
      <p:sp>
        <p:nvSpPr>
          <p:cNvPr id="20498" name="AutoShape 18"/>
          <p:cNvSpPr>
            <a:spLocks noChangeArrowheads="1"/>
          </p:cNvSpPr>
          <p:nvPr/>
        </p:nvSpPr>
        <p:spPr bwMode="auto">
          <a:xfrm rot="-5400000">
            <a:off x="1379538" y="4522787"/>
            <a:ext cx="3168650" cy="69532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Вариативный, ученический компонент</a:t>
            </a:r>
            <a:endParaRPr lang="ru-RU" sz="2000"/>
          </a:p>
        </p:txBody>
      </p:sp>
      <p:sp>
        <p:nvSpPr>
          <p:cNvPr id="20499" name="AutoShape 19"/>
          <p:cNvSpPr>
            <a:spLocks noChangeArrowheads="1"/>
          </p:cNvSpPr>
          <p:nvPr/>
        </p:nvSpPr>
        <p:spPr bwMode="auto">
          <a:xfrm rot="-5400000">
            <a:off x="3612357" y="4520406"/>
            <a:ext cx="3168650" cy="700087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Олимпиады, конкурсы, конференции</a:t>
            </a:r>
            <a:endParaRPr lang="ru-RU" sz="2000"/>
          </a:p>
        </p:txBody>
      </p:sp>
      <p:sp>
        <p:nvSpPr>
          <p:cNvPr id="20500" name="AutoShape 20"/>
          <p:cNvSpPr>
            <a:spLocks noChangeArrowheads="1"/>
          </p:cNvSpPr>
          <p:nvPr/>
        </p:nvSpPr>
        <p:spPr bwMode="auto">
          <a:xfrm rot="-5400000">
            <a:off x="5052219" y="4614069"/>
            <a:ext cx="3168650" cy="512762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Деятельность НОЛ</a:t>
            </a:r>
            <a:endParaRPr lang="ru-RU" sz="2000"/>
          </a:p>
        </p:txBody>
      </p:sp>
      <p:sp>
        <p:nvSpPr>
          <p:cNvPr id="20501" name="AutoShape 21"/>
          <p:cNvSpPr>
            <a:spLocks noChangeArrowheads="1"/>
          </p:cNvSpPr>
          <p:nvPr/>
        </p:nvSpPr>
        <p:spPr bwMode="auto">
          <a:xfrm rot="-5400000">
            <a:off x="4400551" y="4529137"/>
            <a:ext cx="3168650" cy="68262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>
                <a:latin typeface="Calibri" pitchFamily="34" charset="0"/>
              </a:rPr>
              <a:t>Интеллектуальные марафоны</a:t>
            </a:r>
            <a:endParaRPr lang="ru-RU"/>
          </a:p>
        </p:txBody>
      </p:sp>
      <p:sp>
        <p:nvSpPr>
          <p:cNvPr id="20502" name="AutoShape 22"/>
          <p:cNvSpPr>
            <a:spLocks noChangeArrowheads="1"/>
          </p:cNvSpPr>
          <p:nvPr/>
        </p:nvSpPr>
        <p:spPr bwMode="auto">
          <a:xfrm rot="-5400000">
            <a:off x="5694363" y="4565650"/>
            <a:ext cx="3168650" cy="6096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>
                <a:latin typeface="Calibri" pitchFamily="34" charset="0"/>
              </a:rPr>
              <a:t>Самообразование учителей</a:t>
            </a:r>
            <a:endParaRPr lang="ru-RU"/>
          </a:p>
        </p:txBody>
      </p:sp>
      <p:sp>
        <p:nvSpPr>
          <p:cNvPr id="20503" name="AutoShape 23"/>
          <p:cNvSpPr>
            <a:spLocks noChangeArrowheads="1"/>
          </p:cNvSpPr>
          <p:nvPr/>
        </p:nvSpPr>
        <p:spPr bwMode="auto">
          <a:xfrm rot="-5400000">
            <a:off x="7088982" y="4614068"/>
            <a:ext cx="3168650" cy="512763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>
                <a:latin typeface="Calibri" pitchFamily="34" charset="0"/>
              </a:rPr>
              <a:t>Дистанционное обучение</a:t>
            </a:r>
            <a:endParaRPr lang="ru-RU"/>
          </a:p>
        </p:txBody>
      </p:sp>
      <p:sp>
        <p:nvSpPr>
          <p:cNvPr id="20504" name="AutoShape 22"/>
          <p:cNvSpPr>
            <a:spLocks noChangeArrowheads="1"/>
          </p:cNvSpPr>
          <p:nvPr/>
        </p:nvSpPr>
        <p:spPr bwMode="auto">
          <a:xfrm rot="-5400000">
            <a:off x="6453188" y="4565650"/>
            <a:ext cx="3168650" cy="6096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>
                <a:latin typeface="Calibri" pitchFamily="34" charset="0"/>
              </a:rPr>
              <a:t>Портфолио</a:t>
            </a:r>
            <a:endParaRPr lang="ru-RU"/>
          </a:p>
        </p:txBody>
      </p:sp>
      <p:sp>
        <p:nvSpPr>
          <p:cNvPr id="20505" name="AutoShape 19"/>
          <p:cNvSpPr>
            <a:spLocks noChangeArrowheads="1"/>
          </p:cNvSpPr>
          <p:nvPr/>
        </p:nvSpPr>
        <p:spPr bwMode="auto">
          <a:xfrm rot="-5400000">
            <a:off x="2867819" y="4520406"/>
            <a:ext cx="3168650" cy="700088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Прфессиональная практика</a:t>
            </a:r>
            <a:endParaRPr lang="ru-RU" sz="2000"/>
          </a:p>
        </p:txBody>
      </p:sp>
      <p:sp>
        <p:nvSpPr>
          <p:cNvPr id="20506" name="AutoShape 6"/>
          <p:cNvSpPr>
            <a:spLocks noChangeArrowheads="1"/>
          </p:cNvSpPr>
          <p:nvPr/>
        </p:nvSpPr>
        <p:spPr bwMode="auto">
          <a:xfrm rot="-5400000">
            <a:off x="1305718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507" name="AutoShape 13"/>
          <p:cNvSpPr>
            <a:spLocks noChangeArrowheads="1"/>
          </p:cNvSpPr>
          <p:nvPr/>
        </p:nvSpPr>
        <p:spPr bwMode="auto">
          <a:xfrm rot="-5400000">
            <a:off x="7750968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  <p:sp>
        <p:nvSpPr>
          <p:cNvPr id="20508" name="AutoShape 18"/>
          <p:cNvSpPr>
            <a:spLocks noChangeArrowheads="1"/>
          </p:cNvSpPr>
          <p:nvPr/>
        </p:nvSpPr>
        <p:spPr bwMode="auto">
          <a:xfrm rot="-5400000">
            <a:off x="2119313" y="4522787"/>
            <a:ext cx="3168650" cy="69532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>
              <a:spcAft>
                <a:spcPts val="1000"/>
              </a:spcAft>
            </a:pPr>
            <a:r>
              <a:rPr lang="ru-RU" sz="2000">
                <a:latin typeface="Calibri" pitchFamily="34" charset="0"/>
              </a:rPr>
              <a:t>Лицейский компонент</a:t>
            </a:r>
            <a:endParaRPr lang="ru-RU" sz="2000"/>
          </a:p>
        </p:txBody>
      </p:sp>
      <p:sp>
        <p:nvSpPr>
          <p:cNvPr id="20509" name="AutoShape 9"/>
          <p:cNvSpPr>
            <a:spLocks noChangeArrowheads="1"/>
          </p:cNvSpPr>
          <p:nvPr/>
        </p:nvSpPr>
        <p:spPr bwMode="auto">
          <a:xfrm rot="-5400000">
            <a:off x="4306093" y="2266157"/>
            <a:ext cx="1757363" cy="82550"/>
          </a:xfrm>
          <a:prstGeom prst="leftArrow">
            <a:avLst>
              <a:gd name="adj1" fmla="val 50000"/>
              <a:gd name="adj2" fmla="val 521666"/>
            </a:avLst>
          </a:prstGeom>
          <a:solidFill>
            <a:schemeClr val="accent2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ru-RU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1261</TotalTime>
  <Words>2358</Words>
  <Application>Microsoft Office PowerPoint</Application>
  <PresentationFormat>Экран (4:3)</PresentationFormat>
  <Paragraphs>684</Paragraphs>
  <Slides>64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64</vt:i4>
      </vt:variant>
    </vt:vector>
  </HeadingPairs>
  <TitlesOfParts>
    <vt:vector size="65" baseType="lpstr">
      <vt:lpstr>Солнцестояние</vt:lpstr>
      <vt:lpstr>«Проектирование индивидуального маршрута ученика в контексте предпрофильной подготовки на уроках математического цикла»</vt:lpstr>
      <vt:lpstr>Цель: повышение качества знаний учащихся на основе внедрения проектно-исследовательских методов обучения</vt:lpstr>
      <vt:lpstr>Состав кафедры:</vt:lpstr>
      <vt:lpstr>Состав кафедры:</vt:lpstr>
      <vt:lpstr>Слайд 5</vt:lpstr>
      <vt:lpstr>Качественный состав кафедры</vt:lpstr>
      <vt:lpstr>Слайд 7</vt:lpstr>
      <vt:lpstr>Слайд 8</vt:lpstr>
      <vt:lpstr>Индивидуальные образовательные траектории</vt:lpstr>
      <vt:lpstr>Базовые предметы </vt:lpstr>
      <vt:lpstr>Профильные предметы</vt:lpstr>
      <vt:lpstr>Прикладные курсы</vt:lpstr>
      <vt:lpstr>Вариативный (ученический) компонент</vt:lpstr>
      <vt:lpstr>Лицейский компонент</vt:lpstr>
      <vt:lpstr>Слайд 15</vt:lpstr>
      <vt:lpstr>Олимпиады, конкурсы, конференции</vt:lpstr>
      <vt:lpstr>Интеллектуальные марафоны</vt:lpstr>
      <vt:lpstr>Интеллектуальный марафон  «Кенгуру -математик» - 2010 год</vt:lpstr>
      <vt:lpstr>Математический турнир: «Көшбасшы»</vt:lpstr>
      <vt:lpstr>Слайд 20</vt:lpstr>
      <vt:lpstr>Победители и призеры II (городского) тура Республиканской олимпиады по 15  общеобразовательным предметам   2009-2010 уч. год</vt:lpstr>
      <vt:lpstr>Результаты   городской олимпиады -2011 год</vt:lpstr>
      <vt:lpstr>VII Международная олимпиада по основам наук</vt:lpstr>
      <vt:lpstr>В рамках Государственной Программы развития одаренности в Национальный научно-практический образовательный и оздоровительный центр «Бобек» от нашей школы в 2009-2010 у.г. были направлены двое учащихся 10 –го класса:  Котенев Николай, Ахтанова Назерке.</vt:lpstr>
      <vt:lpstr>В рамках Государственной Программы развития одаренности в оздоровительный лагерь  «Шахтер» от нашей школы  в 2010-2011 у. г. были направлены  четверо учащихся  10-11 класса:  Юсупов Рустам, Гауф Евгений, Ломов Владислав,  Есембаев Олжас.</vt:lpstr>
      <vt:lpstr>Исследовательская деятельность учителей</vt:lpstr>
      <vt:lpstr>Исследовательская деятельность учителей</vt:lpstr>
      <vt:lpstr>Экспертная карта инновационной деятельности учителя</vt:lpstr>
      <vt:lpstr>Экспертная карта инновационной деятельности учителя</vt:lpstr>
      <vt:lpstr>Портфолио   учителей и учащихся</vt:lpstr>
      <vt:lpstr>Проектная деятельность</vt:lpstr>
      <vt:lpstr>ПРОЕКТНАЯ  ДЕЯТЕЛЬНОСТЬ</vt:lpstr>
      <vt:lpstr>Слайд 33</vt:lpstr>
      <vt:lpstr>Открытые уроки Декада кафедры политехнических дисциплин - 2011 год</vt:lpstr>
      <vt:lpstr>Проведение городского семинара  учителей математики на тему:  “Деятельность учителей кафедры политехнических дисциплин в проектировании индивидуального образовательного маршрута учащихся”  17.03.2011</vt:lpstr>
      <vt:lpstr>Проведенные мероприятия</vt:lpstr>
      <vt:lpstr>“Величие человека – в его способности мыслить”       Б. Паскаль</vt:lpstr>
      <vt:lpstr>Качество знаний по предмету математика</vt:lpstr>
      <vt:lpstr>Качество знаний по предмету алгебра</vt:lpstr>
      <vt:lpstr>Качество знаний по предмету алгебра</vt:lpstr>
      <vt:lpstr>Качество знаний по предмету геометрия</vt:lpstr>
      <vt:lpstr>Качество знаний по предмету геометрия</vt:lpstr>
      <vt:lpstr>Качество знаний по предмету физика</vt:lpstr>
      <vt:lpstr>Качество знаний по предмету физика</vt:lpstr>
      <vt:lpstr>Качество знаний по предмету информатика</vt:lpstr>
      <vt:lpstr>Качество знаний по предмету информатика</vt:lpstr>
      <vt:lpstr>Качество знаний по математике, алгебре Учитель Каржасбекова А.Б.</vt:lpstr>
      <vt:lpstr>Качество знаний по геометрии Учитель Каржасбекова А.Б.</vt:lpstr>
      <vt:lpstr>Качество знаний по математике, алгебре Учитель Попова С.И.</vt:lpstr>
      <vt:lpstr>Качество знаний по геометрии Учитель Попова С.И.</vt:lpstr>
      <vt:lpstr>Слайд 51</vt:lpstr>
      <vt:lpstr>Слайд 52</vt:lpstr>
      <vt:lpstr>Слайд 53</vt:lpstr>
      <vt:lpstr>Слайд 54</vt:lpstr>
      <vt:lpstr>Слайд 55</vt:lpstr>
      <vt:lpstr>Слайд 56</vt:lpstr>
      <vt:lpstr>Слайд 57</vt:lpstr>
      <vt:lpstr>Слайд 58</vt:lpstr>
      <vt:lpstr>Слайд 59</vt:lpstr>
      <vt:lpstr>Мониторинг результатов ЕНТ  по математике</vt:lpstr>
      <vt:lpstr>Слайд 61</vt:lpstr>
      <vt:lpstr>Слайд 62</vt:lpstr>
      <vt:lpstr>Слайд 63</vt:lpstr>
      <vt:lpstr>  Развитие и образование ни одному человеку не могут быть даны и сообщены.  Всякий, кто желает к ним приобщиться, должен достигнуть этого собственной деятельностью, собственными силами, собственным напряжением. Извне он может получить только возбуждение.                                   А. Дистервег </vt:lpstr>
    </vt:vector>
  </TitlesOfParts>
  <Company>School53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Кафедра  политехнических дисциплин</dc:title>
  <dc:creator>Ученик</dc:creator>
  <cp:lastModifiedBy>Ученик</cp:lastModifiedBy>
  <cp:revision>165</cp:revision>
  <dcterms:created xsi:type="dcterms:W3CDTF">2011-03-11T07:35:12Z</dcterms:created>
  <dcterms:modified xsi:type="dcterms:W3CDTF">2011-06-27T07:38:25Z</dcterms:modified>
</cp:coreProperties>
</file>