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1/7/2010</a:t>
            </a:fld>
            <a:endParaRPr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1/7/2010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1/7/2010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1/7/2010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1/7/2010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1/7/2010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EAF463A-BC7C-46EE-9F1E-7F377CCA4891}" type="datetimeFigureOut">
              <a:rPr lang="en-US" smtClean="0"/>
              <a:pPr/>
              <a:t>1/7/2010</a:t>
            </a:fld>
            <a:endParaRPr lang="en-US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1/7/2010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1/7/2010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1/7/2010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1/7/2010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1/7/2010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ransition spd="slow">
    <p:fade/>
  </p:transition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smtClean="0"/>
              <a:t>Здоровьесберегающие технологии</a:t>
            </a: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400" dirty="0" smtClean="0"/>
              <a:t>Критерии </a:t>
            </a:r>
            <a:r>
              <a:rPr lang="ru-RU" sz="2400" dirty="0" err="1" smtClean="0"/>
              <a:t>здоровьесбережения</a:t>
            </a:r>
            <a:r>
              <a:rPr lang="ru-RU" sz="2400" dirty="0" smtClean="0"/>
              <a:t> на </a:t>
            </a:r>
            <a:r>
              <a:rPr lang="ru-RU" sz="2400" dirty="0" smtClean="0"/>
              <a:t>уроке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Критерии </a:t>
            </a:r>
            <a:r>
              <a:rPr lang="ru-RU" b="1" dirty="0" err="1" smtClean="0"/>
              <a:t>здоровьесбережения</a:t>
            </a:r>
            <a:endParaRPr lang="ru-RU" dirty="0" smtClean="0"/>
          </a:p>
          <a:p>
            <a:r>
              <a:rPr lang="ru-RU" dirty="0" smtClean="0"/>
              <a:t>Обстановка </a:t>
            </a:r>
            <a:r>
              <a:rPr lang="ru-RU" dirty="0" smtClean="0"/>
              <a:t>и гигиенические условия в классе</a:t>
            </a:r>
          </a:p>
          <a:p>
            <a:r>
              <a:rPr lang="ru-RU" dirty="0" smtClean="0"/>
              <a:t>Количество видов учебной деятельности</a:t>
            </a:r>
          </a:p>
          <a:p>
            <a:r>
              <a:rPr lang="ru-RU" dirty="0" smtClean="0"/>
              <a:t>Средняя продолжительность и частота чередования видов деятельности</a:t>
            </a:r>
          </a:p>
          <a:p>
            <a:r>
              <a:rPr lang="ru-RU" dirty="0" smtClean="0"/>
              <a:t>Количество видов преподавания</a:t>
            </a:r>
          </a:p>
          <a:p>
            <a:r>
              <a:rPr lang="ru-RU" dirty="0" smtClean="0"/>
              <a:t>Чередование видов преподавания</a:t>
            </a:r>
          </a:p>
          <a:p>
            <a:r>
              <a:rPr lang="ru-RU" dirty="0" smtClean="0"/>
              <a:t>Наличие и место методов, способствующих активизации</a:t>
            </a:r>
          </a:p>
          <a:p>
            <a:r>
              <a:rPr lang="ru-RU" dirty="0" smtClean="0"/>
              <a:t>Место и длительность применения ТСО</a:t>
            </a:r>
          </a:p>
          <a:p>
            <a:r>
              <a:rPr lang="ru-RU" dirty="0" smtClean="0"/>
              <a:t>Поза учащегося, чередование позы</a:t>
            </a:r>
          </a:p>
          <a:p>
            <a:r>
              <a:rPr lang="ru-RU" dirty="0" smtClean="0"/>
              <a:t>Наличие, место, содержание и продолжительность на уроке моментов оздоровления</a:t>
            </a:r>
          </a:p>
          <a:p>
            <a:r>
              <a:rPr lang="ru-RU" dirty="0" smtClean="0"/>
              <a:t>Наличие мотивации деятельности учащихся на уроке</a:t>
            </a:r>
          </a:p>
          <a:p>
            <a:r>
              <a:rPr lang="ru-RU" dirty="0" smtClean="0"/>
              <a:t>Психологический климат на уроке</a:t>
            </a:r>
          </a:p>
          <a:p>
            <a:r>
              <a:rPr lang="ru-RU" dirty="0" smtClean="0"/>
              <a:t>Эмоциональные разрядки на уроке</a:t>
            </a:r>
          </a:p>
          <a:p>
            <a:r>
              <a:rPr lang="ru-RU" dirty="0" smtClean="0"/>
              <a:t>Определяется в ходе наблюдения по возрастанию двигательных или пассивных отвлечений в процессе учебной деятельности</a:t>
            </a:r>
          </a:p>
          <a:p>
            <a:r>
              <a:rPr lang="ru-RU" dirty="0" smtClean="0"/>
              <a:t>Темп окончания урока</a:t>
            </a:r>
          </a:p>
          <a:p>
            <a:endParaRPr lang="ru-RU" dirty="0" smtClean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idx="2"/>
          </p:nvPr>
        </p:nvSpPr>
        <p:spPr>
          <a:xfrm>
            <a:off x="3276600" y="685800"/>
            <a:ext cx="5867400" cy="5942647"/>
          </a:xfrm>
        </p:spPr>
        <p:txBody>
          <a:bodyPr>
            <a:normAutofit fontScale="92500" lnSpcReduction="20000"/>
          </a:bodyPr>
          <a:lstStyle/>
          <a:p>
            <a:r>
              <a:rPr lang="ru-RU" i="1" dirty="0" smtClean="0"/>
              <a:t>Температура и свежесть воздуха, освещение класса и доски, монотонные неприятные звуковые раздражители</a:t>
            </a:r>
          </a:p>
          <a:p>
            <a:r>
              <a:rPr lang="ru-RU" i="1" dirty="0" smtClean="0"/>
              <a:t>Виды учебной деятельности: опрос, письмо, чтение, слушание, рассказ, ответы на вопросы, решение примеров, рассматривание, списывание и т. д.   </a:t>
            </a:r>
          </a:p>
          <a:p>
            <a:r>
              <a:rPr lang="ru-RU" i="1" dirty="0" smtClean="0"/>
              <a:t> </a:t>
            </a:r>
          </a:p>
          <a:p>
            <a:r>
              <a:rPr lang="ru-RU" i="1" dirty="0" smtClean="0"/>
              <a:t>Виды преподавания: словесный, наглядный, самостоятельная работа, аудиовизуальный, практическая работа, самостоятельная работа</a:t>
            </a:r>
          </a:p>
          <a:p>
            <a:r>
              <a:rPr lang="ru-RU" i="1" dirty="0" smtClean="0"/>
              <a:t> </a:t>
            </a:r>
          </a:p>
          <a:p>
            <a:r>
              <a:rPr lang="ru-RU" i="1" dirty="0" smtClean="0"/>
              <a:t>Метод свободного выбора (свободная беседа, выбор способа действия, свобода творчества).</a:t>
            </a:r>
            <a:br>
              <a:rPr lang="ru-RU" i="1" dirty="0" smtClean="0"/>
            </a:br>
            <a:r>
              <a:rPr lang="ru-RU" i="1" dirty="0" smtClean="0"/>
              <a:t>Активные методы (ученик в роли: учителя, исследователя, деловая игра, дискуссия). Методы, направленные на самопознание и развитие (интеллекта, эмоций, общения, самооценки, </a:t>
            </a:r>
            <a:r>
              <a:rPr lang="ru-RU" i="1" dirty="0" err="1" smtClean="0"/>
              <a:t>взаимооценки</a:t>
            </a:r>
            <a:r>
              <a:rPr lang="ru-RU" i="1" dirty="0" smtClean="0"/>
              <a:t>)</a:t>
            </a:r>
          </a:p>
          <a:p>
            <a:r>
              <a:rPr lang="ru-RU" i="1" dirty="0" smtClean="0"/>
              <a:t>Умение учителя использовать ТСО как средство для дискуссии, беседы, обсуждения</a:t>
            </a:r>
          </a:p>
          <a:p>
            <a:r>
              <a:rPr lang="ru-RU" i="1" dirty="0" smtClean="0"/>
              <a:t>Правильная посадка ученика, смена видов деятельности требует смены позы</a:t>
            </a:r>
          </a:p>
          <a:p>
            <a:r>
              <a:rPr lang="ru-RU" i="1" dirty="0" smtClean="0"/>
              <a:t>Физкультминутки, динамические паузы, дыхательная гимнастика, гимнастика для глаз, массаж активных точек</a:t>
            </a:r>
          </a:p>
          <a:p>
            <a:r>
              <a:rPr lang="ru-RU" i="1" dirty="0" smtClean="0"/>
              <a:t>Внешняя мотивация: оценка, похвала,  поддержка, соревновательный момент. Стимуляция внутренней мотивации: </a:t>
            </a:r>
            <a:br>
              <a:rPr lang="ru-RU" i="1" dirty="0" smtClean="0"/>
            </a:br>
            <a:r>
              <a:rPr lang="ru-RU" i="1" dirty="0" smtClean="0"/>
              <a:t>стремление больше узнать, радость от активности, интерес к изучаемому материалу</a:t>
            </a:r>
          </a:p>
          <a:p>
            <a:r>
              <a:rPr lang="ru-RU" i="1" dirty="0" smtClean="0"/>
              <a:t>Взаимоотношения на уроке: учитель — ученик (комфорт</a:t>
            </a:r>
            <a:br>
              <a:rPr lang="ru-RU" i="1" dirty="0" smtClean="0"/>
            </a:br>
            <a:r>
              <a:rPr lang="ru-RU" i="1" dirty="0" smtClean="0"/>
              <a:t>— напряжение, </a:t>
            </a:r>
            <a:r>
              <a:rPr lang="ru-RU" i="1" dirty="0" smtClean="0"/>
              <a:t>сотрудничество </a:t>
            </a:r>
            <a:r>
              <a:rPr lang="ru-RU" i="1" dirty="0" smtClean="0"/>
              <a:t>— авторитарность, учет возрастных особенностей); ученик — </a:t>
            </a:r>
            <a:r>
              <a:rPr lang="ru-RU" i="1" dirty="0" err="1" smtClean="0"/>
              <a:t>ученик</a:t>
            </a:r>
            <a:r>
              <a:rPr lang="ru-RU" i="1" dirty="0" smtClean="0"/>
              <a:t>(сотрудничество — соперничество, дружелюбие — враждебность, активность — пассивность, заинтересованность — безразличие)</a:t>
            </a:r>
          </a:p>
          <a:p>
            <a:r>
              <a:rPr lang="ru-RU" i="1" dirty="0" smtClean="0"/>
              <a:t>Шутка, улыбка, юмористическая или поучительная </a:t>
            </a:r>
            <a:r>
              <a:rPr lang="ru-RU" i="1" dirty="0" smtClean="0"/>
              <a:t>картинка</a:t>
            </a:r>
            <a:r>
              <a:rPr lang="ru-RU" i="1" dirty="0" smtClean="0"/>
              <a:t>, поговорка, афоризм, музыкальная минутка, четверостишие</a:t>
            </a:r>
          </a:p>
          <a:p>
            <a:r>
              <a:rPr lang="ru-RU" i="1" dirty="0" smtClean="0"/>
              <a:t>Момент наступления утомления и снижения учебной активности</a:t>
            </a:r>
          </a:p>
          <a:p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3200400" cy="5852160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Краткая </a:t>
            </a:r>
            <a:r>
              <a:rPr lang="ru-RU" sz="2800" dirty="0" smtClean="0"/>
              <a:t>характеристика и уровни гигиенической </a:t>
            </a:r>
            <a:r>
              <a:rPr lang="ru-RU" sz="2800" dirty="0" err="1" smtClean="0"/>
              <a:t>рациональ</a:t>
            </a:r>
            <a:r>
              <a:rPr lang="ru-RU" sz="2800" dirty="0" smtClean="0"/>
              <a:t>-</a:t>
            </a:r>
          </a:p>
          <a:p>
            <a:pPr>
              <a:buNone/>
            </a:pPr>
            <a:r>
              <a:rPr lang="ru-RU" sz="2800" dirty="0" smtClean="0"/>
              <a:t> </a:t>
            </a:r>
            <a:r>
              <a:rPr lang="ru-RU" sz="2800" dirty="0" smtClean="0"/>
              <a:t>  </a:t>
            </a:r>
            <a:r>
              <a:rPr lang="ru-RU" sz="2800" dirty="0" err="1" smtClean="0"/>
              <a:t>ности</a:t>
            </a:r>
            <a:r>
              <a:rPr lang="ru-RU" sz="2800" dirty="0" smtClean="0"/>
              <a:t> </a:t>
            </a:r>
            <a:r>
              <a:rPr lang="ru-RU" sz="2800" dirty="0" smtClean="0"/>
              <a:t>урока</a:t>
            </a:r>
            <a:endParaRPr lang="ru-RU" sz="2800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600" dirty="0" smtClean="0"/>
              <a:t>Ч</a:t>
            </a:r>
            <a:r>
              <a:rPr lang="ru-RU" sz="3600" dirty="0" smtClean="0"/>
              <a:t>етыре </a:t>
            </a:r>
            <a:r>
              <a:rPr lang="ru-RU" sz="3600" dirty="0" smtClean="0"/>
              <a:t>основных правила построения урока с позиции </a:t>
            </a:r>
            <a:r>
              <a:rPr lang="ru-RU" sz="3600" dirty="0" err="1" smtClean="0"/>
              <a:t>здоровьесберегающих</a:t>
            </a:r>
            <a:r>
              <a:rPr lang="ru-RU" sz="3600" dirty="0" smtClean="0"/>
              <a:t> </a:t>
            </a:r>
            <a:r>
              <a:rPr lang="ru-RU" sz="3600" dirty="0" smtClean="0"/>
              <a:t>технологий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ru-RU" i="1" dirty="0" smtClean="0"/>
              <a:t>Правило 1</a:t>
            </a:r>
            <a:r>
              <a:rPr lang="ru-RU" i="1" dirty="0" smtClean="0"/>
              <a:t>.</a:t>
            </a:r>
          </a:p>
          <a:p>
            <a:r>
              <a:rPr lang="ru-RU" b="1" i="1" dirty="0" smtClean="0"/>
              <a:t> </a:t>
            </a:r>
            <a:r>
              <a:rPr lang="ru-RU" b="1" i="1" dirty="0" smtClean="0"/>
              <a:t>Правильная организация </a:t>
            </a:r>
            <a:r>
              <a:rPr lang="ru-RU" b="1" i="1" dirty="0" smtClean="0"/>
              <a:t>урока</a:t>
            </a:r>
          </a:p>
          <a:p>
            <a:r>
              <a:rPr lang="ru-RU" i="1" dirty="0" smtClean="0"/>
              <a:t>Правило 2. </a:t>
            </a:r>
            <a:r>
              <a:rPr lang="ru-RU" b="1" i="1" dirty="0" smtClean="0"/>
              <a:t>Использование каналов восприятия</a:t>
            </a:r>
            <a:endParaRPr lang="ru-RU" dirty="0" smtClean="0"/>
          </a:p>
          <a:p>
            <a:r>
              <a:rPr lang="ru-RU" dirty="0" smtClean="0"/>
              <a:t>Правило 3</a:t>
            </a:r>
            <a:r>
              <a:rPr lang="ru-RU" dirty="0" smtClean="0"/>
              <a:t>.</a:t>
            </a:r>
          </a:p>
          <a:p>
            <a:r>
              <a:rPr lang="ru-RU" b="1" dirty="0" smtClean="0"/>
              <a:t> </a:t>
            </a:r>
            <a:r>
              <a:rPr lang="ru-RU" b="1" dirty="0" smtClean="0"/>
              <a:t>Учет зоны работоспособности </a:t>
            </a:r>
            <a:r>
              <a:rPr lang="ru-RU" b="1" dirty="0" smtClean="0"/>
              <a:t>учащихся</a:t>
            </a:r>
          </a:p>
          <a:p>
            <a:r>
              <a:rPr lang="ru-RU" i="1" dirty="0" smtClean="0"/>
              <a:t>Правило 4. </a:t>
            </a:r>
            <a:endParaRPr lang="ru-RU" i="1" dirty="0" smtClean="0"/>
          </a:p>
          <a:p>
            <a:r>
              <a:rPr lang="ru-RU" b="1" i="1" dirty="0" smtClean="0"/>
              <a:t>Распределение </a:t>
            </a:r>
            <a:r>
              <a:rPr lang="ru-RU" b="1" i="1" dirty="0" smtClean="0"/>
              <a:t>интенсивности умственной деятельности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8" name="Содержимое 7" descr="deti_080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265765" y="2286000"/>
            <a:ext cx="4780427" cy="4114799"/>
          </a:xfrm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990600"/>
            <a:ext cx="4041648" cy="1219200"/>
          </a:xfrm>
        </p:spPr>
        <p:txBody>
          <a:bodyPr/>
          <a:lstStyle/>
          <a:p>
            <a:pPr algn="ctr"/>
            <a:r>
              <a:rPr lang="ru-RU" i="1" dirty="0" smtClean="0"/>
              <a:t>Снятие эмоционального напряжения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990600"/>
            <a:ext cx="4041775" cy="1143000"/>
          </a:xfrm>
        </p:spPr>
        <p:txBody>
          <a:bodyPr/>
          <a:lstStyle/>
          <a:p>
            <a:pPr algn="ctr"/>
            <a:r>
              <a:rPr lang="ru-RU" i="1" dirty="0" smtClean="0"/>
              <a:t>Создание благоприятного психологического климата на уроке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7" name="Содержимое 6" descr="kids04[1].jpg"/>
          <p:cNvPicPr>
            <a:picLocks noGrp="1" noChangeAspect="1"/>
          </p:cNvPicPr>
          <p:nvPr>
            <p:ph sz="quarter" idx="2"/>
          </p:nvPr>
        </p:nvPicPr>
        <p:blipFill>
          <a:blip r:embed="rId2"/>
          <a:stretch>
            <a:fillRect/>
          </a:stretch>
        </p:blipFill>
        <p:spPr>
          <a:xfrm>
            <a:off x="381000" y="3304116"/>
            <a:ext cx="4759325" cy="3172884"/>
          </a:xfrm>
        </p:spPr>
      </p:pic>
      <p:pic>
        <p:nvPicPr>
          <p:cNvPr id="8" name="Содержимое 7" descr="kids25[1].jpg"/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5281612" y="2708275"/>
            <a:ext cx="2914650" cy="3886200"/>
          </a:xfrm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 descr="42220764_31774189_Anne_Geddes_39[1].jp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l="12500" r="12500"/>
          <a:stretch>
            <a:fillRect/>
          </a:stretch>
        </p:blipFill>
        <p:spPr>
          <a:xfrm>
            <a:off x="228600" y="1143000"/>
            <a:ext cx="3352800" cy="3962400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733800" y="762000"/>
            <a:ext cx="4869243" cy="5028797"/>
          </a:xfrm>
        </p:spPr>
        <p:txBody>
          <a:bodyPr>
            <a:noAutofit/>
          </a:bodyPr>
          <a:lstStyle/>
          <a:p>
            <a:r>
              <a:rPr lang="ru-RU" sz="2800" dirty="0" smtClean="0"/>
              <a:t> В обстановке </a:t>
            </a:r>
            <a:r>
              <a:rPr lang="ru-RU" sz="2800" dirty="0" smtClean="0"/>
              <a:t>психологического комфорта и эмоциональной приподнятости работоспособность класса заметно повышается, что в конечном итоге приводит и к более качественному усвоению знаний, и, как следствие, к более высоким результатам.</a:t>
            </a:r>
          </a:p>
          <a:p>
            <a:endParaRPr lang="ru-RU" sz="2800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185</TotalTime>
  <Words>140</Words>
  <PresentationFormat>Экран (4:3)</PresentationFormat>
  <Paragraphs>43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Городская</vt:lpstr>
      <vt:lpstr>Здоровьесберегающие технологии</vt:lpstr>
      <vt:lpstr>Критерии здоровьесбережения на уроке</vt:lpstr>
      <vt:lpstr>Слайд 3</vt:lpstr>
      <vt:lpstr>Четыре основных правила построения урока с позиции здоровьесберегающих технологий 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Здоровьесберегающие технологии</dc:title>
  <cp:lastModifiedBy>Владелец</cp:lastModifiedBy>
  <cp:revision>20</cp:revision>
  <dcterms:modified xsi:type="dcterms:W3CDTF">2010-01-07T15:24:43Z</dcterms:modified>
</cp:coreProperties>
</file>