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D2478-3B2E-473D-8CE5-DC90B4695CAB}" type="datetimeFigureOut">
              <a:rPr lang="ru-RU" smtClean="0"/>
              <a:pPr/>
              <a:t>26.05.2011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053BF-3FAD-4584-AD95-A2D2A3847A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6B7CB8-BF86-444F-88FA-5363D4AB8E71}" type="datetimeFigureOut">
              <a:rPr lang="ru-RU" smtClean="0"/>
              <a:pPr/>
              <a:t>26.05.2011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FFCE6-BF8A-47E7-B25B-173F7E9F062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B7CB8-BF86-444F-88FA-5363D4AB8E71}" type="datetimeFigureOut">
              <a:rPr lang="ru-RU" smtClean="0"/>
              <a:pPr/>
              <a:t>26.05.2011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FFCE6-BF8A-47E7-B25B-173F7E9F06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oleObject" Target="../embeddings/oleObject1.bin"/><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285750"/>
            <a:ext cx="7467600" cy="1143000"/>
          </a:xfrm>
        </p:spPr>
        <p:txBody>
          <a:bodyPr/>
          <a:lstStyle/>
          <a:p>
            <a:pPr>
              <a:defRPr/>
            </a:pPr>
            <a:endParaRPr lang="ru-RU" dirty="0"/>
          </a:p>
        </p:txBody>
      </p:sp>
      <p:sp>
        <p:nvSpPr>
          <p:cNvPr id="3" name="Номер слайда 2"/>
          <p:cNvSpPr>
            <a:spLocks noGrp="1"/>
          </p:cNvSpPr>
          <p:nvPr>
            <p:ph type="sldNum" sz="quarter" idx="11"/>
          </p:nvPr>
        </p:nvSpPr>
        <p:spPr/>
        <p:txBody>
          <a:bodyPr/>
          <a:lstStyle/>
          <a:p>
            <a:pPr>
              <a:defRPr/>
            </a:pPr>
            <a:fld id="{06A031A5-C1D1-4938-9081-6BEB4FD407C9}" type="slidenum">
              <a:rPr lang="ru-RU" smtClean="0"/>
              <a:pPr>
                <a:defRPr/>
              </a:pPr>
              <a:t>1</a:t>
            </a:fld>
            <a:endParaRPr lang="ru-RU" dirty="0"/>
          </a:p>
        </p:txBody>
      </p:sp>
      <p:sp>
        <p:nvSpPr>
          <p:cNvPr id="4" name="Прямоугольник 3"/>
          <p:cNvSpPr/>
          <p:nvPr/>
        </p:nvSpPr>
        <p:spPr>
          <a:xfrm>
            <a:off x="928662" y="3105835"/>
            <a:ext cx="7572428" cy="954107"/>
          </a:xfrm>
          <a:prstGeom prst="rect">
            <a:avLst/>
          </a:prstGeom>
        </p:spPr>
        <p:txBody>
          <a:bodyPr>
            <a:spAutoFit/>
          </a:bodyPr>
          <a:lstStyle/>
          <a:p>
            <a:pPr algn="ctr">
              <a:buFont typeface="Wingdings" pitchFamily="2" charset="2"/>
              <a:buNone/>
              <a:defRPr/>
            </a:pPr>
            <a:r>
              <a:rPr lang="ru-RU" sz="2800" b="1" cap="all" baseline="30000" dirty="0">
                <a:ln w="0"/>
                <a:solidFill>
                  <a:schemeClr val="accent4">
                    <a:lumMod val="60000"/>
                    <a:lumOff val="40000"/>
                  </a:schemeClr>
                </a:solidFill>
                <a:effectLst>
                  <a:reflection blurRad="12700" stA="50000" endPos="50000" dist="5000" dir="5400000" sy="-100000" rotWithShape="0"/>
                </a:effectLst>
                <a:latin typeface="Arial" pitchFamily="34" charset="0"/>
              </a:rPr>
              <a:t>«Развитие </a:t>
            </a:r>
            <a:r>
              <a:rPr lang="ru-RU" sz="2800" b="1" cap="all" baseline="30000" dirty="0" err="1">
                <a:ln w="0"/>
                <a:solidFill>
                  <a:schemeClr val="accent4">
                    <a:lumMod val="60000"/>
                    <a:lumOff val="40000"/>
                  </a:schemeClr>
                </a:solidFill>
                <a:effectLst>
                  <a:reflection blurRad="12700" stA="50000" endPos="50000" dist="5000" dir="5400000" sy="-100000" rotWithShape="0"/>
                </a:effectLst>
                <a:latin typeface="Arial" pitchFamily="34" charset="0"/>
              </a:rPr>
              <a:t>учебно</a:t>
            </a:r>
            <a:r>
              <a:rPr lang="ru-RU" sz="2800" b="1" cap="all" baseline="30000" dirty="0">
                <a:ln w="0"/>
                <a:solidFill>
                  <a:schemeClr val="accent4">
                    <a:lumMod val="60000"/>
                    <a:lumOff val="40000"/>
                  </a:schemeClr>
                </a:solidFill>
                <a:effectLst>
                  <a:reflection blurRad="12700" stA="50000" endPos="50000" dist="5000" dir="5400000" sy="-100000" rotWithShape="0"/>
                </a:effectLst>
                <a:latin typeface="Arial" pitchFamily="34" charset="0"/>
              </a:rPr>
              <a:t> – познавательных компетенций учащихся на уроках  химии путём проблемного обучения»</a:t>
            </a:r>
          </a:p>
        </p:txBody>
      </p:sp>
      <p:sp>
        <p:nvSpPr>
          <p:cNvPr id="5" name="Прямоугольник 4"/>
          <p:cNvSpPr/>
          <p:nvPr/>
        </p:nvSpPr>
        <p:spPr>
          <a:xfrm>
            <a:off x="3357563" y="214313"/>
            <a:ext cx="5214937" cy="2246312"/>
          </a:xfrm>
          <a:prstGeom prst="rect">
            <a:avLst/>
          </a:prstGeom>
        </p:spPr>
        <p:txBody>
          <a:bodyPr>
            <a:spAutoFit/>
          </a:bodyPr>
          <a:lstStyle/>
          <a:p>
            <a:pPr algn="r">
              <a:defRPr/>
            </a:pPr>
            <a:r>
              <a:rPr lang="ru-RU" sz="2000" b="1" i="1" dirty="0">
                <a:solidFill>
                  <a:schemeClr val="accent5">
                    <a:lumMod val="75000"/>
                  </a:schemeClr>
                </a:solidFill>
              </a:rPr>
              <a:t>« Не пытайтесь объяснить ребёнку то, до чего он</a:t>
            </a:r>
            <a:br>
              <a:rPr lang="ru-RU" sz="2000" b="1" i="1" dirty="0">
                <a:solidFill>
                  <a:schemeClr val="accent5">
                    <a:lumMod val="75000"/>
                  </a:schemeClr>
                </a:solidFill>
              </a:rPr>
            </a:br>
            <a:r>
              <a:rPr lang="ru-RU" sz="2000" b="1" i="1" dirty="0">
                <a:solidFill>
                  <a:schemeClr val="accent5">
                    <a:lumMod val="75000"/>
                  </a:schemeClr>
                </a:solidFill>
              </a:rPr>
              <a:t>может додуматься сам. Дайте возможность каждому ребёнку сделать своё маленькое открытие»</a:t>
            </a:r>
          </a:p>
          <a:p>
            <a:pPr algn="r">
              <a:defRPr/>
            </a:pPr>
            <a:r>
              <a:rPr lang="ru-RU" sz="2000" b="1" i="1" dirty="0">
                <a:solidFill>
                  <a:schemeClr val="accent5">
                    <a:lumMod val="75000"/>
                  </a:schemeClr>
                </a:solidFill>
              </a:rPr>
              <a:t> </a:t>
            </a:r>
          </a:p>
          <a:p>
            <a:pPr algn="r">
              <a:defRPr/>
            </a:pPr>
            <a:r>
              <a:rPr lang="ru-RU" sz="2000" b="1" i="1" dirty="0">
                <a:solidFill>
                  <a:schemeClr val="accent5">
                    <a:lumMod val="75000"/>
                  </a:schemeClr>
                </a:solidFill>
              </a:rPr>
              <a:t>               Э.И. Александрова</a:t>
            </a:r>
            <a:endParaRPr lang="ru-RU" sz="2000" dirty="0">
              <a:latin typeface="Arial" pitchFamily="34" charset="0"/>
            </a:endParaRPr>
          </a:p>
        </p:txBody>
      </p:sp>
      <p:pic>
        <p:nvPicPr>
          <p:cNvPr id="28678" name="Picture 2" descr="C:\Documents and Settings\А дминистратор\Мои документы\Мои рисунки\Untitled1.jpg"/>
          <p:cNvPicPr>
            <a:picLocks noChangeAspect="1" noChangeArrowheads="1"/>
          </p:cNvPicPr>
          <p:nvPr/>
        </p:nvPicPr>
        <p:blipFill>
          <a:blip r:embed="rId2" cstate="print"/>
          <a:srcRect/>
          <a:stretch>
            <a:fillRect/>
          </a:stretch>
        </p:blipFill>
        <p:spPr bwMode="auto">
          <a:xfrm>
            <a:off x="0" y="0"/>
            <a:ext cx="2500313" cy="2500313"/>
          </a:xfrm>
          <a:prstGeom prst="rect">
            <a:avLst/>
          </a:prstGeom>
          <a:noFill/>
          <a:ln w="9525">
            <a:noFill/>
            <a:miter lim="800000"/>
            <a:headEnd/>
            <a:tailEnd/>
          </a:ln>
        </p:spPr>
      </p:pic>
      <p:sp>
        <p:nvSpPr>
          <p:cNvPr id="7" name="Прямоугольник 6"/>
          <p:cNvSpPr/>
          <p:nvPr/>
        </p:nvSpPr>
        <p:spPr>
          <a:xfrm>
            <a:off x="857224" y="4714884"/>
            <a:ext cx="7500990" cy="1231106"/>
          </a:xfrm>
          <a:prstGeom prst="rect">
            <a:avLst/>
          </a:prstGeom>
        </p:spPr>
        <p:txBody>
          <a:bodyPr>
            <a:spAutoFit/>
          </a:bodyPr>
          <a:lstStyle/>
          <a:p>
            <a:pPr>
              <a:defRPr/>
            </a:pPr>
            <a:r>
              <a:rPr lang="ru-RU" b="1" cap="all" dirty="0">
                <a:ln w="0"/>
                <a:effectLst>
                  <a:reflection blurRad="12700" stA="50000" endPos="50000" dist="5000" dir="5400000" sy="-100000" rotWithShape="0"/>
                </a:effectLst>
                <a:latin typeface="Arial" pitchFamily="34" charset="0"/>
              </a:rPr>
              <a:t>Считаю,  что проблемное обучение – это подлинно </a:t>
            </a:r>
            <a:r>
              <a:rPr lang="ru-RU" sz="2000" b="1" cap="all" dirty="0">
                <a:ln w="0"/>
                <a:effectLst>
                  <a:reflection blurRad="12700" stA="50000" endPos="50000" dist="5000" dir="5400000" sy="-100000" rotWithShape="0"/>
                </a:effectLst>
                <a:latin typeface="Arial" pitchFamily="34" charset="0"/>
              </a:rPr>
              <a:t>развивающее</a:t>
            </a:r>
            <a:r>
              <a:rPr lang="ru-RU" b="1" cap="all" dirty="0">
                <a:ln w="0"/>
                <a:effectLst>
                  <a:reflection blurRad="12700" stA="50000" endPos="50000" dist="5000" dir="5400000" sy="-100000" rotWithShape="0"/>
                </a:effectLst>
                <a:latin typeface="Arial" pitchFamily="34" charset="0"/>
              </a:rPr>
              <a:t> обучение, которое формирует творческие способности, продуктивное мышление, воображение, интерес к познанию.</a:t>
            </a:r>
            <a:endParaRPr lang="ru-RU" dirty="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3200" b="1" dirty="0" smtClean="0">
                <a:solidFill>
                  <a:schemeClr val="accent2">
                    <a:lumMod val="50000"/>
                  </a:schemeClr>
                </a:solidFill>
                <a:effectLst>
                  <a:outerShdw blurRad="38100" dist="38100" dir="2700000" algn="tl">
                    <a:srgbClr val="000000"/>
                  </a:outerShdw>
                </a:effectLst>
                <a:latin typeface="Arial Black" pitchFamily="34" charset="0"/>
              </a:rPr>
              <a:t>Наиболее эффективные </a:t>
            </a:r>
            <a:r>
              <a:rPr lang="ru-RU" sz="3200" i="1" dirty="0" smtClean="0">
                <a:solidFill>
                  <a:schemeClr val="accent2">
                    <a:lumMod val="50000"/>
                  </a:schemeClr>
                </a:solidFill>
                <a:effectLst>
                  <a:outerShdw blurRad="38100" dist="38100" dir="2700000" algn="tl">
                    <a:srgbClr val="000000"/>
                  </a:outerShdw>
                </a:effectLst>
                <a:latin typeface="Arial Black" pitchFamily="34" charset="0"/>
              </a:rPr>
              <a:t>инновационные технологии</a:t>
            </a:r>
            <a:r>
              <a:rPr lang="ru-RU" sz="3200" b="1" dirty="0" smtClean="0">
                <a:solidFill>
                  <a:schemeClr val="accent2">
                    <a:lumMod val="50000"/>
                  </a:schemeClr>
                </a:solidFill>
                <a:effectLst>
                  <a:outerShdw blurRad="38100" dist="38100" dir="2700000" algn="tl">
                    <a:srgbClr val="000000"/>
                  </a:outerShdw>
                </a:effectLst>
                <a:latin typeface="Arial Black" pitchFamily="34" charset="0"/>
              </a:rPr>
              <a:t> : </a:t>
            </a:r>
            <a:r>
              <a:rPr lang="ru-RU" sz="3200" b="1" dirty="0" smtClean="0">
                <a:effectLst>
                  <a:outerShdw blurRad="38100" dist="38100" dir="2700000" algn="tl">
                    <a:srgbClr val="000000"/>
                  </a:outerShdw>
                </a:effectLst>
                <a:latin typeface="Arial Black" pitchFamily="34" charset="0"/>
              </a:rPr>
              <a:t/>
            </a:r>
            <a:br>
              <a:rPr lang="ru-RU" sz="3200" b="1" dirty="0" smtClean="0">
                <a:effectLst>
                  <a:outerShdw blurRad="38100" dist="38100" dir="2700000" algn="tl">
                    <a:srgbClr val="000000"/>
                  </a:outerShdw>
                </a:effectLst>
                <a:latin typeface="Arial Black" pitchFamily="34" charset="0"/>
              </a:rPr>
            </a:br>
            <a:endParaRPr lang="ru-RU" dirty="0"/>
          </a:p>
        </p:txBody>
      </p:sp>
      <p:sp>
        <p:nvSpPr>
          <p:cNvPr id="3" name="Номер слайда 2"/>
          <p:cNvSpPr>
            <a:spLocks noGrp="1"/>
          </p:cNvSpPr>
          <p:nvPr>
            <p:ph type="sldNum" sz="quarter" idx="11"/>
          </p:nvPr>
        </p:nvSpPr>
        <p:spPr/>
        <p:txBody>
          <a:bodyPr/>
          <a:lstStyle/>
          <a:p>
            <a:pPr>
              <a:defRPr/>
            </a:pPr>
            <a:fld id="{D371F00B-5D54-4FFA-BA28-5A773B63E80A}" type="slidenum">
              <a:rPr lang="ru-RU" smtClean="0"/>
              <a:pPr>
                <a:defRPr/>
              </a:pPr>
              <a:t>2</a:t>
            </a:fld>
            <a:endParaRPr lang="ru-RU" dirty="0"/>
          </a:p>
        </p:txBody>
      </p:sp>
      <p:pic>
        <p:nvPicPr>
          <p:cNvPr id="4" name="Picture 6" descr="image045"/>
          <p:cNvPicPr>
            <a:picLocks noChangeAspect="1" noChangeArrowheads="1" noCrop="1"/>
          </p:cNvPicPr>
          <p:nvPr/>
        </p:nvPicPr>
        <p:blipFill>
          <a:blip r:embed="rId2" cstate="print"/>
          <a:srcRect/>
          <a:stretch>
            <a:fillRect/>
          </a:stretch>
        </p:blipFill>
        <p:spPr bwMode="auto">
          <a:xfrm>
            <a:off x="7010400" y="4038600"/>
            <a:ext cx="1781175" cy="2057400"/>
          </a:xfrm>
          <a:prstGeom prst="rect">
            <a:avLst/>
          </a:prstGeom>
          <a:noFill/>
          <a:ln w="9525">
            <a:noFill/>
            <a:miter lim="800000"/>
            <a:headEnd/>
            <a:tailEnd/>
          </a:ln>
        </p:spPr>
      </p:pic>
      <p:sp>
        <p:nvSpPr>
          <p:cNvPr id="5" name="Прямоугольник 4"/>
          <p:cNvSpPr/>
          <p:nvPr/>
        </p:nvSpPr>
        <p:spPr>
          <a:xfrm>
            <a:off x="3143250" y="1143000"/>
            <a:ext cx="5500688" cy="1570038"/>
          </a:xfrm>
          <a:prstGeom prst="rect">
            <a:avLst/>
          </a:prstGeom>
        </p:spPr>
        <p:txBody>
          <a:bodyPr>
            <a:spAutoFit/>
          </a:bodyPr>
          <a:lstStyle/>
          <a:p>
            <a:pPr marL="342900" indent="-342900">
              <a:spcBef>
                <a:spcPct val="20000"/>
              </a:spcBef>
              <a:buClr>
                <a:schemeClr val="hlink"/>
              </a:buClr>
              <a:buFont typeface="Wingdings" pitchFamily="2" charset="2"/>
              <a:buChar char="§"/>
              <a:defRPr/>
            </a:pPr>
            <a:r>
              <a:rPr lang="ru-RU" sz="2400" dirty="0">
                <a:solidFill>
                  <a:schemeClr val="accent1">
                    <a:lumMod val="75000"/>
                  </a:schemeClr>
                </a:solidFill>
                <a:effectLst>
                  <a:outerShdw blurRad="38100" dist="38100" dir="2700000" algn="tl">
                    <a:srgbClr val="000000"/>
                  </a:outerShdw>
                </a:effectLst>
                <a:latin typeface="Arial" pitchFamily="34" charset="0"/>
              </a:rPr>
              <a:t>Уроки критического мышления, учебные дискуссии, проектный метод, исследовательская работа, информационные технологии.</a:t>
            </a:r>
          </a:p>
        </p:txBody>
      </p:sp>
      <p:pic>
        <p:nvPicPr>
          <p:cNvPr id="29702" name="Picture 8" descr="C:\Documents and Settings\Администратор\Рабочий стол\фото 2\DSC03735.JPG"/>
          <p:cNvPicPr>
            <a:picLocks noChangeAspect="1" noChangeArrowheads="1"/>
          </p:cNvPicPr>
          <p:nvPr/>
        </p:nvPicPr>
        <p:blipFill>
          <a:blip r:embed="rId3" cstate="print"/>
          <a:srcRect/>
          <a:stretch>
            <a:fillRect/>
          </a:stretch>
        </p:blipFill>
        <p:spPr bwMode="auto">
          <a:xfrm>
            <a:off x="285750" y="857250"/>
            <a:ext cx="3071813" cy="2882900"/>
          </a:xfrm>
          <a:prstGeom prst="rect">
            <a:avLst/>
          </a:prstGeom>
          <a:noFill/>
          <a:ln w="9525">
            <a:noFill/>
            <a:miter lim="800000"/>
            <a:headEnd/>
            <a:tailEnd/>
          </a:ln>
        </p:spPr>
      </p:pic>
      <p:pic>
        <p:nvPicPr>
          <p:cNvPr id="29703" name="Picture 6" descr="C:\Documents and Settings\Администратор\Рабочий стол\фото 2\DSC03732.JPG"/>
          <p:cNvPicPr>
            <a:picLocks noChangeAspect="1" noChangeArrowheads="1"/>
          </p:cNvPicPr>
          <p:nvPr/>
        </p:nvPicPr>
        <p:blipFill>
          <a:blip r:embed="rId4" cstate="print"/>
          <a:srcRect/>
          <a:stretch>
            <a:fillRect/>
          </a:stretch>
        </p:blipFill>
        <p:spPr bwMode="auto">
          <a:xfrm>
            <a:off x="285750" y="3786188"/>
            <a:ext cx="3000375" cy="2500312"/>
          </a:xfrm>
          <a:prstGeom prst="rect">
            <a:avLst/>
          </a:prstGeom>
          <a:noFill/>
          <a:ln w="9525">
            <a:noFill/>
            <a:miter lim="800000"/>
            <a:headEnd/>
            <a:tailEnd/>
          </a:ln>
        </p:spPr>
      </p:pic>
      <p:pic>
        <p:nvPicPr>
          <p:cNvPr id="29704" name="Picture 7" descr="C:\Documents and Settings\Администратор\Рабочий стол\фото 2\DSC03737.JPG"/>
          <p:cNvPicPr>
            <a:picLocks noChangeAspect="1" noChangeArrowheads="1"/>
          </p:cNvPicPr>
          <p:nvPr/>
        </p:nvPicPr>
        <p:blipFill>
          <a:blip r:embed="rId5" cstate="print"/>
          <a:srcRect/>
          <a:stretch>
            <a:fillRect/>
          </a:stretch>
        </p:blipFill>
        <p:spPr bwMode="auto">
          <a:xfrm>
            <a:off x="3357563" y="2928938"/>
            <a:ext cx="3571875" cy="344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25" y="214313"/>
            <a:ext cx="6429375" cy="1714500"/>
          </a:xfrm>
        </p:spPr>
        <p:txBody>
          <a:bodyPr>
            <a:normAutofit fontScale="90000"/>
          </a:bodyPr>
          <a:lstStyle/>
          <a:p>
            <a:pPr>
              <a:defRPr/>
            </a:pPr>
            <a:r>
              <a:rPr lang="ru-RU" sz="1800" b="1" dirty="0" smtClean="0">
                <a:solidFill>
                  <a:schemeClr val="accent2">
                    <a:lumMod val="75000"/>
                  </a:schemeClr>
                </a:solidFill>
              </a:rPr>
              <a:t>Учителем  химии в школе я работаю вот уже 25  лет. Люблю детей, очень люблю свой предмет.  Совершенствуя свой уровень знаний, осваивая современные технологии, использую такие формы обучения, которые помогли бы ребятам полюбить мой предмет. Стараюсь, чтобы детям было проще изучать этот непростой предмет, а самое главное, чтобы  интересно.</a:t>
            </a:r>
            <a:endParaRPr lang="ru-RU" sz="1800" dirty="0">
              <a:solidFill>
                <a:schemeClr val="accent2">
                  <a:lumMod val="75000"/>
                </a:schemeClr>
              </a:solidFill>
            </a:endParaRPr>
          </a:p>
        </p:txBody>
      </p:sp>
      <p:sp>
        <p:nvSpPr>
          <p:cNvPr id="3" name="Номер слайда 2"/>
          <p:cNvSpPr>
            <a:spLocks noGrp="1"/>
          </p:cNvSpPr>
          <p:nvPr>
            <p:ph type="sldNum" sz="quarter" idx="11"/>
          </p:nvPr>
        </p:nvSpPr>
        <p:spPr/>
        <p:txBody>
          <a:bodyPr/>
          <a:lstStyle/>
          <a:p>
            <a:pPr>
              <a:defRPr/>
            </a:pPr>
            <a:fld id="{6EAC3F24-2359-4A4D-B4DB-7B364EF6C3E8}" type="slidenum">
              <a:rPr lang="ru-RU" smtClean="0"/>
              <a:pPr>
                <a:defRPr/>
              </a:pPr>
              <a:t>3</a:t>
            </a:fld>
            <a:endParaRPr lang="ru-RU" dirty="0"/>
          </a:p>
        </p:txBody>
      </p:sp>
      <p:pic>
        <p:nvPicPr>
          <p:cNvPr id="1029" name="Рисунок 5" descr="C:\Documents and Settings\А дминистратор\Local Settings\Temporary Internet Files\Content.IE5\J0049LV6\j0090330[1].wmf"/>
          <p:cNvPicPr>
            <a:picLocks noChangeAspect="1" noChangeArrowheads="1"/>
          </p:cNvPicPr>
          <p:nvPr/>
        </p:nvPicPr>
        <p:blipFill>
          <a:blip r:embed="rId3" cstate="print"/>
          <a:srcRect/>
          <a:stretch>
            <a:fillRect/>
          </a:stretch>
        </p:blipFill>
        <p:spPr bwMode="auto">
          <a:xfrm>
            <a:off x="357188" y="214313"/>
            <a:ext cx="1463675" cy="1214437"/>
          </a:xfrm>
          <a:prstGeom prst="rect">
            <a:avLst/>
          </a:prstGeom>
          <a:noFill/>
          <a:ln w="9525">
            <a:noFill/>
            <a:miter lim="800000"/>
            <a:headEnd/>
            <a:tailEnd/>
          </a:ln>
        </p:spPr>
      </p:pic>
      <p:sp>
        <p:nvSpPr>
          <p:cNvPr id="5" name="Прямоугольник 4"/>
          <p:cNvSpPr/>
          <p:nvPr/>
        </p:nvSpPr>
        <p:spPr>
          <a:xfrm>
            <a:off x="357188" y="2357438"/>
            <a:ext cx="2857500" cy="2308225"/>
          </a:xfrm>
          <a:prstGeom prst="rect">
            <a:avLst/>
          </a:prstGeom>
        </p:spPr>
        <p:txBody>
          <a:bodyPr>
            <a:spAutoFit/>
          </a:bodyPr>
          <a:lstStyle/>
          <a:p>
            <a:pPr>
              <a:buFont typeface="Wingdings" pitchFamily="2" charset="2"/>
              <a:buNone/>
              <a:defRPr/>
            </a:pPr>
            <a:r>
              <a:rPr lang="ru-RU" dirty="0">
                <a:solidFill>
                  <a:schemeClr val="accent2">
                    <a:lumMod val="50000"/>
                  </a:schemeClr>
                </a:solidFill>
                <a:latin typeface="Arial" pitchFamily="34" charset="0"/>
              </a:rPr>
              <a:t>Я  хорошо владею компьютером, широко использую компьютерные технологии на своих уроках, элективных курсах, во внеурочной деятельности.</a:t>
            </a:r>
          </a:p>
        </p:txBody>
      </p:sp>
      <p:sp>
        <p:nvSpPr>
          <p:cNvPr id="6" name="Прямоугольник 5"/>
          <p:cNvSpPr/>
          <p:nvPr/>
        </p:nvSpPr>
        <p:spPr>
          <a:xfrm>
            <a:off x="5929313" y="2000250"/>
            <a:ext cx="2714625" cy="2862263"/>
          </a:xfrm>
          <a:prstGeom prst="rect">
            <a:avLst/>
          </a:prstGeom>
        </p:spPr>
        <p:txBody>
          <a:bodyPr>
            <a:spAutoFit/>
          </a:bodyPr>
          <a:lstStyle/>
          <a:p>
            <a:pPr>
              <a:buFont typeface="Wingdings" pitchFamily="2" charset="2"/>
              <a:buNone/>
              <a:defRPr/>
            </a:pPr>
            <a:r>
              <a:rPr lang="ru-RU" dirty="0">
                <a:solidFill>
                  <a:schemeClr val="accent2">
                    <a:lumMod val="50000"/>
                  </a:schemeClr>
                </a:solidFill>
                <a:latin typeface="Arial" pitchFamily="34" charset="0"/>
              </a:rPr>
              <a:t>В работе большое внимание уделяю </a:t>
            </a:r>
            <a:r>
              <a:rPr lang="ru-RU" u="sng" dirty="0">
                <a:solidFill>
                  <a:schemeClr val="accent2">
                    <a:lumMod val="50000"/>
                  </a:schemeClr>
                </a:solidFill>
                <a:latin typeface="Arial" pitchFamily="34" charset="0"/>
              </a:rPr>
              <a:t>практической направленности химии. </a:t>
            </a:r>
          </a:p>
          <a:p>
            <a:pPr>
              <a:buFont typeface="Wingdings" pitchFamily="2" charset="2"/>
              <a:buNone/>
              <a:defRPr/>
            </a:pPr>
            <a:r>
              <a:rPr lang="ru-RU" dirty="0">
                <a:solidFill>
                  <a:schemeClr val="accent2">
                    <a:lumMod val="50000"/>
                  </a:schemeClr>
                </a:solidFill>
                <a:latin typeface="Arial" pitchFamily="34" charset="0"/>
              </a:rPr>
              <a:t>Создаю презентации, фотографирую, в том числе, и проводимые опыты. Люблю решать задачи. Учу детей понимать и решать их. </a:t>
            </a:r>
          </a:p>
        </p:txBody>
      </p:sp>
      <p:pic>
        <p:nvPicPr>
          <p:cNvPr id="1032" name="Picture 4" descr="4"/>
          <p:cNvPicPr>
            <a:picLocks noChangeAspect="1" noChangeArrowheads="1" noCrop="1"/>
          </p:cNvPicPr>
          <p:nvPr/>
        </p:nvPicPr>
        <p:blipFill>
          <a:blip r:embed="rId4" cstate="print"/>
          <a:srcRect/>
          <a:stretch>
            <a:fillRect/>
          </a:stretch>
        </p:blipFill>
        <p:spPr bwMode="auto">
          <a:xfrm>
            <a:off x="428625" y="5143500"/>
            <a:ext cx="1657350" cy="1517650"/>
          </a:xfrm>
          <a:prstGeom prst="rect">
            <a:avLst/>
          </a:prstGeom>
          <a:noFill/>
          <a:ln w="9525">
            <a:noFill/>
            <a:miter lim="800000"/>
            <a:headEnd/>
            <a:tailEnd/>
          </a:ln>
        </p:spPr>
      </p:pic>
      <p:sp>
        <p:nvSpPr>
          <p:cNvPr id="10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8"/>
          <p:cNvGraphicFramePr>
            <a:graphicFrameLocks noChangeAspect="1"/>
          </p:cNvGraphicFramePr>
          <p:nvPr/>
        </p:nvGraphicFramePr>
        <p:xfrm>
          <a:off x="5429250" y="4786313"/>
          <a:ext cx="3333750" cy="1900237"/>
        </p:xfrm>
        <a:graphic>
          <a:graphicData uri="http://schemas.openxmlformats.org/presentationml/2006/ole">
            <p:oleObj spid="_x0000_s1026" name="Видео-клип" r:id="rId5" imgW="3048426" imgH="2542857" progId="AVIFile">
              <p:embed/>
            </p:oleObj>
          </a:graphicData>
        </a:graphic>
      </p:graphicFrame>
      <p:pic>
        <p:nvPicPr>
          <p:cNvPr id="1034" name="Picture 8" descr="C:\Documents and Settings\Администратор\Рабочий стол\фото 2\DSC03813.JPG"/>
          <p:cNvPicPr>
            <a:picLocks noChangeAspect="1" noChangeArrowheads="1"/>
          </p:cNvPicPr>
          <p:nvPr/>
        </p:nvPicPr>
        <p:blipFill>
          <a:blip r:embed="rId6" cstate="print"/>
          <a:srcRect/>
          <a:stretch>
            <a:fillRect/>
          </a:stretch>
        </p:blipFill>
        <p:spPr bwMode="auto">
          <a:xfrm>
            <a:off x="2714625" y="2428875"/>
            <a:ext cx="3097213" cy="28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63"/>
            <a:ext cx="7467600" cy="1071562"/>
          </a:xfrm>
        </p:spPr>
        <p:txBody>
          <a:bodyPr>
            <a:noAutofit/>
          </a:bodyPr>
          <a:lstStyle/>
          <a:p>
            <a:pPr>
              <a:defRPr/>
            </a:pPr>
            <a:r>
              <a:rPr lang="ru-RU" sz="2400" b="1" dirty="0" smtClean="0">
                <a:solidFill>
                  <a:schemeClr val="accent1">
                    <a:lumMod val="50000"/>
                  </a:schemeClr>
                </a:solidFill>
                <a:latin typeface="Monotype Corsiva" pitchFamily="66" charset="0"/>
              </a:rPr>
              <a:t>Что важнее для моих учеников: успешно заниматься по химии, или, постигая химию, обогатить и постигать себя, своё место в этом огромном мире?</a:t>
            </a:r>
            <a:endParaRPr lang="ru-RU" sz="2400" dirty="0">
              <a:solidFill>
                <a:schemeClr val="accent1">
                  <a:lumMod val="50000"/>
                </a:schemeClr>
              </a:solidFill>
              <a:latin typeface="Monotype Corsiva" pitchFamily="66" charset="0"/>
            </a:endParaRPr>
          </a:p>
        </p:txBody>
      </p:sp>
      <p:sp>
        <p:nvSpPr>
          <p:cNvPr id="3" name="Номер слайда 2"/>
          <p:cNvSpPr>
            <a:spLocks noGrp="1"/>
          </p:cNvSpPr>
          <p:nvPr>
            <p:ph type="sldNum" sz="quarter" idx="11"/>
          </p:nvPr>
        </p:nvSpPr>
        <p:spPr/>
        <p:txBody>
          <a:bodyPr/>
          <a:lstStyle/>
          <a:p>
            <a:pPr>
              <a:defRPr/>
            </a:pPr>
            <a:fld id="{1BDB891D-3DA1-430E-8C08-9B29AF8A3B79}" type="slidenum">
              <a:rPr lang="ru-RU" smtClean="0"/>
              <a:pPr>
                <a:defRPr/>
              </a:pPr>
              <a:t>4</a:t>
            </a:fld>
            <a:endParaRPr lang="ru-RU" dirty="0"/>
          </a:p>
        </p:txBody>
      </p:sp>
      <p:pic>
        <p:nvPicPr>
          <p:cNvPr id="2053" name="Picture 6" descr="C:\Documents and Settings\Администратор\Рабочий стол\фотки\IMG_0010.jpg"/>
          <p:cNvPicPr>
            <a:picLocks noChangeAspect="1" noChangeArrowheads="1"/>
          </p:cNvPicPr>
          <p:nvPr/>
        </p:nvPicPr>
        <p:blipFill>
          <a:blip r:embed="rId3" cstate="print"/>
          <a:srcRect/>
          <a:stretch>
            <a:fillRect/>
          </a:stretch>
        </p:blipFill>
        <p:spPr bwMode="auto">
          <a:xfrm>
            <a:off x="214313" y="1571625"/>
            <a:ext cx="4191000" cy="2643188"/>
          </a:xfrm>
          <a:prstGeom prst="rect">
            <a:avLst/>
          </a:prstGeom>
          <a:noFill/>
          <a:ln w="9525">
            <a:noFill/>
            <a:miter lim="800000"/>
            <a:headEnd/>
            <a:tailEnd/>
          </a:ln>
        </p:spPr>
      </p:pic>
      <p:pic>
        <p:nvPicPr>
          <p:cNvPr id="2054" name="Picture 4" descr="PIC01622"/>
          <p:cNvPicPr>
            <a:picLocks noChangeAspect="1" noChangeArrowheads="1"/>
          </p:cNvPicPr>
          <p:nvPr/>
        </p:nvPicPr>
        <p:blipFill>
          <a:blip r:embed="rId4" cstate="print"/>
          <a:srcRect/>
          <a:stretch>
            <a:fillRect/>
          </a:stretch>
        </p:blipFill>
        <p:spPr bwMode="auto">
          <a:xfrm>
            <a:off x="4429125" y="1555750"/>
            <a:ext cx="4286250" cy="2570163"/>
          </a:xfrm>
          <a:prstGeom prst="rect">
            <a:avLst/>
          </a:prstGeom>
          <a:noFill/>
          <a:ln w="9525">
            <a:noFill/>
            <a:miter lim="800000"/>
            <a:headEnd/>
            <a:tailEnd/>
          </a:ln>
        </p:spPr>
      </p:pic>
      <p:sp>
        <p:nvSpPr>
          <p:cNvPr id="20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1"/>
          <p:cNvGraphicFramePr>
            <a:graphicFrameLocks noChangeAspect="1"/>
          </p:cNvGraphicFramePr>
          <p:nvPr/>
        </p:nvGraphicFramePr>
        <p:xfrm>
          <a:off x="285750" y="4143375"/>
          <a:ext cx="4071938" cy="2714625"/>
        </p:xfrm>
        <a:graphic>
          <a:graphicData uri="http://schemas.openxmlformats.org/presentationml/2006/ole">
            <p:oleObj spid="_x0000_s2050" name="Видео-клип" r:id="rId5" imgW="3048426" imgH="2542857" progId="AVIFile">
              <p:embed/>
            </p:oleObj>
          </a:graphicData>
        </a:graphic>
      </p:graphicFrame>
      <p:pic>
        <p:nvPicPr>
          <p:cNvPr id="2056" name="Picture 4" descr="L01p2p00"/>
          <p:cNvPicPr>
            <a:picLocks noChangeAspect="1" noChangeArrowheads="1"/>
          </p:cNvPicPr>
          <p:nvPr/>
        </p:nvPicPr>
        <p:blipFill>
          <a:blip r:embed="rId6" cstate="print"/>
          <a:srcRect/>
          <a:stretch>
            <a:fillRect/>
          </a:stretch>
        </p:blipFill>
        <p:spPr bwMode="auto">
          <a:xfrm>
            <a:off x="4357688" y="4143375"/>
            <a:ext cx="4286250"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625" y="214313"/>
            <a:ext cx="7467600" cy="1143000"/>
          </a:xfrm>
        </p:spPr>
        <p:txBody>
          <a:bodyPr>
            <a:normAutofit fontScale="90000"/>
          </a:bodyPr>
          <a:lstStyle/>
          <a:p>
            <a:pPr>
              <a:defRPr/>
            </a:pPr>
            <a:r>
              <a:rPr lang="ru-RU" sz="2800" b="1" dirty="0" smtClean="0">
                <a:solidFill>
                  <a:schemeClr val="accent5">
                    <a:lumMod val="75000"/>
                  </a:schemeClr>
                </a:solidFill>
                <a:latin typeface="Franklin Gothic Heavy" pitchFamily="34" charset="0"/>
              </a:rPr>
              <a:t>«…ум заключается не только в знании, но и в умении прилагать знание на деле»</a:t>
            </a:r>
            <a:br>
              <a:rPr lang="ru-RU" sz="2800" b="1" dirty="0" smtClean="0">
                <a:solidFill>
                  <a:schemeClr val="accent5">
                    <a:lumMod val="75000"/>
                  </a:schemeClr>
                </a:solidFill>
                <a:latin typeface="Franklin Gothic Heavy" pitchFamily="34" charset="0"/>
              </a:rPr>
            </a:br>
            <a:r>
              <a:rPr lang="ru-RU" sz="2800" b="1" dirty="0" smtClean="0">
                <a:solidFill>
                  <a:schemeClr val="accent5">
                    <a:lumMod val="75000"/>
                  </a:schemeClr>
                </a:solidFill>
                <a:latin typeface="Franklin Gothic Heavy" pitchFamily="34" charset="0"/>
              </a:rPr>
              <a:t>                                                         Аристотель </a:t>
            </a:r>
            <a:endParaRPr lang="ru-RU" sz="2800" b="1" dirty="0">
              <a:solidFill>
                <a:schemeClr val="accent5">
                  <a:lumMod val="75000"/>
                </a:schemeClr>
              </a:solidFill>
              <a:latin typeface="Franklin Gothic Heavy" pitchFamily="34" charset="0"/>
            </a:endParaRPr>
          </a:p>
        </p:txBody>
      </p:sp>
      <p:sp>
        <p:nvSpPr>
          <p:cNvPr id="30723" name="Содержимое 5"/>
          <p:cNvSpPr>
            <a:spLocks noGrp="1"/>
          </p:cNvSpPr>
          <p:nvPr>
            <p:ph sz="quarter" idx="1"/>
          </p:nvPr>
        </p:nvSpPr>
        <p:spPr>
          <a:xfrm>
            <a:off x="457200" y="1600200"/>
            <a:ext cx="3900488" cy="4614863"/>
          </a:xfrm>
        </p:spPr>
        <p:txBody>
          <a:bodyPr>
            <a:normAutofit fontScale="92500"/>
          </a:bodyPr>
          <a:lstStyle/>
          <a:p>
            <a:pPr>
              <a:buFont typeface="Wingdings" pitchFamily="2" charset="2"/>
              <a:buNone/>
            </a:pPr>
            <a:r>
              <a:rPr lang="ru-RU" smtClean="0">
                <a:latin typeface="Arial Black" pitchFamily="34" charset="0"/>
              </a:rPr>
              <a:t>В условиях  </a:t>
            </a:r>
          </a:p>
          <a:p>
            <a:pPr>
              <a:buFont typeface="Wingdings" pitchFamily="2" charset="2"/>
              <a:buNone/>
            </a:pPr>
            <a:r>
              <a:rPr lang="ru-RU" smtClean="0">
                <a:latin typeface="Arial Black" pitchFamily="34" charset="0"/>
              </a:rPr>
              <a:t>модернизации образования    одним из направлений модернизации является переход от знаньевой к компетентностной модели образования.</a:t>
            </a:r>
          </a:p>
        </p:txBody>
      </p:sp>
      <p:sp>
        <p:nvSpPr>
          <p:cNvPr id="11" name="Номер слайда 10"/>
          <p:cNvSpPr>
            <a:spLocks noGrp="1"/>
          </p:cNvSpPr>
          <p:nvPr>
            <p:ph type="sldNum" sz="quarter" idx="12"/>
          </p:nvPr>
        </p:nvSpPr>
        <p:spPr/>
        <p:txBody>
          <a:bodyPr/>
          <a:lstStyle/>
          <a:p>
            <a:pPr>
              <a:defRPr/>
            </a:pPr>
            <a:fld id="{5548318B-CBC8-4265-8889-21051979B3CB}" type="slidenum">
              <a:rPr lang="ru-RU" smtClean="0"/>
              <a:pPr>
                <a:defRPr/>
              </a:pPr>
              <a:t>5</a:t>
            </a:fld>
            <a:endParaRPr lang="ru-RU" dirty="0"/>
          </a:p>
        </p:txBody>
      </p:sp>
      <p:pic>
        <p:nvPicPr>
          <p:cNvPr id="30725" name="Picture 6" descr="MCj03967420000[1]"/>
          <p:cNvPicPr>
            <a:picLocks noChangeAspect="1" noChangeArrowheads="1"/>
          </p:cNvPicPr>
          <p:nvPr/>
        </p:nvPicPr>
        <p:blipFill>
          <a:blip r:embed="rId2" cstate="print"/>
          <a:srcRect/>
          <a:stretch>
            <a:fillRect/>
          </a:stretch>
        </p:blipFill>
        <p:spPr bwMode="auto">
          <a:xfrm>
            <a:off x="7000875" y="428625"/>
            <a:ext cx="1643063" cy="1843088"/>
          </a:xfrm>
          <a:prstGeom prst="rect">
            <a:avLst/>
          </a:prstGeom>
          <a:noFill/>
          <a:ln w="9525">
            <a:noFill/>
            <a:miter lim="800000"/>
            <a:headEnd/>
            <a:tailEnd/>
          </a:ln>
        </p:spPr>
      </p:pic>
      <p:pic>
        <p:nvPicPr>
          <p:cNvPr id="30726" name="Рисунок 6" descr="C:\Documents and Settings\Администратор\Рабочий стол\фото 8 класса\ОСШ 16 38 лет фото\4 февраля\DSCI0907.JPG"/>
          <p:cNvPicPr>
            <a:picLocks noChangeAspect="1" noChangeArrowheads="1"/>
          </p:cNvPicPr>
          <p:nvPr/>
        </p:nvPicPr>
        <p:blipFill>
          <a:blip r:embed="rId3" cstate="print"/>
          <a:srcRect/>
          <a:stretch>
            <a:fillRect/>
          </a:stretch>
        </p:blipFill>
        <p:spPr bwMode="auto">
          <a:xfrm>
            <a:off x="4214813" y="1643063"/>
            <a:ext cx="4357687" cy="4572000"/>
          </a:xfrm>
          <a:prstGeom prst="rect">
            <a:avLst/>
          </a:prstGeom>
          <a:noFill/>
          <a:ln w="9525">
            <a:noFill/>
            <a:miter lim="800000"/>
            <a:headEnd/>
            <a:tailEnd/>
          </a:ln>
        </p:spPr>
      </p:pic>
      <p:sp>
        <p:nvSpPr>
          <p:cNvPr id="30727" name="Содержимое 7"/>
          <p:cNvSpPr>
            <a:spLocks noGrp="1"/>
          </p:cNvSpPr>
          <p:nvPr>
            <p:ph sz="quarter" idx="2"/>
          </p:nvPr>
        </p:nvSpPr>
        <p:spPr>
          <a:xfrm>
            <a:off x="4270375" y="1600200"/>
            <a:ext cx="3657600" cy="4572000"/>
          </a:xfrm>
        </p:spPr>
        <p:txBody>
          <a:bodyPr>
            <a:normAutofit fontScale="92500"/>
          </a:bodyPr>
          <a:lstStyle/>
          <a:p>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31747" name="Содержимое 3"/>
          <p:cNvSpPr>
            <a:spLocks noGrp="1"/>
          </p:cNvSpPr>
          <p:nvPr>
            <p:ph sz="quarter" idx="2"/>
          </p:nvPr>
        </p:nvSpPr>
        <p:spPr>
          <a:xfrm>
            <a:off x="4270375" y="1600200"/>
            <a:ext cx="3657600" cy="4572000"/>
          </a:xfrm>
        </p:spPr>
        <p:txBody>
          <a:bodyPr/>
          <a:lstStyle/>
          <a:p>
            <a:endParaRPr lang="ru-RU" smtClean="0"/>
          </a:p>
        </p:txBody>
      </p:sp>
      <p:sp>
        <p:nvSpPr>
          <p:cNvPr id="5" name="Номер слайда 4"/>
          <p:cNvSpPr>
            <a:spLocks noGrp="1"/>
          </p:cNvSpPr>
          <p:nvPr>
            <p:ph type="sldNum" sz="quarter" idx="12"/>
          </p:nvPr>
        </p:nvSpPr>
        <p:spPr/>
        <p:txBody>
          <a:bodyPr/>
          <a:lstStyle/>
          <a:p>
            <a:pPr>
              <a:defRPr/>
            </a:pPr>
            <a:fld id="{26041731-2056-4CAE-A851-5EAF0AB99521}" type="slidenum">
              <a:rPr lang="ru-RU" smtClean="0"/>
              <a:pPr>
                <a:defRPr/>
              </a:pPr>
              <a:t>6</a:t>
            </a:fld>
            <a:endParaRPr lang="ru-RU" dirty="0"/>
          </a:p>
        </p:txBody>
      </p:sp>
      <p:pic>
        <p:nvPicPr>
          <p:cNvPr id="31749" name="Picture 2" descr="C:\Documents and Settings\Администратор\Рабочий стол\фото 2\DSC03726.JPG"/>
          <p:cNvPicPr>
            <a:picLocks noGrp="1" noChangeAspect="1" noChangeArrowheads="1"/>
          </p:cNvPicPr>
          <p:nvPr>
            <p:ph sz="quarter" idx="1"/>
          </p:nvPr>
        </p:nvPicPr>
        <p:blipFill>
          <a:blip r:embed="rId2" cstate="print"/>
          <a:srcRect/>
          <a:stretch>
            <a:fillRect/>
          </a:stretch>
        </p:blipFill>
        <p:spPr>
          <a:xfrm>
            <a:off x="214313" y="0"/>
            <a:ext cx="8215312" cy="6643688"/>
          </a:xfrm>
          <a:noFill/>
        </p:spPr>
      </p:pic>
      <p:sp>
        <p:nvSpPr>
          <p:cNvPr id="31750" name="Прямоугольник 6"/>
          <p:cNvSpPr>
            <a:spLocks noChangeArrowheads="1"/>
          </p:cNvSpPr>
          <p:nvPr/>
        </p:nvSpPr>
        <p:spPr bwMode="auto">
          <a:xfrm>
            <a:off x="928688" y="0"/>
            <a:ext cx="6929437" cy="1938338"/>
          </a:xfrm>
          <a:prstGeom prst="rect">
            <a:avLst/>
          </a:prstGeom>
          <a:noFill/>
          <a:ln w="9525">
            <a:noFill/>
            <a:miter lim="800000"/>
            <a:headEnd/>
            <a:tailEnd/>
          </a:ln>
        </p:spPr>
        <p:txBody>
          <a:bodyPr>
            <a:spAutoFit/>
          </a:bodyPr>
          <a:lstStyle/>
          <a:p>
            <a:r>
              <a:rPr lang="ru-RU" sz="2000" b="1">
                <a:solidFill>
                  <a:srgbClr val="FF0000"/>
                </a:solidFill>
              </a:rPr>
              <a:t>Урок – это </a:t>
            </a:r>
            <a:r>
              <a:rPr lang="ru-RU" sz="2000">
                <a:solidFill>
                  <a:srgbClr val="FF0000"/>
                </a:solidFill>
              </a:rPr>
              <a:t>зеркало общей </a:t>
            </a:r>
            <a:br>
              <a:rPr lang="ru-RU" sz="2000">
                <a:solidFill>
                  <a:srgbClr val="FF0000"/>
                </a:solidFill>
              </a:rPr>
            </a:br>
            <a:r>
              <a:rPr lang="ru-RU" sz="2000">
                <a:solidFill>
                  <a:srgbClr val="FF0000"/>
                </a:solidFill>
              </a:rPr>
              <a:t>и  педагогической </a:t>
            </a:r>
            <a:r>
              <a:rPr lang="ru-RU" sz="2000" b="1">
                <a:solidFill>
                  <a:srgbClr val="FF0000"/>
                </a:solidFill>
              </a:rPr>
              <a:t>культуры учителя,  его  интеллектуального</a:t>
            </a:r>
            <a:br>
              <a:rPr lang="ru-RU" sz="2000" b="1">
                <a:solidFill>
                  <a:srgbClr val="FF0000"/>
                </a:solidFill>
              </a:rPr>
            </a:br>
            <a:r>
              <a:rPr lang="ru-RU" sz="2000" b="1">
                <a:solidFill>
                  <a:srgbClr val="FF0000"/>
                </a:solidFill>
              </a:rPr>
              <a:t>богатства, показатель   его кругозора и  эрудиции.</a:t>
            </a:r>
          </a:p>
          <a:p>
            <a:r>
              <a:rPr lang="ru-RU" sz="2000" b="1">
                <a:solidFill>
                  <a:srgbClr val="FF0000"/>
                </a:solidFill>
              </a:rPr>
              <a:t>            </a:t>
            </a:r>
          </a:p>
          <a:p>
            <a:r>
              <a:rPr lang="ru-RU" sz="2000" b="1">
                <a:solidFill>
                  <a:srgbClr val="FF0000"/>
                </a:solidFill>
              </a:rPr>
              <a:t>             В.Сухомлинский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255</Words>
  <Application>Microsoft Office PowerPoint</Application>
  <PresentationFormat>Экран (4:3)</PresentationFormat>
  <Paragraphs>24</Paragraphs>
  <Slides>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vt:i4>
      </vt:variant>
    </vt:vector>
  </HeadingPairs>
  <TitlesOfParts>
    <vt:vector size="8" baseType="lpstr">
      <vt:lpstr>Тема Office</vt:lpstr>
      <vt:lpstr>Видео-клип</vt:lpstr>
      <vt:lpstr>Слайд 1</vt:lpstr>
      <vt:lpstr>Наиболее эффективные инновационные технологии :  </vt:lpstr>
      <vt:lpstr>Учителем  химии в школе я работаю вот уже 25  лет. Люблю детей, очень люблю свой предмет.  Совершенствуя свой уровень знаний, осваивая современные технологии, использую такие формы обучения, которые помогли бы ребятам полюбить мой предмет. Стараюсь, чтобы детям было проще изучать этот непростой предмет, а самое главное, чтобы  интересно.</vt:lpstr>
      <vt:lpstr>Что важнее для моих учеников: успешно заниматься по химии, или, постигая химию, обогатить и постигать себя, своё место в этом огромном мире?</vt:lpstr>
      <vt:lpstr>«…ум заключается не только в знании, но и в умении прилагать знание на деле»                                                          Аристотель </vt:lpstr>
      <vt:lpstr>Слайд 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Rauan</dc:creator>
  <cp:lastModifiedBy>Rauan</cp:lastModifiedBy>
  <cp:revision>2</cp:revision>
  <dcterms:created xsi:type="dcterms:W3CDTF">2011-05-26T11:04:27Z</dcterms:created>
  <dcterms:modified xsi:type="dcterms:W3CDTF">2011-05-26T11:16:36Z</dcterms:modified>
</cp:coreProperties>
</file>