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2A34BC-1359-48B6-9CDC-B1A634912B97}" type="datetimeFigureOut">
              <a:rPr lang="ru-RU" smtClean="0"/>
              <a:t>12.12.2010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05F022-87D4-4B79-BA67-5D20AC0CC937}"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005F022-87D4-4B79-BA67-5D20AC0CC937}" type="slidenum">
              <a:rPr lang="ru-RU" smtClean="0"/>
              <a:t>5</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005F022-87D4-4B79-BA67-5D20AC0CC937}" type="slidenum">
              <a:rPr lang="ru-RU" smtClean="0"/>
              <a:t>11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CE9F1CB8-CE5A-405E-9787-37471D5E1007}" type="datetimeFigureOut">
              <a:rPr lang="ru-RU" smtClean="0"/>
              <a:t>12.12.2010</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00F6233-2AD8-492A-ABD5-9E27D153563E}"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E9F1CB8-CE5A-405E-9787-37471D5E1007}" type="datetimeFigureOut">
              <a:rPr lang="ru-RU" smtClean="0"/>
              <a:t>12.12.2010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00F6233-2AD8-492A-ABD5-9E27D153563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E9F1CB8-CE5A-405E-9787-37471D5E1007}" type="datetimeFigureOut">
              <a:rPr lang="ru-RU" smtClean="0"/>
              <a:t>12.12.2010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00F6233-2AD8-492A-ABD5-9E27D153563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CE9F1CB8-CE5A-405E-9787-37471D5E1007}" type="datetimeFigureOut">
              <a:rPr lang="ru-RU" smtClean="0"/>
              <a:t>12.12.2010</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B00F6233-2AD8-492A-ABD5-9E27D153563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CE9F1CB8-CE5A-405E-9787-37471D5E1007}" type="datetimeFigureOut">
              <a:rPr lang="ru-RU" smtClean="0"/>
              <a:t>12.12.2010</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B00F6233-2AD8-492A-ABD5-9E27D153563E}" type="slidenum">
              <a:rPr lang="ru-RU" smtClean="0"/>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CE9F1CB8-CE5A-405E-9787-37471D5E1007}" type="datetimeFigureOut">
              <a:rPr lang="ru-RU" smtClean="0"/>
              <a:t>12.12.2010</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B00F6233-2AD8-492A-ABD5-9E27D153563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CE9F1CB8-CE5A-405E-9787-37471D5E1007}" type="datetimeFigureOut">
              <a:rPr lang="ru-RU" smtClean="0"/>
              <a:t>12.12.2010</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B00F6233-2AD8-492A-ABD5-9E27D153563E}"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CE9F1CB8-CE5A-405E-9787-37471D5E1007}" type="datetimeFigureOut">
              <a:rPr lang="ru-RU" smtClean="0"/>
              <a:t>12.12.2010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00F6233-2AD8-492A-ABD5-9E27D153563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CE9F1CB8-CE5A-405E-9787-37471D5E1007}" type="datetimeFigureOut">
              <a:rPr lang="ru-RU" smtClean="0"/>
              <a:t>12.12.2010</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B00F6233-2AD8-492A-ABD5-9E27D153563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CE9F1CB8-CE5A-405E-9787-37471D5E1007}" type="datetimeFigureOut">
              <a:rPr lang="ru-RU" smtClean="0"/>
              <a:t>12.12.2010</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B00F6233-2AD8-492A-ABD5-9E27D153563E}"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CE9F1CB8-CE5A-405E-9787-37471D5E1007}" type="datetimeFigureOut">
              <a:rPr lang="ru-RU" smtClean="0"/>
              <a:t>12.12.2010</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B00F6233-2AD8-492A-ABD5-9E27D153563E}"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E9F1CB8-CE5A-405E-9787-37471D5E1007}" type="datetimeFigureOut">
              <a:rPr lang="ru-RU" smtClean="0"/>
              <a:t>12.12.2010</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00F6233-2AD8-492A-ABD5-9E27D153563E}"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a:xfrm>
            <a:off x="571472" y="1500174"/>
            <a:ext cx="8062912" cy="1752600"/>
          </a:xfrm>
        </p:spPr>
        <p:txBody>
          <a:bodyPr/>
          <a:lstStyle/>
          <a:p>
            <a:r>
              <a:rPr lang="ru-RU" sz="3600" b="1" dirty="0" smtClean="0"/>
              <a:t>Непал : СТРАНА ХРАМОВ И ГОР </a:t>
            </a:r>
          </a:p>
          <a:p>
            <a:endParaRPr lang="ru-RU" dirty="0"/>
          </a:p>
        </p:txBody>
      </p:sp>
      <p:pic>
        <p:nvPicPr>
          <p:cNvPr id="4" name="Рисунок 3" descr="nepal.gif"/>
          <p:cNvPicPr>
            <a:picLocks noChangeAspect="1"/>
          </p:cNvPicPr>
          <p:nvPr/>
        </p:nvPicPr>
        <p:blipFill>
          <a:blip r:embed="rId2"/>
          <a:stretch>
            <a:fillRect/>
          </a:stretch>
        </p:blipFill>
        <p:spPr>
          <a:xfrm>
            <a:off x="2357422" y="2571744"/>
            <a:ext cx="4448175" cy="38862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47500" lnSpcReduction="20000"/>
          </a:bodyPr>
          <a:lstStyle/>
          <a:p>
            <a:pPr>
              <a:buNone/>
            </a:pPr>
            <a:r>
              <a:rPr lang="ru-RU" dirty="0" smtClean="0">
                <a:solidFill>
                  <a:srgbClr val="FF0000"/>
                </a:solidFill>
              </a:rPr>
              <a:t>В </a:t>
            </a:r>
            <a:r>
              <a:rPr lang="ru-RU" i="1" dirty="0" smtClean="0">
                <a:solidFill>
                  <a:srgbClr val="FF0000"/>
                </a:solidFill>
              </a:rPr>
              <a:t>пятую группу</a:t>
            </a:r>
            <a:r>
              <a:rPr lang="ru-RU" dirty="0" smtClean="0">
                <a:solidFill>
                  <a:srgbClr val="FF0000"/>
                </a:solidFill>
              </a:rPr>
              <a:t> </a:t>
            </a:r>
            <a:r>
              <a:rPr lang="ru-RU" dirty="0" smtClean="0"/>
              <a:t>можно объединить страны со смешанным режимом, представляющим своеобразный симбиоз авторитаризма с либеральными многопартийными системами (Южная Корея, Малайзия, Тайвань, Таиланд, Гонконг, Сингапур), где господствующие </a:t>
            </a:r>
            <a:r>
              <a:rPr lang="ru-RU" dirty="0" smtClean="0"/>
              <a:t>политические </a:t>
            </a:r>
            <a:r>
              <a:rPr lang="ru-RU" dirty="0" smtClean="0"/>
              <a:t>силы, используя западную модель открытой рыночной экономики в тесном экономическом взаимодействии с Японией, США и Западной Европой, создали современную базу, начали про­цесс эволюции политических режимов по пути их демократизации.</a:t>
            </a:r>
          </a:p>
          <a:p>
            <a:pPr>
              <a:buNone/>
            </a:pPr>
            <a:r>
              <a:rPr lang="ru-RU" i="1" dirty="0" smtClean="0">
                <a:solidFill>
                  <a:srgbClr val="FF0000"/>
                </a:solidFill>
              </a:rPr>
              <a:t>Шестую группу</a:t>
            </a:r>
            <a:r>
              <a:rPr lang="ru-RU" dirty="0" smtClean="0">
                <a:solidFill>
                  <a:srgbClr val="FF0000"/>
                </a:solidFill>
              </a:rPr>
              <a:t> </a:t>
            </a:r>
            <a:r>
              <a:rPr lang="ru-RU" dirty="0" smtClean="0"/>
              <a:t>образуют страны, имеющие наиболее зрелые парламент­ские режимы с демократической тен­денцией. Среди них — Индия, Израиль и другие государства.</a:t>
            </a:r>
          </a:p>
          <a:p>
            <a:pPr>
              <a:buNone/>
            </a:pPr>
            <a:r>
              <a:rPr lang="ru-RU" dirty="0" smtClean="0"/>
              <a:t>В результате распада мировой колониальной системы в послевоенные годы на политической карте появилось много независимых государств. Многие из них выбрали за основу своего развития социалистическую модель по примеру СССР, однако большинство из этих стран продолжали свое формационное развитие  в  рамках  капиталистической  системы,  которая  получила дополнительную социально-экономическую базу.</a:t>
            </a:r>
          </a:p>
          <a:p>
            <a:pPr>
              <a:buNone/>
            </a:pPr>
            <a:r>
              <a:rPr lang="ru-RU" dirty="0" smtClean="0"/>
              <a:t>Растущий процесс дифференциации развивающихся государств, обусловленный законом неравномерности экономического развития, привел к выделению особой группы стран и территорий - "новых индустриальных стран" (НИС), или "новых индустриальных экономик" (НИЭ). К числу новых индустриальных стран (НИС) Азии до недавне­го времени относили четырех «азиатских тигров»- Республику Корея (Южную Корею), Сингапур, Тайвань и Гонконг. Теперь их нередко называют НИС «первой волны», а к новым индустриальным странам «второй волны» относят Малайзию, Таиланд, Филиппины и Индоне­зию.</a:t>
            </a:r>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1428736"/>
            <a:ext cx="8229600" cy="1399032"/>
          </a:xfrm>
        </p:spPr>
        <p:txBody>
          <a:bodyPr>
            <a:normAutofit/>
          </a:bodyPr>
          <a:lstStyle/>
          <a:p>
            <a:r>
              <a:rPr lang="ru-RU" sz="1800" dirty="0" smtClean="0"/>
              <a:t>Работу выполнил ученик 11 Б класса: </a:t>
            </a:r>
            <a:r>
              <a:rPr lang="ru-RU" sz="1800" dirty="0" err="1" smtClean="0"/>
              <a:t>Полынько.Д</a:t>
            </a:r>
            <a:r>
              <a:rPr lang="ru-RU" sz="1800" dirty="0" smtClean="0"/>
              <a:t>.</a:t>
            </a:r>
            <a:endParaRPr lang="ru-RU" sz="1800" dirty="0"/>
          </a:p>
        </p:txBody>
      </p:sp>
      <p:sp>
        <p:nvSpPr>
          <p:cNvPr id="3" name="Содержимое 2"/>
          <p:cNvSpPr>
            <a:spLocks noGrp="1"/>
          </p:cNvSpPr>
          <p:nvPr>
            <p:ph idx="1"/>
          </p:nvPr>
        </p:nvSpPr>
        <p:spPr/>
        <p:txBody>
          <a:bodyPr/>
          <a:lstStyle/>
          <a:p>
            <a:pPr>
              <a:buNone/>
            </a:pP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28596" y="1071546"/>
            <a:ext cx="8229600" cy="4572000"/>
          </a:xfrm>
        </p:spPr>
        <p:txBody>
          <a:bodyPr>
            <a:normAutofit/>
          </a:bodyPr>
          <a:lstStyle/>
          <a:p>
            <a:pPr>
              <a:buNone/>
            </a:pPr>
            <a:r>
              <a:rPr lang="ru-RU" sz="2000" b="1" dirty="0" smtClean="0"/>
              <a:t>Республика Непал.</a:t>
            </a:r>
            <a:r>
              <a:rPr lang="ru-RU" sz="2000" dirty="0" smtClean="0"/>
              <a:t> Про Непал говорят:</a:t>
            </a:r>
            <a:r>
              <a:rPr lang="ru-RU" sz="2000" i="1" dirty="0" smtClean="0"/>
              <a:t>"здесь больше богов, чем людей, больше храмов, чем домов и больше праздников, чем дней в году".</a:t>
            </a:r>
            <a:r>
              <a:rPr lang="ru-RU" sz="2000" dirty="0" smtClean="0"/>
              <a:t> Непалу принадлежит вершина мира - Эверест (8848 метров). Здесь же родина </a:t>
            </a:r>
            <a:r>
              <a:rPr lang="ru-RU" sz="2000" dirty="0" err="1" smtClean="0"/>
              <a:t>Гуатамы</a:t>
            </a:r>
            <a:r>
              <a:rPr lang="ru-RU" sz="2000" dirty="0" smtClean="0"/>
              <a:t> </a:t>
            </a:r>
            <a:r>
              <a:rPr lang="ru-RU" sz="2000" dirty="0" err="1" smtClean="0"/>
              <a:t>Будды,отца</a:t>
            </a:r>
            <a:r>
              <a:rPr lang="ru-RU" sz="2000" dirty="0" smtClean="0"/>
              <a:t> древнейшей религии мира - буддизма. </a:t>
            </a:r>
            <a:endParaRPr lang="ru-RU" sz="2000" dirty="0"/>
          </a:p>
        </p:txBody>
      </p:sp>
      <p:pic>
        <p:nvPicPr>
          <p:cNvPr id="4" name="Рисунок 3" descr="Nepal_003.jpg"/>
          <p:cNvPicPr>
            <a:picLocks noChangeAspect="1"/>
          </p:cNvPicPr>
          <p:nvPr/>
        </p:nvPicPr>
        <p:blipFill>
          <a:blip r:embed="rId2"/>
          <a:stretch>
            <a:fillRect/>
          </a:stretch>
        </p:blipFill>
        <p:spPr>
          <a:xfrm>
            <a:off x="2571736" y="3071810"/>
            <a:ext cx="4426278" cy="294624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0034" y="1000108"/>
            <a:ext cx="8229600" cy="4572000"/>
          </a:xfrm>
        </p:spPr>
        <p:txBody>
          <a:bodyPr>
            <a:normAutofit/>
          </a:bodyPr>
          <a:lstStyle/>
          <a:p>
            <a:pPr>
              <a:buNone/>
            </a:pPr>
            <a:r>
              <a:rPr lang="ru-RU" sz="1800" dirty="0" smtClean="0"/>
              <a:t>90% населения исповедует индуизм. По независимым оценкам, фактическое количество приверженцев индуизма составляет лишь 70 %. Примерно 11 % населения причисляют себя к буддистам, особенно в Королевстве Мустанг. Существуют также меньшинства, исповедующие ислам, </a:t>
            </a:r>
            <a:r>
              <a:rPr lang="ru-RU" sz="1800" dirty="0" err="1" smtClean="0"/>
              <a:t>кирант</a:t>
            </a:r>
            <a:r>
              <a:rPr lang="ru-RU" sz="1800" dirty="0" smtClean="0"/>
              <a:t> и отдельные анимистические верования. Христиане не имеют права официально исповедовать свою веру. Немногочисленные христиане входят в закрытые сообщества.</a:t>
            </a:r>
            <a:br>
              <a:rPr lang="ru-RU" sz="1800" dirty="0" smtClean="0"/>
            </a:br>
            <a:r>
              <a:rPr lang="ru-RU" sz="1800" b="1" dirty="0" smtClean="0"/>
              <a:t>Население.</a:t>
            </a:r>
            <a:r>
              <a:rPr lang="ru-RU" sz="1800" dirty="0" smtClean="0"/>
              <a:t> Около 28 млн. человек. В стране живет около 100 народностей и каст, говорящих на 70 языках и диалектах. На этой земле встретились две цивилизации - индийская и китайская, две расы - монголоидная и европеоидная. Традиционный образ жизни многих народов Непала допускает полигамию (многоженство), а в северных районах встречается полиандрия (многомужество).</a:t>
            </a:r>
            <a:endParaRPr lang="ru-RU"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5" name="Прямоугольник 4"/>
          <p:cNvSpPr/>
          <p:nvPr/>
        </p:nvSpPr>
        <p:spPr>
          <a:xfrm>
            <a:off x="714348" y="857232"/>
            <a:ext cx="3571900" cy="5478423"/>
          </a:xfrm>
          <a:prstGeom prst="rect">
            <a:avLst/>
          </a:prstGeom>
        </p:spPr>
        <p:txBody>
          <a:bodyPr wrap="square">
            <a:spAutoFit/>
          </a:bodyPr>
          <a:lstStyle/>
          <a:p>
            <a:r>
              <a:rPr lang="ru-RU" sz="1400" dirty="0" smtClean="0"/>
              <a:t>Непал зажат между двумя самыми населёнными странами мира, могучими соседями Индией и Китаем. Здесь можно встретить практически все мыслимые ландшафты, способные вскружить голову любому путешественнику. Древние города, величественные храмы, горные деревеньки, дремучие леса, зеленые равнины, чистые озера и, конечно же, несравненные Гималайские горы... Восемь из четырнадцати высочайших вершин мира находятся здесь, что делает Непал идеальным местом для горных походов и восхождений. В век тотального наступления цивилизации Непал остается одним из немногих уголков Земли, где дух современности еще не так силен, а кое-где и вовсе отсутствует. Путешествие в Непал - это путешествие к истокам Земли, к ее изначальной вневременной сущности</a:t>
            </a:r>
            <a:r>
              <a:rPr lang="ru-RU" sz="1200" dirty="0" smtClean="0"/>
              <a:t>.</a:t>
            </a:r>
            <a:endParaRPr lang="ru-RU" sz="1200" dirty="0"/>
          </a:p>
        </p:txBody>
      </p:sp>
      <p:pic>
        <p:nvPicPr>
          <p:cNvPr id="7" name="Содержимое 6" descr="eom20070606223444.jpg"/>
          <p:cNvPicPr>
            <a:picLocks noGrp="1" noChangeAspect="1"/>
          </p:cNvPicPr>
          <p:nvPr>
            <p:ph idx="1"/>
          </p:nvPr>
        </p:nvPicPr>
        <p:blipFill>
          <a:blip r:embed="rId2"/>
          <a:stretch>
            <a:fillRect/>
          </a:stretch>
        </p:blipFill>
        <p:spPr>
          <a:xfrm>
            <a:off x="4429124" y="1357298"/>
            <a:ext cx="4112813" cy="2740023"/>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0034" y="785794"/>
            <a:ext cx="8229600" cy="4572000"/>
          </a:xfrm>
        </p:spPr>
        <p:txBody>
          <a:bodyPr>
            <a:normAutofit/>
          </a:bodyPr>
          <a:lstStyle/>
          <a:p>
            <a:pPr>
              <a:buNone/>
            </a:pPr>
            <a:r>
              <a:rPr lang="ru-RU" sz="1800" dirty="0" smtClean="0"/>
              <a:t>Некогда долина Катманду лежала на дне огромного горного озера. После землетрясения вода озера сошла (по легенде - </a:t>
            </a:r>
            <a:r>
              <a:rPr lang="ru-RU" sz="1800" dirty="0" err="1" smtClean="0"/>
              <a:t>боддхисатва</a:t>
            </a:r>
            <a:r>
              <a:rPr lang="ru-RU" sz="1800" dirty="0" smtClean="0"/>
              <a:t> </a:t>
            </a:r>
            <a:r>
              <a:rPr lang="ru-RU" sz="1800" dirty="0" err="1" smtClean="0"/>
              <a:t>Манджушри</a:t>
            </a:r>
            <a:r>
              <a:rPr lang="ru-RU" sz="1800" dirty="0" smtClean="0"/>
              <a:t> рассек воду магическим мечом, по другой легенде это был Кришна, который с помощью посоха образовал </a:t>
            </a:r>
            <a:r>
              <a:rPr lang="ru-RU" sz="1800" dirty="0" err="1" smtClean="0"/>
              <a:t>Чобарское</a:t>
            </a:r>
            <a:r>
              <a:rPr lang="ru-RU" sz="1800" dirty="0" smtClean="0"/>
              <a:t> ущелье, через которое ушла вода), и долина была заселена многочисленными людьми из окрестных регионов, образовавшие народ </a:t>
            </a:r>
            <a:r>
              <a:rPr lang="ru-RU" sz="1800" dirty="0" err="1" smtClean="0"/>
              <a:t>невари</a:t>
            </a:r>
            <a:r>
              <a:rPr lang="ru-RU" sz="1800" dirty="0" smtClean="0"/>
              <a:t>. Долина отличалась высокой плодородностью, а население - большими талантами в искусстве и ремёслах, и стала знаменита по всей восточной Азии. </a:t>
            </a:r>
            <a:endParaRPr lang="ru-RU" sz="1800" dirty="0"/>
          </a:p>
        </p:txBody>
      </p:sp>
      <p:pic>
        <p:nvPicPr>
          <p:cNvPr id="4" name="Рисунок 3" descr="20090415134343.jpg"/>
          <p:cNvPicPr>
            <a:picLocks noChangeAspect="1"/>
          </p:cNvPicPr>
          <p:nvPr/>
        </p:nvPicPr>
        <p:blipFill>
          <a:blip r:embed="rId3"/>
          <a:stretch>
            <a:fillRect/>
          </a:stretch>
        </p:blipFill>
        <p:spPr>
          <a:xfrm>
            <a:off x="3357554" y="3429000"/>
            <a:ext cx="4714883" cy="3136969"/>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3571868" y="857232"/>
            <a:ext cx="5572132" cy="5643602"/>
          </a:xfrm>
        </p:spPr>
        <p:txBody>
          <a:bodyPr>
            <a:normAutofit fontScale="70000" lnSpcReduction="20000"/>
          </a:bodyPr>
          <a:lstStyle/>
          <a:p>
            <a:pPr>
              <a:buNone/>
            </a:pPr>
            <a:r>
              <a:rPr lang="ru-RU" sz="1900" dirty="0" smtClean="0"/>
              <a:t>Непал - страна очень бедная, здесь нет залежей полезных ископаемых и промышленности. Живут в основном за счёт туристов и сельского хозяйства. Средняя зарплата составляет 7 тысяч непальских рупий (что-то около 100 долларов) в месяц, из которых как минимум 5 тысяч уходит на еду. Тем не менее у большинства есть мотоцикл или автомобиль, хотя транспортное средство по местным меркам стоит очень дорого. Мотоцикл - 1700 долларов, а, к примеру, новый автомобиль марки "</a:t>
            </a:r>
            <a:r>
              <a:rPr lang="ru-RU" sz="1900" dirty="0" err="1" smtClean="0"/>
              <a:t>Хендай</a:t>
            </a:r>
            <a:r>
              <a:rPr lang="ru-RU" sz="1900" dirty="0" smtClean="0"/>
              <a:t>" - 8500 "зелёных". На покупку берут кредиты - с банками проблем нет.</a:t>
            </a:r>
          </a:p>
          <a:p>
            <a:pPr>
              <a:buNone/>
            </a:pPr>
            <a:r>
              <a:rPr lang="ru-RU" sz="1900" dirty="0" smtClean="0"/>
              <a:t>Одна из самых высокооплачиваемых и уважаемых профессий - военные. Попасть в армию очень сложно - нужны не только хорошие физические данные, но и умная голова. Непальские солдаты, в частности </a:t>
            </a:r>
            <a:r>
              <a:rPr lang="ru-RU" sz="1900" dirty="0" err="1" smtClean="0"/>
              <a:t>гуркхи</a:t>
            </a:r>
            <a:r>
              <a:rPr lang="ru-RU" sz="1900" dirty="0" smtClean="0"/>
              <a:t>, из которых набирают свои батальоны специального назначения британцы, считаются одними из лучших воинов в мире.</a:t>
            </a:r>
          </a:p>
          <a:p>
            <a:pPr>
              <a:buNone/>
            </a:pPr>
            <a:r>
              <a:rPr lang="ru-RU" sz="1900" dirty="0" smtClean="0"/>
              <a:t>Ещё одна доходная сфера, куда стремятся попасть непальцы, - это туризм. Деньги здесь действительно зарабатывают неплохие, с учётом того, что в Непале всё очень дёшево. Официант в одном горном отеле рассказал мне, что только чаевых он получает по 30-40 долларов в день, так что в месяц выходит до тысячи долларов. Такие деньги и для России очень неплохи, что уж говорить про Непал. Владельцы же многих гостиниц или турфирм вообще обеспеченные люди, их дети учатся в Европе или Америке.</a:t>
            </a:r>
          </a:p>
          <a:p>
            <a:endParaRPr lang="ru-RU" dirty="0"/>
          </a:p>
        </p:txBody>
      </p:sp>
      <p:pic>
        <p:nvPicPr>
          <p:cNvPr id="4" name="Рисунок 3" descr="photo_12_7_orig.jpg"/>
          <p:cNvPicPr>
            <a:picLocks noChangeAspect="1"/>
          </p:cNvPicPr>
          <p:nvPr/>
        </p:nvPicPr>
        <p:blipFill>
          <a:blip r:embed="rId2"/>
          <a:stretch>
            <a:fillRect/>
          </a:stretch>
        </p:blipFill>
        <p:spPr>
          <a:xfrm>
            <a:off x="357158" y="1142984"/>
            <a:ext cx="3377069" cy="2214578"/>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285992"/>
            <a:ext cx="8229600" cy="1399032"/>
          </a:xfrm>
        </p:spPr>
        <p:txBody>
          <a:bodyPr>
            <a:normAutofit fontScale="90000"/>
          </a:bodyPr>
          <a:lstStyle/>
          <a:p>
            <a:r>
              <a:rPr lang="ru-RU" b="1" dirty="0" smtClean="0"/>
              <a:t/>
            </a:r>
            <a:br>
              <a:rPr lang="ru-RU" b="1" dirty="0" smtClean="0"/>
            </a:br>
            <a:r>
              <a:rPr lang="ru-RU" b="1" dirty="0" smtClean="0"/>
              <a:t>Новые индустриальные страны (НИС)</a:t>
            </a:r>
            <a:br>
              <a:rPr lang="ru-RU" b="1" dirty="0" smtClean="0"/>
            </a:br>
            <a:endParaRPr lang="ru-RU" dirty="0"/>
          </a:p>
        </p:txBody>
      </p:sp>
      <p:sp>
        <p:nvSpPr>
          <p:cNvPr id="3" name="Содержимое 2"/>
          <p:cNvSpPr>
            <a:spLocks noGrp="1"/>
          </p:cNvSpPr>
          <p:nvPr>
            <p:ph idx="1"/>
          </p:nvPr>
        </p:nvSpPr>
        <p:spPr/>
        <p:txBody>
          <a:bodyPr/>
          <a:lstStyle/>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47500" lnSpcReduction="20000"/>
          </a:bodyPr>
          <a:lstStyle/>
          <a:p>
            <a:pPr>
              <a:buNone/>
            </a:pPr>
            <a:r>
              <a:rPr lang="ru-RU" dirty="0" smtClean="0"/>
              <a:t>Азия является самым большим </a:t>
            </a:r>
            <a:r>
              <a:rPr lang="ru-RU" dirty="0" smtClean="0"/>
              <a:t>континентом </a:t>
            </a:r>
            <a:r>
              <a:rPr lang="ru-RU" dirty="0" smtClean="0"/>
              <a:t>в современном мире с территорией около 45 млн. кв. км и населением более 3 млрд. человек. На материке около 50 независимых государств. До недавне­го времени Азия являлась одним из са­мых нестабильных регионов в современ­ном мире. За весь бурный XX в. здесь прогремело немало войн, произошли де­сятки революций, военных переворотов, восстаний, путчей. </a:t>
            </a:r>
          </a:p>
          <a:p>
            <a:pPr>
              <a:buNone/>
            </a:pPr>
            <a:r>
              <a:rPr lang="ru-RU" dirty="0" smtClean="0"/>
              <a:t>В политическом отношении страны Азии составляют сложный комплекс демократических и авторитарных </a:t>
            </a:r>
            <a:r>
              <a:rPr lang="ru-RU" dirty="0" smtClean="0"/>
              <a:t>режимов</a:t>
            </a:r>
            <a:r>
              <a:rPr lang="ru-RU" dirty="0" smtClean="0"/>
              <a:t>. </a:t>
            </a:r>
          </a:p>
          <a:p>
            <a:pPr>
              <a:buNone/>
            </a:pPr>
            <a:r>
              <a:rPr lang="ru-RU" dirty="0" smtClean="0"/>
              <a:t>В большинстве развивающихся госу­дарств Азии до недавнего времени господствовали авторитарные режимы. Власть опиралась на три основных политических института: государство, унаследованное от колонизаторов и осу­ществляющее жесткое </a:t>
            </a:r>
            <a:r>
              <a:rPr lang="ru-RU" dirty="0" smtClean="0"/>
              <a:t>централизованное </a:t>
            </a:r>
            <a:r>
              <a:rPr lang="ru-RU" dirty="0" smtClean="0"/>
              <a:t>управление обществом; однопар­тийную систему (в большинстве </a:t>
            </a:r>
            <a:r>
              <a:rPr lang="ru-RU" dirty="0" smtClean="0"/>
              <a:t>случаев </a:t>
            </a:r>
            <a:r>
              <a:rPr lang="ru-RU" dirty="0" smtClean="0"/>
              <a:t>единственная партия создавалась сверху национальными лидерами для получения общественной поддержки); армию, которая в результате частых </a:t>
            </a:r>
            <a:r>
              <a:rPr lang="ru-RU" dirty="0" smtClean="0"/>
              <a:t>военных </a:t>
            </a:r>
            <a:r>
              <a:rPr lang="ru-RU" dirty="0" smtClean="0"/>
              <a:t>переворотов устанавливала власть армейских кругов и отстраняла от руководства гражданских лидеров. В дальнейшем в ряде государств началось движение в направлении утверждения принципов демократического устройст­ва. Этому способствовали общемировые тенденции политического развития.</a:t>
            </a: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40000" lnSpcReduction="20000"/>
          </a:bodyPr>
          <a:lstStyle/>
          <a:p>
            <a:pPr>
              <a:buNone/>
            </a:pPr>
            <a:r>
              <a:rPr lang="ru-RU" dirty="0" smtClean="0"/>
              <a:t>Анализ особенностей </a:t>
            </a:r>
            <a:r>
              <a:rPr lang="ru-RU" dirty="0" smtClean="0"/>
              <a:t>государственно-политического </a:t>
            </a:r>
            <a:r>
              <a:rPr lang="ru-RU" dirty="0" smtClean="0"/>
              <a:t>устройства в этих странах позволяет выделить среди них несколько групп.</a:t>
            </a:r>
          </a:p>
          <a:p>
            <a:pPr>
              <a:buNone/>
            </a:pPr>
            <a:r>
              <a:rPr lang="ru-RU" i="1" dirty="0" smtClean="0">
                <a:solidFill>
                  <a:srgbClr val="FF0000"/>
                </a:solidFill>
              </a:rPr>
              <a:t>Первая группа </a:t>
            </a:r>
            <a:r>
              <a:rPr lang="ru-RU" i="1" dirty="0" smtClean="0"/>
              <a:t>государств</a:t>
            </a:r>
            <a:r>
              <a:rPr lang="ru-RU" dirty="0" smtClean="0"/>
              <a:t> </a:t>
            </a:r>
            <a:r>
              <a:rPr lang="ru-RU" dirty="0" smtClean="0"/>
              <a:t>ориентируется </a:t>
            </a:r>
            <a:r>
              <a:rPr lang="ru-RU" dirty="0" smtClean="0"/>
              <a:t>на сохранение и поддержание традиционных, исторически </a:t>
            </a:r>
            <a:r>
              <a:rPr lang="ru-RU" dirty="0" smtClean="0"/>
              <a:t>сформировавшихся </a:t>
            </a:r>
            <a:r>
              <a:rPr lang="ru-RU" dirty="0" smtClean="0"/>
              <a:t>форм государственной и общественной жизни. К ним прежде всего относятся арабские страны, где </a:t>
            </a:r>
            <a:r>
              <a:rPr lang="ru-RU" dirty="0" smtClean="0"/>
              <a:t>сохранилась </a:t>
            </a:r>
            <a:r>
              <a:rPr lang="ru-RU" dirty="0" smtClean="0"/>
              <a:t>абсолютная монархия (Саудов­ская Аравия, Объединенные Арабские Эмираты, Оман, Катар) и </a:t>
            </a:r>
            <a:r>
              <a:rPr lang="ru-RU" dirty="0" smtClean="0"/>
              <a:t>конституционная </a:t>
            </a:r>
            <a:r>
              <a:rPr lang="ru-RU" dirty="0" smtClean="0"/>
              <a:t>монархия (Бахрейн, Иордания, Кувейт).</a:t>
            </a:r>
          </a:p>
          <a:p>
            <a:pPr>
              <a:buNone/>
            </a:pPr>
            <a:r>
              <a:rPr lang="ru-RU" dirty="0" smtClean="0">
                <a:solidFill>
                  <a:srgbClr val="FF0000"/>
                </a:solidFill>
              </a:rPr>
              <a:t>Во </a:t>
            </a:r>
            <a:r>
              <a:rPr lang="ru-RU" i="1" dirty="0" smtClean="0">
                <a:solidFill>
                  <a:srgbClr val="FF0000"/>
                </a:solidFill>
              </a:rPr>
              <a:t>вторую группу</a:t>
            </a:r>
            <a:r>
              <a:rPr lang="ru-RU" i="1" dirty="0" smtClean="0"/>
              <a:t> стран</a:t>
            </a:r>
            <a:r>
              <a:rPr lang="ru-RU" dirty="0" smtClean="0"/>
              <a:t> отнесены страны, где установлены авторитарные </a:t>
            </a:r>
            <a:r>
              <a:rPr lang="ru-RU" dirty="0" smtClean="0"/>
              <a:t>военнодиктаторские </a:t>
            </a:r>
            <a:r>
              <a:rPr lang="ru-RU" dirty="0" smtClean="0"/>
              <a:t>режимы (Ирак, Пакистан, Бирма). Здесь </a:t>
            </a:r>
            <a:r>
              <a:rPr lang="ru-RU" dirty="0" smtClean="0"/>
              <a:t>законодательная</a:t>
            </a:r>
            <a:r>
              <a:rPr lang="ru-RU" dirty="0" smtClean="0"/>
              <a:t>, исполнительная и судебная власть сосредоточена в руках военного </a:t>
            </a:r>
            <a:r>
              <a:rPr lang="ru-RU" dirty="0" smtClean="0"/>
              <a:t>диктатора </a:t>
            </a:r>
            <a:r>
              <a:rPr lang="ru-RU" dirty="0" smtClean="0"/>
              <a:t>или элиты, опирающихся на </a:t>
            </a:r>
            <a:r>
              <a:rPr lang="ru-RU" dirty="0" smtClean="0"/>
              <a:t>силовые </a:t>
            </a:r>
            <a:r>
              <a:rPr lang="ru-RU" dirty="0" smtClean="0"/>
              <a:t>структуры. К ним примыкает и ряд гражданских режимов, где важную роль продолжает играть армия (Сирия, Афганистан).</a:t>
            </a:r>
          </a:p>
          <a:p>
            <a:pPr>
              <a:buNone/>
            </a:pPr>
            <a:r>
              <a:rPr lang="ru-RU" dirty="0" smtClean="0">
                <a:solidFill>
                  <a:srgbClr val="FF0000"/>
                </a:solidFill>
              </a:rPr>
              <a:t>В</a:t>
            </a:r>
            <a:r>
              <a:rPr lang="ru-RU" i="1" dirty="0" smtClean="0">
                <a:solidFill>
                  <a:srgbClr val="FF0000"/>
                </a:solidFill>
              </a:rPr>
              <a:t> третью группу </a:t>
            </a:r>
            <a:r>
              <a:rPr lang="ru-RU" i="1" dirty="0" smtClean="0"/>
              <a:t>стран</a:t>
            </a:r>
            <a:r>
              <a:rPr lang="ru-RU" dirty="0" smtClean="0"/>
              <a:t> входят </a:t>
            </a:r>
            <a:r>
              <a:rPr lang="ru-RU" dirty="0" smtClean="0"/>
              <a:t>государства </a:t>
            </a:r>
            <a:r>
              <a:rPr lang="ru-RU" dirty="0" smtClean="0"/>
              <a:t>с консервативным </a:t>
            </a:r>
            <a:r>
              <a:rPr lang="ru-RU" dirty="0" smtClean="0"/>
              <a:t>авторитарным </a:t>
            </a:r>
            <a:r>
              <a:rPr lang="ru-RU" dirty="0" smtClean="0"/>
              <a:t>режимом, к которым относится и конфессиональный режим Исламской Республики Иран (ИРИ), в которой </a:t>
            </a:r>
            <a:r>
              <a:rPr lang="ru-RU" dirty="0" smtClean="0"/>
              <a:t>просматривается </a:t>
            </a:r>
            <a:r>
              <a:rPr lang="ru-RU" dirty="0" smtClean="0"/>
              <a:t>сочетание традиционных исламских тенденций с современной президентской властью при господстве духовенства. Конституция ИРИ закреп­ляет руководящую роль </a:t>
            </a:r>
            <a:r>
              <a:rPr lang="ru-RU" dirty="0" smtClean="0"/>
              <a:t>мусульманского </a:t>
            </a:r>
            <a:r>
              <a:rPr lang="ru-RU" dirty="0" smtClean="0"/>
              <a:t>духовенства в жизни иранского </a:t>
            </a:r>
            <a:r>
              <a:rPr lang="ru-RU" dirty="0" smtClean="0"/>
              <a:t>общества</a:t>
            </a:r>
            <a:r>
              <a:rPr lang="ru-RU" dirty="0" smtClean="0"/>
              <a:t>. Верховную власть </a:t>
            </a:r>
            <a:r>
              <a:rPr lang="ru-RU" dirty="0" smtClean="0"/>
              <a:t>осуществляет </a:t>
            </a:r>
            <a:r>
              <a:rPr lang="ru-RU" dirty="0" smtClean="0"/>
              <a:t>политический и духовный </a:t>
            </a:r>
            <a:r>
              <a:rPr lang="ru-RU" dirty="0" smtClean="0"/>
              <a:t>руководитель </a:t>
            </a:r>
            <a:r>
              <a:rPr lang="ru-RU" dirty="0" smtClean="0"/>
              <a:t>страны, обладающий самыми </a:t>
            </a:r>
            <a:r>
              <a:rPr lang="ru-RU" dirty="0" smtClean="0"/>
              <a:t>широкими </a:t>
            </a:r>
            <a:r>
              <a:rPr lang="ru-RU" dirty="0" smtClean="0"/>
              <a:t>полномочиями. В ИРИ введена система исламского судопроизводства, основывающаяся на требованиях </a:t>
            </a:r>
            <a:r>
              <a:rPr lang="ru-RU" dirty="0" smtClean="0"/>
              <a:t>Корана </a:t>
            </a:r>
            <a:r>
              <a:rPr lang="ru-RU" dirty="0" smtClean="0"/>
              <a:t>и шариата.</a:t>
            </a:r>
          </a:p>
          <a:p>
            <a:pPr>
              <a:buNone/>
            </a:pPr>
            <a:r>
              <a:rPr lang="ru-RU" i="1" dirty="0" smtClean="0">
                <a:solidFill>
                  <a:srgbClr val="FF0000"/>
                </a:solidFill>
              </a:rPr>
              <a:t>Четвертую группу </a:t>
            </a:r>
            <a:r>
              <a:rPr lang="ru-RU" i="1" dirty="0" smtClean="0"/>
              <a:t>стран</a:t>
            </a:r>
            <a:r>
              <a:rPr lang="ru-RU" dirty="0" smtClean="0"/>
              <a:t> составля­ют бывшие страны народной </a:t>
            </a:r>
            <a:r>
              <a:rPr lang="ru-RU" dirty="0" smtClean="0"/>
              <a:t>демократии </a:t>
            </a:r>
            <a:r>
              <a:rPr lang="ru-RU" dirty="0" smtClean="0"/>
              <a:t>(Вьетнам, Лаос, Монголия). Они, как и бывшие среднеазиатские республики СССР, находятся в начальном пути </a:t>
            </a:r>
            <a:r>
              <a:rPr lang="ru-RU" dirty="0" smtClean="0"/>
              <a:t>демократических </a:t>
            </a:r>
            <a:r>
              <a:rPr lang="ru-RU" dirty="0" smtClean="0"/>
              <a:t>преобразований. Особое место в этой группе занимает Китай, для которого характерно сочетание авторитарного политического режима с рыночными преобразованиями в сфере экономики.</a:t>
            </a:r>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44</TotalTime>
  <Words>1236</Words>
  <Application>Microsoft Office PowerPoint</Application>
  <PresentationFormat>Экран (4:3)</PresentationFormat>
  <Paragraphs>24</Paragraphs>
  <Slides>11</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Яркая</vt:lpstr>
      <vt:lpstr>Слайд 1</vt:lpstr>
      <vt:lpstr>Слайд 2</vt:lpstr>
      <vt:lpstr>Слайд 3</vt:lpstr>
      <vt:lpstr>Слайд 4</vt:lpstr>
      <vt:lpstr>Слайд 5</vt:lpstr>
      <vt:lpstr>Слайд 6</vt:lpstr>
      <vt:lpstr> Новые индустриальные страны (НИС) </vt:lpstr>
      <vt:lpstr>Слайд 8</vt:lpstr>
      <vt:lpstr>Слайд 9</vt:lpstr>
      <vt:lpstr>Слайд 10</vt:lpstr>
      <vt:lpstr>Работу выполнил ученик 11 Б класса: Полынько.Д.</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Customer</dc:creator>
  <cp:lastModifiedBy>Customer</cp:lastModifiedBy>
  <cp:revision>5</cp:revision>
  <dcterms:created xsi:type="dcterms:W3CDTF">2010-12-12T15:16:38Z</dcterms:created>
  <dcterms:modified xsi:type="dcterms:W3CDTF">2010-12-12T16:01:05Z</dcterms:modified>
</cp:coreProperties>
</file>