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3" r:id="rId9"/>
    <p:sldId id="266" r:id="rId10"/>
    <p:sldId id="262" r:id="rId11"/>
    <p:sldId id="264" r:id="rId12"/>
    <p:sldId id="265" r:id="rId13"/>
    <p:sldId id="268" r:id="rId14"/>
    <p:sldId id="267" r:id="rId15"/>
    <p:sldId id="269" r:id="rId16"/>
    <p:sldId id="270" r:id="rId17"/>
    <p:sldId id="271" r:id="rId18"/>
    <p:sldId id="272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FF"/>
    <a:srgbClr val="FF3399"/>
    <a:srgbClr val="FF00FF"/>
    <a:srgbClr val="00CCFF"/>
    <a:srgbClr val="00FFFF"/>
    <a:srgbClr val="FF66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581" autoAdjust="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029E4-4DD2-4754-B21C-1F5B0EFEB7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09947-5B9D-4AEF-A965-EAC3CCB1E7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1CA35-530A-43AF-880B-BC180D2DE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3D1BA-1B47-44C9-9056-1D54634D2A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2F3D1C37-4551-420F-AFA2-084AB9B5E4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30639-F576-4064-A778-7D85247699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DBC00-B0C1-49CE-8530-64FFA1CC52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5D43B-4DF0-44A4-BDEF-A21E953D3D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D948-5377-4784-9BD6-C9165A50E9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D435A-1663-4F54-9DEB-24BDA66A59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199D9-63F6-42FC-98B9-3096F0EF48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DF116EF-1970-4A82-AFAB-9D3F8FDF24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hyperlink" Target="http://www.australiafoto.com/php/photo.php3?id=299&amp;id_photo=6359&amp;lang=ru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australiafoto.com/php/photo.php3?id=299&amp;id_photo=6374&amp;lang=rus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straliafoto.com/php/photo.php3?id=299&amp;id_photo=6367&amp;lang=rus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www.australiafoto.com/php/photo.php3?id=299&amp;id_photo=6369&amp;lang=r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ustraliafoto.com/php/photo.php3?id=299&amp;id_photo=6446&amp;lang=rus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australiafoto.com/php/photo.php3?id=299&amp;id_photo=6370&amp;lang=rus" TargetMode="External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raliafoto.com/20001202_Ford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raliafoto.com/php/photo.php3?id=351&amp;id_photo=5740&amp;lang=ru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1285860"/>
            <a:ext cx="7848600" cy="2592387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i="1" dirty="0" smtClean="0">
                <a:solidFill>
                  <a:srgbClr val="FFFF00"/>
                </a:solidFill>
                <a:latin typeface="Algerian" pitchFamily="82" charset="0"/>
              </a:rPr>
              <a:t>АВСТРАЛИЯ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7" descr="avst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221163"/>
            <a:ext cx="34925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-396875" y="836613"/>
            <a:ext cx="9361488" cy="20875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    </a:t>
            </a:r>
            <a:r>
              <a:rPr lang="ru-RU" sz="1800" dirty="0" smtClean="0">
                <a:effectLst/>
              </a:rPr>
              <a:t>Из-за своих огромных размеров и уникального географического положения, страна обладает широчайшим разнообразием климатических условий - от субэкваториальных районов на севере до умеренных морских на юге. Жаркие и влажные северные участки страны сменяются полупустынными тропическими центральными районами, а южное и юго-восточное побережья относятся уже к зоне субтропиков, с достаточно приятным теплым климатом. Тасмания – самая "холодная" область страны с умеренным климатом.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3068638"/>
            <a:ext cx="9001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Самое жаркое время года - с ноября по январь, в это время по   всей территории страны температура составляет от +20 С до +32 С. При этом уже через 1,5 - 2 часа после захода солнца, температура может опускаться на 10-12 С. 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3933825"/>
            <a:ext cx="6264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  <a:p>
            <a:r>
              <a:rPr lang="ru-RU"/>
              <a:t>Относительно холодно в июне - августе, температура поднимается не выше +15-18 С. </a:t>
            </a:r>
          </a:p>
          <a:p>
            <a:r>
              <a:rPr lang="ru-RU"/>
              <a:t>В зимнее время часты дожди. </a:t>
            </a:r>
          </a:p>
        </p:txBody>
      </p:sp>
      <p:sp>
        <p:nvSpPr>
          <p:cNvPr id="12294" name="Rectangle 18"/>
          <p:cNvSpPr>
            <a:spLocks noChangeArrowheads="1"/>
          </p:cNvSpPr>
          <p:nvPr/>
        </p:nvSpPr>
        <p:spPr bwMode="auto">
          <a:xfrm>
            <a:off x="4030663" y="6491288"/>
            <a:ext cx="5113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                     Пляж Бонди-Бич</a:t>
            </a:r>
          </a:p>
        </p:txBody>
      </p:sp>
      <p:pic>
        <p:nvPicPr>
          <p:cNvPr id="12295" name="Picture 27" descr="avstr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126038"/>
            <a:ext cx="50355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79" name="WordArt 31"/>
          <p:cNvSpPr>
            <a:spLocks noChangeArrowheads="1" noChangeShapeType="1" noTextEdit="1"/>
          </p:cNvSpPr>
          <p:nvPr/>
        </p:nvSpPr>
        <p:spPr bwMode="auto">
          <a:xfrm>
            <a:off x="2071688" y="188913"/>
            <a:ext cx="4929187" cy="5254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КЛИМАТ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7" name="Picture 11" descr="avstr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836613"/>
            <a:ext cx="305911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642938"/>
            <a:ext cx="568801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/>
              <a:t>Животный мир Австралии уникален: 9/10 видов животных не встречается больше нигде в мире. Здесь обитают такие животные, как кенгуру, утконосы, коала, плащеносные ящерицы. Вместе с тем разнообразие видов фауны в Австралии невелико: известно всего 235 видов млекопитающих, 720 птиц, 420 видов рептилий. Среди зверей преобладают сумчатые. 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0" y="2565400"/>
            <a:ext cx="77771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6103938" algn="l"/>
              </a:tabLst>
            </a:pPr>
            <a:r>
              <a:rPr lang="ru-RU">
                <a:latin typeface="Arial" charset="0"/>
              </a:rPr>
              <a:t>На континенте много птиц: страусы эму, казуары, попугаи  какаду, земляные попугаи, венценосные голуби, райские птицы(ближайшие родичи наших ворон). Среди пресмыкающихся: ящерицы (плащеносная, молох), многочисленные ядовитые змеи-аслиды. В реках Южной Австралии обитает двоякодышащая рыба с одним легким -  рогозуб.</a:t>
            </a:r>
          </a:p>
          <a:p>
            <a:pPr eaLnBrk="0" hangingPunct="0">
              <a:tabLst>
                <a:tab pos="6103938" algn="l"/>
              </a:tabLst>
            </a:pPr>
            <a:r>
              <a:rPr lang="ru-RU">
                <a:latin typeface="Arial" charset="0"/>
              </a:rPr>
              <a:t>  </a:t>
            </a:r>
            <a:r>
              <a:rPr lang="ru-RU" sz="19200">
                <a:latin typeface="Arial" charset="0"/>
              </a:rPr>
              <a:t> </a:t>
            </a:r>
            <a:r>
              <a:rPr lang="ru-RU">
                <a:latin typeface="Arial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br>
              <a:rPr lang="ru-RU">
                <a:latin typeface="Arial" charset="0"/>
              </a:rPr>
            </a:br>
            <a:endParaRPr lang="ru-RU">
              <a:latin typeface="Arial" charset="0"/>
            </a:endParaRPr>
          </a:p>
        </p:txBody>
      </p:sp>
      <p:pic>
        <p:nvPicPr>
          <p:cNvPr id="55314" name="Picture 18" descr="avstr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5213" y="3141663"/>
            <a:ext cx="1728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6" name="Picture 20" descr="Эму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4987925"/>
            <a:ext cx="14033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21"/>
          <p:cNvSpPr>
            <a:spLocks noChangeArrowheads="1"/>
          </p:cNvSpPr>
          <p:nvPr/>
        </p:nvSpPr>
        <p:spPr bwMode="auto">
          <a:xfrm>
            <a:off x="0" y="4214813"/>
            <a:ext cx="7358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/>
              <a:t>Коала - символ Австралии. Она спит 20 часов в сутки. Спящая коала похожа просто на плюшевый комочек. </a:t>
            </a:r>
            <a:br>
              <a:rPr lang="ru-RU" sz="1600"/>
            </a:br>
            <a:endParaRPr lang="ru-RU" sz="1600"/>
          </a:p>
        </p:txBody>
      </p:sp>
      <p:pic>
        <p:nvPicPr>
          <p:cNvPr id="55318" name="Picture 22" descr="avstr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4856163"/>
            <a:ext cx="2900363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0" name="Picture 24" descr="jumping_kangaroo_photo_PC6030015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888" y="4857750"/>
            <a:ext cx="25193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21" name="WordArt 25"/>
          <p:cNvSpPr>
            <a:spLocks noChangeArrowheads="1" noChangeShapeType="1" noTextEdit="1"/>
          </p:cNvSpPr>
          <p:nvPr/>
        </p:nvSpPr>
        <p:spPr bwMode="auto">
          <a:xfrm>
            <a:off x="2195513" y="115888"/>
            <a:ext cx="43926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ЖИВОТНЫЙ МИР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2411413" y="1052513"/>
            <a:ext cx="6121400" cy="3889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    Тасманийский Дьявол это уникальное животное, обитающее исключительно на Австралийском острове Тасмания. Это мускулистый хищник размером с небольшую собаку, покрытый черным мехом. Дьяволы знамениты тем что они едят все что шевелится: любых диких или домашних животных, включая маленьких или больных овечек, птиц, рыб, насекомых, жаб и рептилий. </a:t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14339" name="Picture 5" descr="Тасманийский Дьявол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341438"/>
            <a:ext cx="25447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Тасманийский Дьявол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508500"/>
            <a:ext cx="25209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5" descr="tasmanian_devil_image_00885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3500438"/>
            <a:ext cx="23050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7" descr="Тасманийский Дьявол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08400" y="4652963"/>
            <a:ext cx="25923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8" name="WordArt 18"/>
          <p:cNvSpPr>
            <a:spLocks noChangeArrowheads="1" noChangeShapeType="1" noTextEdit="1"/>
          </p:cNvSpPr>
          <p:nvPr/>
        </p:nvSpPr>
        <p:spPr bwMode="auto">
          <a:xfrm>
            <a:off x="1763713" y="188913"/>
            <a:ext cx="5903912" cy="7921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ТАСМАНИЙКИЙ ДЬЯВОЛ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6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-323850" y="500063"/>
            <a:ext cx="5400675" cy="49387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     </a:t>
            </a:r>
            <a:r>
              <a:rPr lang="ru-RU" sz="2000" dirty="0" smtClean="0"/>
              <a:t>Австралия это страна занимающая целый континент, поэтому неудивительно что природа здесь очень и очень разнообразна.</a:t>
            </a:r>
            <a:br>
              <a:rPr lang="ru-RU" sz="2000" dirty="0" smtClean="0"/>
            </a:br>
            <a:r>
              <a:rPr lang="ru-RU" sz="2000" dirty="0" smtClean="0"/>
              <a:t>Даже если просто путешествовать в радиусе 200 км от Мельбурна, мы увидим непроходимые дремучие леса, гигантские папортниковые деревья, водопады, горы, бескрайние холмы и равнины </a:t>
            </a:r>
            <a:r>
              <a:rPr lang="ru-RU" sz="2000" dirty="0" err="1" smtClean="0"/>
              <a:t>автралийского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аутбека</a:t>
            </a:r>
            <a:r>
              <a:rPr lang="ru-RU" sz="2000" dirty="0" smtClean="0"/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. </a:t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15363" name="Picture 5" descr="12_09_Otways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213100"/>
            <a:ext cx="37084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Парк Фицрой находится в черте города. &lt;br&gt;&lt;a href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836613"/>
            <a:ext cx="39973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4067175" y="4724400"/>
            <a:ext cx="53292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Самые прекрасные места объявляются 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национальными парками и берутся под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охрану государства. </a:t>
            </a:r>
            <a:b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5003800" y="3868738"/>
            <a:ext cx="414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Парк Фицрой находится в черте города </a:t>
            </a:r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900113" y="6516688"/>
            <a:ext cx="1871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 ПАПОРОТНИКИ</a:t>
            </a:r>
          </a:p>
        </p:txBody>
      </p:sp>
      <p:sp>
        <p:nvSpPr>
          <p:cNvPr id="15368" name="AutoShape 12" descr="Австралия_ Информационный портал"/>
          <p:cNvSpPr>
            <a:spLocks noChangeAspect="1" noChangeArrowheads="1"/>
          </p:cNvSpPr>
          <p:nvPr/>
        </p:nvSpPr>
        <p:spPr bwMode="auto">
          <a:xfrm>
            <a:off x="3905250" y="2538413"/>
            <a:ext cx="1333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AutoShape 14" descr="Австралия_ Информационный портал"/>
          <p:cNvSpPr>
            <a:spLocks noChangeAspect="1" noChangeArrowheads="1"/>
          </p:cNvSpPr>
          <p:nvPr/>
        </p:nvSpPr>
        <p:spPr bwMode="auto">
          <a:xfrm>
            <a:off x="3905250" y="2538413"/>
            <a:ext cx="1333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407" name="WordArt 15"/>
          <p:cNvSpPr>
            <a:spLocks noChangeArrowheads="1" noChangeShapeType="1" noTextEdit="1"/>
          </p:cNvSpPr>
          <p:nvPr/>
        </p:nvSpPr>
        <p:spPr bwMode="auto">
          <a:xfrm>
            <a:off x="3000375" y="142875"/>
            <a:ext cx="2941638" cy="1168400"/>
          </a:xfrm>
          <a:prstGeom prst="rect">
            <a:avLst/>
          </a:prstGeom>
        </p:spPr>
        <p:txBody>
          <a:bodyPr wrap="none" fromWordArt="1">
            <a:prstTxWarp prst="textDeflateInflate">
              <a:avLst>
                <a:gd name="adj" fmla="val 28028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ПРИРОДА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-214313" y="4221163"/>
            <a:ext cx="5553076" cy="2994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Большой Барьерный Риф по праву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является одним из семи чудес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света. Он протянулся </a:t>
            </a:r>
            <a:r>
              <a:rPr lang="ru-RU" sz="2000" dirty="0" smtClean="0">
                <a:effectLst/>
              </a:rPr>
              <a:t>вдоль  северо-восточного побережья Австралии.</a:t>
            </a:r>
            <a:r>
              <a:rPr lang="ru-RU" sz="2000" dirty="0" smtClean="0"/>
              <a:t> </a:t>
            </a:r>
            <a:r>
              <a:rPr lang="ru-RU" sz="2000" dirty="0" smtClean="0">
                <a:effectLst/>
              </a:rPr>
              <a:t>Большой Барьерный риф – это гряда коралловых рифов и островов в Коралловом море.</a:t>
            </a:r>
          </a:p>
        </p:txBody>
      </p:sp>
      <p:pic>
        <p:nvPicPr>
          <p:cNvPr id="58373" name="Picture 5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00125"/>
            <a:ext cx="431958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000125"/>
            <a:ext cx="38528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375150"/>
            <a:ext cx="37084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WordArt 12"/>
          <p:cNvSpPr>
            <a:spLocks noChangeArrowheads="1" noChangeShapeType="1" noTextEdit="1"/>
          </p:cNvSpPr>
          <p:nvPr/>
        </p:nvSpPr>
        <p:spPr bwMode="auto">
          <a:xfrm>
            <a:off x="928688" y="142875"/>
            <a:ext cx="7072312" cy="642938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БОЛЬШОЙ БАРЬЕРНЫЙ РИФ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P1010028_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000125"/>
            <a:ext cx="4068762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452" name="Group 36"/>
          <p:cNvGraphicFramePr>
            <a:graphicFrameLocks noGrp="1"/>
          </p:cNvGraphicFramePr>
          <p:nvPr/>
        </p:nvGraphicFramePr>
        <p:xfrm>
          <a:off x="323850" y="1000125"/>
          <a:ext cx="4464050" cy="4696428"/>
        </p:xfrm>
        <a:graphic>
          <a:graphicData uri="http://schemas.openxmlformats.org/drawingml/2006/table">
            <a:tbl>
              <a:tblPr/>
              <a:tblGrid>
                <a:gridCol w="4464050"/>
              </a:tblGrid>
              <a:tr h="3496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William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Ricketts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Sanctuary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- заповедник Вильяма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Риккетса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Он на протяжении лет ваял скульптуры из обожженной глины, которые гармонично сочетаются с папортниковым лесом.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Вдохновение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Риккетс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черпал из мифологии аборигенов, а также из восточных религий. К каждой скульптуре прилагается подробное описание что художник имел в виду.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Риккетса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считали эксцентриком (то есть по-нашему с приветом), у него была миссия для всего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человечества.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4" name="Rectangle 37"/>
          <p:cNvSpPr>
            <a:spLocks noChangeArrowheads="1"/>
          </p:cNvSpPr>
          <p:nvPr/>
        </p:nvSpPr>
        <p:spPr bwMode="auto">
          <a:xfrm>
            <a:off x="323850" y="5072063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	В Джилонге находится крупнейший завод Форда, в музее выставлены многие выпускавшиеся здесь автомобили. </a:t>
            </a:r>
          </a:p>
        </p:txBody>
      </p:sp>
      <p:pic>
        <p:nvPicPr>
          <p:cNvPr id="17415" name="Picture 39" descr="Pc020011_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4625975"/>
            <a:ext cx="20351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56" name="WordArt 40"/>
          <p:cNvSpPr>
            <a:spLocks noChangeArrowheads="1" noChangeShapeType="1" noTextEdit="1"/>
          </p:cNvSpPr>
          <p:nvPr/>
        </p:nvSpPr>
        <p:spPr bwMode="auto">
          <a:xfrm>
            <a:off x="500063" y="0"/>
            <a:ext cx="7715250" cy="7858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МУЗЕИ И ИСТОРИЧЕСКИЕ МЕСТА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836613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400" b="1" smtClean="0">
                <a:effectLst/>
              </a:rPr>
              <a:t>Это одно из самых знаменитых зданий на свете. Оперный Театр стал символом не только Сиднея, но и всей Австралии.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50825" y="1285875"/>
            <a:ext cx="88931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/>
              <a:t>До 1958 года на  месте оперного театра находилось обычное трамвайное депо. </a:t>
            </a:r>
            <a:br>
              <a:rPr lang="ru-RU" sz="1600"/>
            </a:br>
            <a:r>
              <a:rPr lang="ru-RU" sz="1600"/>
              <a:t>Архитектором Оперного Театра является датчанин Джорн Утзон. По всей видимости, конструкция была слишком сложна для строителей в то время. Планировалось что строительство Оперы займет 4 года и будет стоить 7 миллионов австралийских долларов. Вместо этого, опера строилась целых 14 лет и обошлась в 102 миллиона долларов! Сиднейский Оперный Театр был открыт 20 Октября 1973 года королевой Англии Елизаветой II. </a:t>
            </a:r>
          </a:p>
        </p:txBody>
      </p:sp>
      <p:pic>
        <p:nvPicPr>
          <p:cNvPr id="18436" name="Picture 7" descr="avstr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714750"/>
            <a:ext cx="42846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PICT75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771900"/>
            <a:ext cx="4500563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250825" y="3284538"/>
            <a:ext cx="5976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/>
              <a:t>Крыша театра своей формой напоминает морские раковины, или же паруса корабля. </a:t>
            </a:r>
          </a:p>
        </p:txBody>
      </p:sp>
      <p:sp>
        <p:nvSpPr>
          <p:cNvPr id="61451" name="WordArt 11"/>
          <p:cNvSpPr>
            <a:spLocks noChangeArrowheads="1" noChangeShapeType="1" noTextEdit="1"/>
          </p:cNvSpPr>
          <p:nvPr/>
        </p:nvSpPr>
        <p:spPr bwMode="auto">
          <a:xfrm>
            <a:off x="500063" y="0"/>
            <a:ext cx="8286750" cy="8969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СИДНЕЙСКИЙ ОПЕРНЫЙ ТЕАТР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692150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/>
              <a:t>   </a:t>
            </a:r>
            <a:r>
              <a:rPr lang="ru-RU" sz="1600" smtClean="0"/>
              <a:t>В Австралии самые популярные курорты находятся на восточном побережье. Самый известный из них - Золотой Берег с морским парком и отличными условиями для серфинга. В столице действует множество музеев. Среди них необходимо упомянуть Музей Австралии, Национальный морской музей, Музей античности Николсона. В Мельбурне находится Национальная галерея Виктории. Здесь же примечательны Королевский ботанический сад и Национальный гербарий.</a:t>
            </a:r>
          </a:p>
        </p:txBody>
      </p:sp>
      <p:pic>
        <p:nvPicPr>
          <p:cNvPr id="19459" name="Picture 6" descr="avstr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924175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4643438" y="6165850"/>
            <a:ext cx="4500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/>
              <a:t>Туристический поезд - достопримечательность Элис Спрингс </a:t>
            </a:r>
          </a:p>
        </p:txBody>
      </p:sp>
      <p:pic>
        <p:nvPicPr>
          <p:cNvPr id="19461" name="Picture 11" descr="avstr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97200"/>
            <a:ext cx="4211638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-252413" y="6521450"/>
            <a:ext cx="5219701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/>
              <a:t>Зеленое озеро на Улуру</a:t>
            </a:r>
          </a:p>
        </p:txBody>
      </p:sp>
      <p:sp>
        <p:nvSpPr>
          <p:cNvPr id="62479" name="WordArt 15"/>
          <p:cNvSpPr>
            <a:spLocks noChangeArrowheads="1" noChangeShapeType="1" noTextEdit="1"/>
          </p:cNvSpPr>
          <p:nvPr/>
        </p:nvSpPr>
        <p:spPr bwMode="auto">
          <a:xfrm>
            <a:off x="1547813" y="260350"/>
            <a:ext cx="59055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ДОСТОПРИМЕЧАТЕЛЬНОСТИ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357563"/>
            <a:ext cx="42132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-323850" y="928688"/>
            <a:ext cx="5832475" cy="4727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    </a:t>
            </a:r>
            <a:r>
              <a:rPr lang="ru-RU" sz="1600" dirty="0" smtClean="0"/>
              <a:t>Самый большой город в Австралии - </a:t>
            </a:r>
            <a:r>
              <a:rPr lang="ru-RU" sz="1600" b="1" dirty="0" smtClean="0"/>
              <a:t>Сидней</a:t>
            </a:r>
            <a:r>
              <a:rPr lang="ru-RU" sz="1600" dirty="0" smtClean="0"/>
              <a:t>, раскинувшийся на берегах огромной и прекрасной бухты Порт-Джексон. Город основан в 1788 году, когда сюда прибыл первый морской транспорт под командованием капитана Артура Филиппа с несколькими сотнями пассажиров на борту, почти половина из которых были заключенными. Место высадки первых поселенцев получило название "</a:t>
            </a:r>
            <a:r>
              <a:rPr lang="ru-RU" sz="1600" dirty="0" err="1" smtClean="0"/>
              <a:t>The</a:t>
            </a:r>
            <a:r>
              <a:rPr lang="ru-RU" sz="1600" dirty="0" smtClean="0"/>
              <a:t> </a:t>
            </a:r>
            <a:r>
              <a:rPr lang="ru-RU" sz="1600" dirty="0" err="1" smtClean="0"/>
              <a:t>Rocks</a:t>
            </a:r>
            <a:r>
              <a:rPr lang="ru-RU" sz="1600" dirty="0" smtClean="0"/>
              <a:t> ("Скалы"). Сейчас это главная историческая часть Сиднея</a:t>
            </a:r>
            <a:r>
              <a:rPr lang="ru-RU" sz="1400" dirty="0" smtClean="0"/>
              <a:t>. 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6084888" y="6491288"/>
            <a:ext cx="213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Сидней вечером</a:t>
            </a:r>
          </a:p>
        </p:txBody>
      </p:sp>
      <p:pic>
        <p:nvPicPr>
          <p:cNvPr id="20485" name="Picture 15" descr="avst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141663"/>
            <a:ext cx="40481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16"/>
          <p:cNvSpPr>
            <a:spLocks noChangeArrowheads="1"/>
          </p:cNvSpPr>
          <p:nvPr/>
        </p:nvSpPr>
        <p:spPr bwMode="auto">
          <a:xfrm>
            <a:off x="-757238" y="6278563"/>
            <a:ext cx="5580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/>
              <a:t>Самый широкий мост планеты - мост через      сиднейскую гавань</a:t>
            </a:r>
            <a:r>
              <a:rPr lang="ru-RU"/>
              <a:t> </a:t>
            </a:r>
          </a:p>
        </p:txBody>
      </p:sp>
      <p:pic>
        <p:nvPicPr>
          <p:cNvPr id="20487" name="Picture 18" descr="Страна Австралия: Харбор мос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88913"/>
            <a:ext cx="37798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47"/>
          <p:cNvSpPr>
            <a:spLocks noChangeArrowheads="1"/>
          </p:cNvSpPr>
          <p:nvPr/>
        </p:nvSpPr>
        <p:spPr bwMode="auto">
          <a:xfrm>
            <a:off x="6443663" y="2997200"/>
            <a:ext cx="1735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Харбор мост </a:t>
            </a:r>
          </a:p>
        </p:txBody>
      </p:sp>
      <p:sp>
        <p:nvSpPr>
          <p:cNvPr id="63536" name="WordArt 48"/>
          <p:cNvSpPr>
            <a:spLocks noChangeArrowheads="1" noChangeShapeType="1" noTextEdit="1"/>
          </p:cNvSpPr>
          <p:nvPr/>
        </p:nvSpPr>
        <p:spPr bwMode="auto">
          <a:xfrm>
            <a:off x="2411413" y="404813"/>
            <a:ext cx="2819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СИДНЕЙ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6300788" y="404813"/>
            <a:ext cx="3132137" cy="2736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400" smtClean="0">
                <a:effectLst/>
              </a:rPr>
              <a:t>     В Мельбурне проходят многие крупные спортивные чемпионаты, включая австралийский этап автогонок Формула Один, теннисный турнир Australian Open, конные скачки Melbourne Cup, и финальный розыгрыш австралийского футбола AFL Grand Final. В Мельбурне проходили Олимпийские Игры в 1956 году а также Игры Стран Британского Содружества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400" smtClean="0">
                <a:effectLst/>
              </a:rPr>
              <a:t>     в 2006. </a:t>
            </a:r>
          </a:p>
        </p:txBody>
      </p:sp>
      <p:pic>
        <p:nvPicPr>
          <p:cNvPr id="68613" name="Picture 5" descr="avstr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06813"/>
            <a:ext cx="4429125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5795963" y="6491288"/>
            <a:ext cx="3151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/>
              <a:t>Река Ярра в центре Мельбурна</a:t>
            </a:r>
            <a:r>
              <a:rPr lang="ru-RU"/>
              <a:t> </a:t>
            </a:r>
          </a:p>
        </p:txBody>
      </p:sp>
      <p:pic>
        <p:nvPicPr>
          <p:cNvPr id="68616" name="Picture 8" descr="avstr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692525"/>
            <a:ext cx="4286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1187450" y="6553200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/>
              <a:t>Мельбурн </a:t>
            </a:r>
          </a:p>
        </p:txBody>
      </p:sp>
      <p:pic>
        <p:nvPicPr>
          <p:cNvPr id="68620" name="Picture 12" descr="Мельбур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981075"/>
            <a:ext cx="33829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13"/>
          <p:cNvSpPr>
            <a:spLocks noChangeArrowheads="1"/>
          </p:cNvSpPr>
          <p:nvPr/>
        </p:nvSpPr>
        <p:spPr bwMode="auto">
          <a:xfrm>
            <a:off x="0" y="765175"/>
            <a:ext cx="356393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/>
              <a:t>Мельбурн - второй по величине город Австралии с населением около 3.7 миллиона человек. Это столица австралийского штата Виктория.</a:t>
            </a:r>
            <a:br>
              <a:rPr lang="ru-RU" sz="1400"/>
            </a:br>
            <a:r>
              <a:rPr lang="ru-RU" sz="1400"/>
              <a:t>Мельбурн дважды признавался "Лучшим городом для жизни в мире" в авторитетном исследовании журнала "The Economist" на основании таких параметров как климат, цены, культура, уровень здравоохранения и так далее. </a:t>
            </a:r>
            <a:br>
              <a:rPr lang="ru-RU" sz="1400"/>
            </a:br>
            <a:endParaRPr lang="ru-RU" sz="1400"/>
          </a:p>
        </p:txBody>
      </p:sp>
      <p:sp>
        <p:nvSpPr>
          <p:cNvPr id="68623" name="WordArt 15"/>
          <p:cNvSpPr>
            <a:spLocks noChangeArrowheads="1" noChangeShapeType="1" noTextEdit="1"/>
          </p:cNvSpPr>
          <p:nvPr/>
        </p:nvSpPr>
        <p:spPr bwMode="auto">
          <a:xfrm>
            <a:off x="2987675" y="214313"/>
            <a:ext cx="3529013" cy="571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МЕЛЬБУРН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Герб Австрал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28"/>
            <a:ext cx="3500461" cy="250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4348" y="2887682"/>
            <a:ext cx="75724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Государственный герб Австралийского Союза изображен в виде щита, поддерживаемого с обеих сторон кенгуру и страусом-эму в обрамлении цветущих ветвей эвкалипта. Щит разделен на 6 частей, каждая из которых заключает в себе эмблему соответствующего штата. Штат Южная Австралия представлен птицей-сорокопутом. Западная Австралия - лебедем на взлете. Штат Виктория представлен созвездием Южного Креста с имперской короной, штат </a:t>
            </a:r>
            <a:r>
              <a:rPr lang="ru-RU" dirty="0" err="1"/>
              <a:t>Квинсленд</a:t>
            </a:r>
            <a:r>
              <a:rPr lang="ru-RU" dirty="0"/>
              <a:t> - синим Мальтийским крестом. Лев символизирует штат Тасмания, Новый Уэльс представлен крестом с золотой звездой. В верхней части герба помещена </a:t>
            </a:r>
            <a:r>
              <a:rPr lang="ru-RU" dirty="0" err="1"/>
              <a:t>семиконечная</a:t>
            </a:r>
            <a:r>
              <a:rPr lang="ru-RU" dirty="0"/>
              <a:t> звезда, шесть лучей которой обозначают 6 штатов, а седьмой луч символизирует федеральный округ Канберру. Герб в настоящем виде существует с 1912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-323850" y="571500"/>
            <a:ext cx="9253538" cy="50117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dirty="0" smtClean="0"/>
              <a:t>     </a:t>
            </a:r>
            <a:r>
              <a:rPr lang="ru-RU" sz="2000" b="1" dirty="0" err="1" smtClean="0">
                <a:effectLst/>
              </a:rPr>
              <a:t>Брисбен</a:t>
            </a:r>
            <a:r>
              <a:rPr lang="ru-RU" sz="2000" dirty="0" smtClean="0">
                <a:effectLst/>
              </a:rPr>
              <a:t> - красивый тропический город, но его обычно обходят вниманием. Здесь редко кто останавливается больше, чем на одну две ночи, так как все сразу стремятся на курорт Золотое Побережье. 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1844675"/>
            <a:ext cx="87868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/>
              <a:t>Брисбен является столицей одного из наиболее процветающих штатов Австралии - Квинсленда - а также одним из самых главных городов Австралии. В сочетании с великолепным климатом это делает его важным центром проведения конференций, семинаров и выставок всемирного значения. </a:t>
            </a:r>
            <a:br>
              <a:rPr lang="ru-RU" sz="1600"/>
            </a:br>
            <a:endParaRPr lang="ru-RU" sz="160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3429000"/>
            <a:ext cx="4357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/>
              <a:t>Аэропорт Брисбена является одним из главных международных и местных аэропортов Австралии 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0" y="5143500"/>
            <a:ext cx="42862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/>
              <a:t>Наиболее красивые виды Брисбена открываются с воды во время круиза по реке Брисбен, на берегу которой и стоит город. </a:t>
            </a:r>
          </a:p>
        </p:txBody>
      </p:sp>
      <p:pic>
        <p:nvPicPr>
          <p:cNvPr id="22534" name="Picture 8" descr="avstr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068638"/>
            <a:ext cx="46450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AutoShape 12" descr="Австралия_ Информационный портал"/>
          <p:cNvSpPr>
            <a:spLocks noChangeAspect="1" noChangeArrowheads="1"/>
          </p:cNvSpPr>
          <p:nvPr/>
        </p:nvSpPr>
        <p:spPr bwMode="auto">
          <a:xfrm>
            <a:off x="3429000" y="257175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AutoShape 14" descr="Австралия_ Информационный портал"/>
          <p:cNvSpPr>
            <a:spLocks noChangeAspect="1" noChangeArrowheads="1"/>
          </p:cNvSpPr>
          <p:nvPr/>
        </p:nvSpPr>
        <p:spPr bwMode="auto">
          <a:xfrm>
            <a:off x="3429000" y="257175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AutoShape 16" descr="Австралия_ Информационный портал"/>
          <p:cNvSpPr>
            <a:spLocks noChangeAspect="1" noChangeArrowheads="1"/>
          </p:cNvSpPr>
          <p:nvPr/>
        </p:nvSpPr>
        <p:spPr bwMode="auto">
          <a:xfrm>
            <a:off x="3429000" y="257175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8" name="AutoShape 18" descr="Австралия_ Информационный портал"/>
          <p:cNvSpPr>
            <a:spLocks noChangeAspect="1" noChangeArrowheads="1"/>
          </p:cNvSpPr>
          <p:nvPr/>
        </p:nvSpPr>
        <p:spPr bwMode="auto">
          <a:xfrm>
            <a:off x="3429000" y="257175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9" name="AutoShape 20" descr="Австралия_ Информационный портал"/>
          <p:cNvSpPr>
            <a:spLocks noChangeAspect="1" noChangeArrowheads="1"/>
          </p:cNvSpPr>
          <p:nvPr/>
        </p:nvSpPr>
        <p:spPr bwMode="auto">
          <a:xfrm>
            <a:off x="3429000" y="257175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0" name="Rectangle 23"/>
          <p:cNvSpPr>
            <a:spLocks noChangeArrowheads="1"/>
          </p:cNvSpPr>
          <p:nvPr/>
        </p:nvSpPr>
        <p:spPr bwMode="auto">
          <a:xfrm>
            <a:off x="5940425" y="6505575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/>
              <a:t>Брисбен </a:t>
            </a:r>
          </a:p>
        </p:txBody>
      </p:sp>
      <p:sp>
        <p:nvSpPr>
          <p:cNvPr id="70682" name="WordArt 26"/>
          <p:cNvSpPr>
            <a:spLocks noChangeArrowheads="1" noChangeShapeType="1" noTextEdit="1"/>
          </p:cNvSpPr>
          <p:nvPr/>
        </p:nvSpPr>
        <p:spPr bwMode="auto">
          <a:xfrm>
            <a:off x="2643188" y="214313"/>
            <a:ext cx="4062412" cy="4286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БРИСБЕН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Страна Австралия: День Австрал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788744" flipV="1">
            <a:off x="6215063" y="833438"/>
            <a:ext cx="27860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0" y="571500"/>
            <a:ext cx="6307138" cy="6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/>
              <a:t>-1 января Новый год в Австралии начинается первого января, в это время стоит тридцатиградусная жара.</a:t>
            </a:r>
            <a:br>
              <a:rPr lang="ru-RU" sz="1400"/>
            </a:br>
            <a:r>
              <a:rPr lang="ru-RU" sz="1400"/>
              <a:t>-26 января День Австралии. Более 200 лет назад первые переселенцы установили над портом Джексон британский флаг.</a:t>
            </a:r>
            <a:br>
              <a:rPr lang="ru-RU" sz="1400"/>
            </a:br>
            <a:r>
              <a:rPr lang="ru-RU" sz="1400"/>
              <a:t>-29 января Новый год по лунному календарю</a:t>
            </a:r>
            <a:br>
              <a:rPr lang="ru-RU" sz="1400"/>
            </a:br>
            <a:r>
              <a:rPr lang="ru-RU" sz="1400"/>
              <a:t>-14 февраля День святого Валентина (День всех влюбленных). В этот день в Австралии, как и во всем мире, принято дарить валентинки.</a:t>
            </a:r>
            <a:br>
              <a:rPr lang="ru-RU" sz="1400"/>
            </a:br>
            <a:r>
              <a:rPr lang="ru-RU" sz="1400"/>
              <a:t>-28 февраля Фестиваль Марли Грас проходит во многих странах мира за неделю перед Великим постом.</a:t>
            </a:r>
            <a:br>
              <a:rPr lang="ru-RU" sz="1400"/>
            </a:br>
            <a:r>
              <a:rPr lang="ru-RU" sz="1400"/>
              <a:t>-1 апреля День смеха / День дурака. В Австралии этот день начинается в буквальном смысле со смеха - смеха птицы кукабарра-пересмешника.</a:t>
            </a:r>
            <a:br>
              <a:rPr lang="ru-RU" sz="1400"/>
            </a:br>
            <a:r>
              <a:rPr lang="ru-RU" sz="1400"/>
              <a:t>-16 апреля Пасха в Австралии отмечается по католическому календарю.</a:t>
            </a:r>
            <a:br>
              <a:rPr lang="ru-RU" sz="1400"/>
            </a:br>
            <a:r>
              <a:rPr lang="ru-RU" sz="1400"/>
              <a:t>-25 апреля Anzac Day - австралийский День Ветерана, отмечаемый 25 апреля (эквивалент российского Дня Защитника Отечества и американского Дня Ветерана).</a:t>
            </a:r>
            <a:br>
              <a:rPr lang="ru-RU" sz="1400"/>
            </a:br>
            <a:r>
              <a:rPr lang="ru-RU" sz="1400"/>
              <a:t>-14 мая День Матери в Австралии – это праздник, подобный российскому 8 Марта, но главное отличие в том что, австралийцы чествуют не весь женский род, а только матерей и беременных женщин.</a:t>
            </a:r>
            <a:br>
              <a:rPr lang="ru-RU" sz="1400"/>
            </a:br>
            <a:r>
              <a:rPr lang="ru-RU" sz="1400"/>
              <a:t>-10 июля День рождения королевы.</a:t>
            </a:r>
            <a:br>
              <a:rPr lang="ru-RU" sz="1400"/>
            </a:br>
            <a:r>
              <a:rPr lang="ru-RU" sz="1400"/>
              <a:t>-2 октября День труда в Австралии.</a:t>
            </a:r>
            <a:br>
              <a:rPr lang="ru-RU" sz="1400"/>
            </a:br>
            <a:r>
              <a:rPr lang="ru-RU" sz="1400"/>
              <a:t>-7 ноября Кубок Мельбурна</a:t>
            </a:r>
            <a:br>
              <a:rPr lang="ru-RU" sz="1400"/>
            </a:br>
            <a:r>
              <a:rPr lang="ru-RU" sz="1400"/>
              <a:t>-11 ноября День памяти (Окончание Первой мировой войны)</a:t>
            </a:r>
            <a:br>
              <a:rPr lang="ru-RU" sz="1400"/>
            </a:br>
            <a:r>
              <a:rPr lang="ru-RU" sz="1400"/>
              <a:t>-25 декабря Католическое Рождество.</a:t>
            </a:r>
            <a:br>
              <a:rPr lang="ru-RU" sz="1400"/>
            </a:br>
            <a:r>
              <a:rPr lang="ru-RU" sz="1400"/>
              <a:t>-26 декабря День подарков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endParaRPr lang="ru-RU" sz="1400"/>
          </a:p>
        </p:txBody>
      </p:sp>
      <p:sp>
        <p:nvSpPr>
          <p:cNvPr id="23556" name="Rectangle 13"/>
          <p:cNvSpPr>
            <a:spLocks noChangeArrowheads="1"/>
          </p:cNvSpPr>
          <p:nvPr/>
        </p:nvSpPr>
        <p:spPr bwMode="auto">
          <a:xfrm>
            <a:off x="6227763" y="4221163"/>
            <a:ext cx="2168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День Австралии </a:t>
            </a:r>
          </a:p>
        </p:txBody>
      </p:sp>
      <p:sp>
        <p:nvSpPr>
          <p:cNvPr id="69648" name="WordArt 16"/>
          <p:cNvSpPr>
            <a:spLocks noChangeArrowheads="1" noChangeShapeType="1" noTextEdit="1"/>
          </p:cNvSpPr>
          <p:nvPr/>
        </p:nvSpPr>
        <p:spPr bwMode="auto">
          <a:xfrm>
            <a:off x="785813" y="142875"/>
            <a:ext cx="7358062" cy="5000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ПРАЗДНИКИ В АВСТРАЛИИ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Герб Австрал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286263" cy="251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77" name="Group 25"/>
          <p:cNvGraphicFramePr>
            <a:graphicFrameLocks noGrp="1"/>
          </p:cNvGraphicFramePr>
          <p:nvPr/>
        </p:nvGraphicFramePr>
        <p:xfrm>
          <a:off x="214313" y="2803525"/>
          <a:ext cx="8786873" cy="4844677"/>
        </p:xfrm>
        <a:graphic>
          <a:graphicData uri="http://schemas.openxmlformats.org/drawingml/2006/table">
            <a:tbl>
              <a:tblPr/>
              <a:tblGrid>
                <a:gridCol w="8786873"/>
              </a:tblGrid>
              <a:tr h="4444162">
                <a:tc>
                  <a:txBody>
                    <a:bodyPr/>
                    <a:lstStyle/>
                    <a:p>
                      <a:pPr marL="457200" marR="0" lvl="1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  <a:cs typeface="Tahoma" pitchFamily="34" charset="0"/>
                        </a:rPr>
                        <a:t>Описание: Флаг Австралии представляет собой прямоугольное полотнище синего цвета с соотношением сторон 1:2 .с изображением шести белых звезд - пять звезд в виде созвездия Южного Креста в правой части полотнища и одна большая звезда под помещенным в верхнем углу у древка изображением флага Великобритании, представляющая Австралийский Союз. Флаг был создан в 1901 г. в результате конкурса, на конкурс было представлено около 30 000 предложений. Впоследствии были несколько изменены форма, размер и расположение звёзд. Шесть лучей большой звезды представляют шесть штатов Австралии, а седьмой луч - внешние территории.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  <a:cs typeface="Tahoma" pitchFamily="34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  <a:cs typeface="Tahoma" pitchFamily="34" charset="0"/>
                        </a:rPr>
                        <a:t/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  <a:cs typeface="Tahoma" pitchFamily="34" charset="0"/>
                        </a:rPr>
                      </a:b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gerian" pitchFamily="82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карта Австрал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47625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 descr="карта Австрал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692150"/>
            <a:ext cx="35242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4787900" y="3471863"/>
            <a:ext cx="43561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Государство, расположенное на материке Австралия и ряде близлежащих островов, самый крупный  - остров Тасмания. Общая площадь - 7 682 300 км2 (площадь суши - 7 617 930 км2). Длина береговой линии - 25 760 км. Вдоль северо-восточного побережья в Коралловом море простирается Большой Барьерный риф, длина которого составляет </a:t>
            </a:r>
          </a:p>
          <a:p>
            <a:pPr algn="just"/>
            <a:r>
              <a:rPr lang="ru-RU"/>
              <a:t>2 500 км. 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250825" y="5667375"/>
            <a:ext cx="44624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Австралия</a:t>
            </a:r>
            <a:r>
              <a:rPr lang="ru-RU"/>
              <a:t> – шестая в мире страна по размеру территории, и это единственное государство, занимающее целый континент. </a:t>
            </a:r>
          </a:p>
        </p:txBody>
      </p:sp>
      <p:sp>
        <p:nvSpPr>
          <p:cNvPr id="50189" name="WordArt 13"/>
          <p:cNvSpPr>
            <a:spLocks noChangeArrowheads="1" noChangeShapeType="1" noTextEdit="1"/>
          </p:cNvSpPr>
          <p:nvPr/>
        </p:nvSpPr>
        <p:spPr bwMode="auto">
          <a:xfrm>
            <a:off x="1116013" y="0"/>
            <a:ext cx="7477125" cy="8763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ГЕОГРАФИЧЕСКОЕ ПОЛОЖЕНИЕ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0"/>
            <a:ext cx="8578850" cy="7143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-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Дата независимости   </a:t>
            </a:r>
            <a:r>
              <a:rPr lang="ru-RU" sz="2000" dirty="0" smtClean="0"/>
              <a:t>1 января 1901 (от Великобритании)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-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Официальный язык    </a:t>
            </a:r>
            <a:r>
              <a:rPr lang="ru-RU" sz="2000" dirty="0" smtClean="0"/>
              <a:t>английский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-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Столица </a:t>
            </a:r>
            <a:r>
              <a:rPr lang="ru-RU" sz="2000" b="1" dirty="0" smtClean="0"/>
              <a:t>                       </a:t>
            </a:r>
            <a:r>
              <a:rPr lang="ru-RU" sz="2000" dirty="0" smtClean="0"/>
              <a:t>Канберра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ru-RU" sz="2000" b="1" dirty="0" smtClean="0">
                <a:solidFill>
                  <a:srgbClr val="FFFF00"/>
                </a:solidFill>
              </a:rPr>
              <a:t>Крупнейший город      </a:t>
            </a:r>
            <a:r>
              <a:rPr lang="ru-RU" sz="2000" dirty="0" smtClean="0"/>
              <a:t>Сидней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ru-RU" sz="2000" b="1" dirty="0" smtClean="0">
                <a:solidFill>
                  <a:srgbClr val="FFFF00"/>
                </a:solidFill>
              </a:rPr>
              <a:t>Форма правления        </a:t>
            </a:r>
            <a:r>
              <a:rPr lang="ru-RU" sz="2000" dirty="0" smtClean="0"/>
              <a:t>Конституционная монархия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Королева                      </a:t>
            </a:r>
            <a:r>
              <a:rPr lang="ru-RU" sz="2000" dirty="0" err="1" smtClean="0"/>
              <a:t>ЕлизаветаII</a:t>
            </a: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Генерал-губернатор      Майкл </a:t>
            </a:r>
            <a:r>
              <a:rPr lang="ru-RU" sz="2000" dirty="0" err="1" smtClean="0"/>
              <a:t>Джеффери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Премьер-министр          Джон </a:t>
            </a:r>
            <a:r>
              <a:rPr lang="ru-RU" sz="2000" dirty="0" err="1" smtClean="0"/>
              <a:t>Говард</a:t>
            </a: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ru-RU" sz="2000" b="1" dirty="0" smtClean="0">
                <a:solidFill>
                  <a:srgbClr val="FFFF00"/>
                </a:solidFill>
              </a:rPr>
              <a:t>Территория  </a:t>
            </a:r>
            <a:r>
              <a:rPr lang="ru-RU" sz="2000" b="1" dirty="0" smtClean="0"/>
              <a:t>                </a:t>
            </a:r>
            <a:r>
              <a:rPr lang="ru-RU" sz="2000" dirty="0" smtClean="0"/>
              <a:t>6-я в мире</a:t>
            </a:r>
            <a:endParaRPr lang="ru-RU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  • Всего                       7 686 850 км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• % </a:t>
            </a:r>
            <a:r>
              <a:rPr lang="ru-RU" sz="2000" dirty="0" err="1" smtClean="0"/>
              <a:t>водн</a:t>
            </a:r>
            <a:r>
              <a:rPr lang="ru-RU" sz="2000" dirty="0" smtClean="0"/>
              <a:t>. </a:t>
            </a:r>
            <a:r>
              <a:rPr lang="ru-RU" sz="2000" dirty="0" err="1" smtClean="0"/>
              <a:t>поверхн</a:t>
            </a:r>
            <a:r>
              <a:rPr lang="ru-RU" sz="2000" dirty="0" smtClean="0"/>
              <a:t>      1 %.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ru-RU" sz="2000" b="1" dirty="0" smtClean="0">
                <a:solidFill>
                  <a:srgbClr val="FFFF00"/>
                </a:solidFill>
              </a:rPr>
              <a:t>Население   </a:t>
            </a:r>
            <a:r>
              <a:rPr lang="ru-RU" sz="2000" b="1" dirty="0" smtClean="0"/>
              <a:t>                 </a:t>
            </a:r>
            <a:r>
              <a:rPr lang="ru-RU" sz="2000" dirty="0" smtClean="0"/>
              <a:t>52-я в мире</a:t>
            </a:r>
            <a:r>
              <a:rPr lang="ru-RU" sz="2000" b="1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 • Всего (2001)            18 972 350</a:t>
            </a:r>
            <a:br>
              <a:rPr lang="ru-RU" sz="2000" dirty="0" smtClean="0"/>
            </a:br>
            <a:r>
              <a:rPr lang="ru-RU" sz="2000" dirty="0" smtClean="0"/>
              <a:t>  • Плотность                2 чел.</a:t>
            </a:r>
            <a:r>
              <a:rPr lang="en-US" sz="2000" dirty="0" smtClean="0"/>
              <a:t>/</a:t>
            </a:r>
            <a:r>
              <a:rPr lang="ru-RU" sz="2000" dirty="0" smtClean="0"/>
              <a:t>км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-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ВВП   </a:t>
            </a:r>
            <a:r>
              <a:rPr lang="ru-RU" sz="2000" b="1" dirty="0" smtClean="0"/>
              <a:t>                            </a:t>
            </a:r>
            <a:r>
              <a:rPr lang="ru-RU" sz="2000" dirty="0" smtClean="0"/>
              <a:t>16-я в мире </a:t>
            </a:r>
            <a:br>
              <a:rPr lang="ru-RU" sz="2000" dirty="0" smtClean="0"/>
            </a:br>
            <a:r>
              <a:rPr lang="ru-RU" sz="2000" dirty="0" smtClean="0"/>
              <a:t>  • Итого (2001)            611 млрд. долл. США </a:t>
            </a:r>
            <a:br>
              <a:rPr lang="ru-RU" sz="2000" dirty="0" smtClean="0"/>
            </a:br>
            <a:r>
              <a:rPr lang="ru-RU" sz="2000" dirty="0" smtClean="0"/>
              <a:t>  • На душу населения  29 893 долл. США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ru-RU" sz="2000" b="1" dirty="0" smtClean="0">
                <a:solidFill>
                  <a:srgbClr val="FFFF00"/>
                </a:solidFill>
              </a:rPr>
              <a:t>Валюта </a:t>
            </a:r>
            <a:r>
              <a:rPr lang="ru-RU" sz="2000" b="1" dirty="0" smtClean="0"/>
              <a:t>                        </a:t>
            </a:r>
            <a:r>
              <a:rPr lang="ru-RU" sz="2000" dirty="0" smtClean="0"/>
              <a:t>Австралийский доллар (AUD)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-214313" y="692150"/>
            <a:ext cx="5218113" cy="3457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     </a:t>
            </a:r>
            <a:r>
              <a:rPr lang="ru-RU" sz="1600" dirty="0" smtClean="0">
                <a:effectLst/>
              </a:rPr>
              <a:t>Австралия была заселена аборигенами около 40,000 лет назад. Европейским </a:t>
            </a:r>
            <a:r>
              <a:rPr lang="ru-RU" sz="1600" dirty="0" err="1" smtClean="0">
                <a:effectLst/>
              </a:rPr>
              <a:t>первооткрыватем</a:t>
            </a:r>
            <a:r>
              <a:rPr lang="ru-RU" sz="1600" dirty="0" smtClean="0">
                <a:effectLst/>
              </a:rPr>
              <a:t> считается капитан Джеймс Кук, который совершил свое открытие в 1770 году, но задолго до него Австралию видели нидерландские мореплаватели. Австралия была </a:t>
            </a:r>
            <a:r>
              <a:rPr lang="ru-RU" sz="1600" dirty="0" err="1" smtClean="0">
                <a:effectLst/>
              </a:rPr>
              <a:t>обьявлена</a:t>
            </a:r>
            <a:r>
              <a:rPr lang="ru-RU" sz="1600" dirty="0" smtClean="0">
                <a:effectLst/>
              </a:rPr>
              <a:t> Британской исправительной колонией "Новый Южный </a:t>
            </a:r>
            <a:r>
              <a:rPr lang="ru-RU" sz="1600" dirty="0" err="1" smtClean="0">
                <a:effectLst/>
              </a:rPr>
              <a:t>Уельс</a:t>
            </a:r>
            <a:r>
              <a:rPr lang="ru-RU" sz="1600" dirty="0" smtClean="0">
                <a:effectLst/>
              </a:rPr>
              <a:t>" 28 января 1788 </a:t>
            </a:r>
            <a:r>
              <a:rPr lang="ru-RU" sz="1600" dirty="0" err="1" smtClean="0">
                <a:effectLst/>
              </a:rPr>
              <a:t>года.По</a:t>
            </a:r>
            <a:r>
              <a:rPr lang="ru-RU" sz="1600" dirty="0" smtClean="0">
                <a:effectLst/>
              </a:rPr>
              <a:t> мере исследования Австралии, к концу XIX века было освоено 5 других колоний.</a:t>
            </a:r>
            <a:r>
              <a:rPr lang="ru-RU" sz="1600" dirty="0" smtClean="0"/>
              <a:t> </a:t>
            </a:r>
            <a:r>
              <a:rPr lang="ru-RU" sz="1600" dirty="0" smtClean="0">
                <a:effectLst/>
              </a:rPr>
              <a:t>Долгие годы (до 1840) Австралия служила местом ссылки осужденных на каторгу подданных британского монарха, который к 1830 г. подчинил себе весь континент.</a:t>
            </a:r>
            <a:r>
              <a:rPr lang="ru-RU" sz="1600" dirty="0" smtClean="0"/>
              <a:t> </a:t>
            </a:r>
          </a:p>
        </p:txBody>
      </p:sp>
      <p:pic>
        <p:nvPicPr>
          <p:cNvPr id="52229" name="Picture 5" descr="P101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857625"/>
            <a:ext cx="45005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 descr="Абориге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555625"/>
            <a:ext cx="4284662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4857750" y="3860800"/>
            <a:ext cx="42862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Января 1901 года, 6 колоний объединились и основали австралийское государство. На сегодняшний день, в Австралии проживает около 20.4 мил. человек, в основном в крупных прибрежных городах Сидней, Мельбурн, 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Брисбен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Перт и Аделаида.</a:t>
            </a:r>
          </a:p>
        </p:txBody>
      </p:sp>
      <p:sp>
        <p:nvSpPr>
          <p:cNvPr id="52235" name="WordArt 11"/>
          <p:cNvSpPr>
            <a:spLocks noChangeArrowheads="1" noChangeShapeType="1" noTextEdit="1"/>
          </p:cNvSpPr>
          <p:nvPr/>
        </p:nvSpPr>
        <p:spPr bwMode="auto">
          <a:xfrm>
            <a:off x="2268538" y="0"/>
            <a:ext cx="502920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ИСТОРИЯ АВСТРАЛИИ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avst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149725"/>
            <a:ext cx="40671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ГОСУДАРСТВЕННОЕ УСТРОЙСТВО. ПОЛИТИЧЕСКИЕ ПАРТИИ.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0" y="915988"/>
            <a:ext cx="507682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/>
              <a:t>Полное наименование - Содружество Австралия. Государственный строй – федеральное парламентское государство. В состав федерации входят 6 штатов: Новый Южный Уэльс, Южная Австралия, Западная Австралия, Квинсленд, Тасмания, Виктория, а также 2 территории: Территория федеральной столицы Австралии и Северная Территория. Содружеству принадлежат острова Ашмор и Картье, остров Рождества, Кокосовые (Килинг) острова, Коралловые морские острова, острова Херд и Мак-Дональд, остров Норфолк. Столица - Канберра. Независимость Австралия получила 1 января 1901 г., в то же время страна продолжает оставаться членом Британского Содружества. Австралия является членом ООН. Законодательство основано на английском общем праве.  Исполнительная власть находится в руках британского монарха, генерал-губернатора и премьер-министра, возглавляющего Кабинет Министров. Двухпалатный федеральный парламент состоит из Сената(60чел.) и Палаты представителей </a:t>
            </a:r>
            <a:r>
              <a:rPr lang="ru-RU" sz="1200"/>
              <a:t>(123чел.).</a:t>
            </a:r>
            <a:r>
              <a:rPr lang="ru-RU" sz="1400"/>
              <a:t> Главные политические партии: Австралийская лейбористская партия (АЛП), Либеральная партия Австралии, Национальная партия Австралии, Партия австралийских демократов.</a:t>
            </a:r>
          </a:p>
        </p:txBody>
      </p:sp>
      <p:sp>
        <p:nvSpPr>
          <p:cNvPr id="9221" name="Rectangle 12"/>
          <p:cNvSpPr>
            <a:spLocks noChangeArrowheads="1"/>
          </p:cNvSpPr>
          <p:nvPr/>
        </p:nvSpPr>
        <p:spPr bwMode="auto">
          <a:xfrm>
            <a:off x="5867400" y="6516688"/>
            <a:ext cx="2216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Ратуша в Брисбене</a:t>
            </a:r>
          </a:p>
        </p:txBody>
      </p:sp>
      <p:pic>
        <p:nvPicPr>
          <p:cNvPr id="9222" name="Picture 14" descr="avstr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7288" y="981075"/>
            <a:ext cx="41767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17"/>
          <p:cNvSpPr>
            <a:spLocks noChangeArrowheads="1"/>
          </p:cNvSpPr>
          <p:nvPr/>
        </p:nvSpPr>
        <p:spPr bwMode="auto">
          <a:xfrm>
            <a:off x="4970463" y="3716338"/>
            <a:ext cx="4173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/>
              <a:t>Парламент Австралии. Канберра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avstr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089025"/>
            <a:ext cx="4284663" cy="3321050"/>
          </a:xfrm>
          <a:noFill/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331913" y="4292600"/>
            <a:ext cx="2030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Гавань Сиднея 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4572000" y="928688"/>
            <a:ext cx="4319588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/>
              <a:t>Австралия имеет высокоразвитую экономику. ВНП в 1994 г. составил $374,6 млрд. (ВНП на душу населения - $20 720). Наиболее развитые отрасли промышленности: горнодобывающая, сталелитейная, производство промышленного и транспортного оборудования, химическая, пищевая, автомобильная. Сельское хозяйство дает около 5% ВНП и 30% экспортных доходов, главные сельскохозяйственные культуры: пшеница, ячмень, сахарный тростник, фрукты. Австралия лидирует в мире по количеству разводимых овец, широко распространено производство крупного рогатого скота, домашней птицы. Денежная единица - австралийский доллар (1 австралийский доллар ($А) равен 100 центам). Главные торговые партнеры - США, Япония, Великобритания, Новая Зеландия. Австралия - самый большой в мире экспортер говядины и шерсти, второй по величине экспортер баранины, крупнейший экспортер пшеницы, экспортируются также металлы, полезные ископаемые, в т.ч. уголь, промышленные товары.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250825" y="4643438"/>
            <a:ext cx="43545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/>
              <a:t>Общая протяженность железных дорог - 40 478 км (почти все железные дороги принадлежат государству), общая протяженность автодорог (больше всего их в Новом Южном Уэльсе и штате Виктория) - 837 872 км, из них 243 750 км - с твердым покрытием. Главные морские порты страны: Аделаида, Дарвин, Мельбурн, Сидней.</a:t>
            </a:r>
          </a:p>
        </p:txBody>
      </p:sp>
      <p:sp>
        <p:nvSpPr>
          <p:cNvPr id="64521" name="WordArt 9"/>
          <p:cNvSpPr>
            <a:spLocks noChangeArrowheads="1" noChangeShapeType="1" noTextEdit="1"/>
          </p:cNvSpPr>
          <p:nvPr/>
        </p:nvSpPr>
        <p:spPr bwMode="auto">
          <a:xfrm>
            <a:off x="142875" y="0"/>
            <a:ext cx="8658225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ЭКОНОМИКА И ТРАНСПОРТНЫЕ КОММУНИКАЦИИ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45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-323850" y="981075"/>
            <a:ext cx="4968875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>
                <a:effectLst/>
              </a:rPr>
              <a:t>	</a:t>
            </a:r>
            <a:r>
              <a:rPr lang="ru-RU" sz="1600" dirty="0" smtClean="0">
                <a:effectLst/>
              </a:rPr>
              <a:t>Более 18 322 231 человек. Средняя плотность населения – около 2 человек на км2. Почти 10 млн. человек живут на относительно небольшом пространстве земли вдоль восточного и южного побережья. В двух городах Австралии - Сиднее и Мельбурне сосредоточено около 40% населения страны. Средняя продолжительность жизни мужчин составляет 75 лет, женщин - 80 лет. </a:t>
            </a: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endParaRPr lang="ru-RU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 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3143250"/>
            <a:ext cx="49323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/>
              <a:t>Рождаемость - 14 новорожденных на 1 000 человек (1995). Смертность - 7 смертельных исходов на 1 000 человек (уровень детской смертности - 7,1 смертельных исхода на 1 000 новорожденных) </a:t>
            </a:r>
          </a:p>
          <a:p>
            <a:r>
              <a:rPr lang="ru-RU" sz="1400"/>
              <a:t>Приверженцы англиканской церкви составляют 26%, римско-католической - 26%, к другим христианским верованиям относится 24% населения.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5143500"/>
            <a:ext cx="47164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/>
              <a:t>Трудоспособное население насчитывает 8 630 000 человек, из них занято в финансовой сфере и сфере услуг 34%, в общественном и коммунальном секторах экономики - 22%, в торговле - 20%, в промышленности -16%, в сельском хозяйстве - 6% (1991).</a:t>
            </a:r>
            <a:r>
              <a:rPr lang="ru-RU"/>
              <a:t> </a:t>
            </a:r>
          </a:p>
        </p:txBody>
      </p:sp>
      <p:pic>
        <p:nvPicPr>
          <p:cNvPr id="11269" name="Picture 7" descr="Pc310005_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4463" y="981075"/>
            <a:ext cx="3776662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AutoShape 11" descr="PICT2244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AutoShape 13" descr="PICT2244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AutoShape 15" descr="PICT2244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AutoShape 17" descr="PICT2244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WordArt 19"/>
          <p:cNvSpPr>
            <a:spLocks noChangeArrowheads="1" noChangeShapeType="1" noTextEdit="1"/>
          </p:cNvSpPr>
          <p:nvPr/>
        </p:nvSpPr>
        <p:spPr bwMode="auto">
          <a:xfrm>
            <a:off x="1643063" y="214313"/>
            <a:ext cx="5214937" cy="571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НАСЕЛЕНИЕ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985</TotalTime>
  <Words>1818</Words>
  <Application>Microsoft Office PowerPoint</Application>
  <PresentationFormat>Экран (4:3)</PresentationFormat>
  <Paragraphs>96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АВСТРАЛИЯ</vt:lpstr>
      <vt:lpstr>Слайд 2</vt:lpstr>
      <vt:lpstr>Слайд 3</vt:lpstr>
      <vt:lpstr>Слайд 4</vt:lpstr>
      <vt:lpstr>Слайд 5</vt:lpstr>
      <vt:lpstr>Слайд 6</vt:lpstr>
      <vt:lpstr>ГОСУДАРСТВЕННОЕ УСТРОЙСТВО. ПОЛИТИЧЕСКИЕ ПАРТИИ.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АВСТРАЛИЯ</dc:title>
  <dc:creator>user</dc:creator>
  <cp:lastModifiedBy>Admin</cp:lastModifiedBy>
  <cp:revision>64</cp:revision>
  <dcterms:created xsi:type="dcterms:W3CDTF">2008-09-03T11:01:30Z</dcterms:created>
  <dcterms:modified xsi:type="dcterms:W3CDTF">2010-12-12T17:25:12Z</dcterms:modified>
</cp:coreProperties>
</file>