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84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00042"/>
            <a:ext cx="802816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</a:rPr>
              <a:t>Экологическая игра </a:t>
            </a:r>
          </a:p>
          <a:p>
            <a:pPr algn="ctr"/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00166" y="2214554"/>
            <a:ext cx="612501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Сокровища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капитана Флинта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43042" y="1428736"/>
            <a:ext cx="2375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642918"/>
            <a:ext cx="822988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«Выход из экологического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Кризиса»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85728"/>
            <a:ext cx="703994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«Сокровища капитана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Флинта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928802"/>
            <a:ext cx="8669233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algn="just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Любимое лакомство аистов.</a:t>
            </a:r>
          </a:p>
          <a:p>
            <a:pPr marL="457200" indent="-457200" algn="just">
              <a:buAutoNum type="arabicPeriod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Эти известные животные раньше были «военными» </a:t>
            </a: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ивотными. Петр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выставил их под Псковом против </a:t>
            </a: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шведской  конницы, и шведы бросились наутек. Какие </a:t>
            </a: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ж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ивотные  помогли Петру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одержать победу?</a:t>
            </a: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В Древней Руси этого зверька называли векша. Он </a:t>
            </a: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грациозен и  красив. Его детеныши рождаются голенькими, </a:t>
            </a: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зато щеголяют в рыжих пушистых нарядах.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Какая птица имеет очень длинный хвост?</a:t>
            </a: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Что используют пчёлы для строительства сот?</a:t>
            </a:r>
          </a:p>
          <a:p>
            <a:pPr marL="457200" indent="-457200"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6. Какой пушной зверек стал символом русской державы?</a:t>
            </a:r>
          </a:p>
          <a:p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571480"/>
            <a:ext cx="7671203" cy="566308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Самое ценное и главное</a:t>
            </a:r>
          </a:p>
          <a:p>
            <a:pPr algn="ctr"/>
            <a:r>
              <a:rPr lang="ru-RU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Сокровище на Земле – это</a:t>
            </a:r>
          </a:p>
          <a:p>
            <a:pPr algn="ctr"/>
            <a:r>
              <a:rPr lang="ru-RU" sz="4400" b="1" cap="none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любовь: любовь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 людям, любовь к 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Растениям и животным,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Любовь к природе и к жизни.</a:t>
            </a:r>
          </a:p>
          <a:p>
            <a:pPr algn="ctr"/>
            <a:r>
              <a:rPr lang="ru-RU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</a:t>
            </a:r>
            <a:r>
              <a:rPr lang="ru-RU" sz="4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игру.</a:t>
            </a:r>
          </a:p>
          <a:p>
            <a:pPr algn="ctr"/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14546" y="500042"/>
            <a:ext cx="46878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«ШПАРГАЛКА»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1500174"/>
            <a:ext cx="9025869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b="1" dirty="0" smtClean="0"/>
              <a:t>Оболочка Земли, населенная живыми существами, называется..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биосфера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/>
              <a:t>Яркая предостерегающая окраска божьих коровок называется…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Предостерегающая</a:t>
            </a:r>
          </a:p>
          <a:p>
            <a:pPr>
              <a:buFont typeface="Wingdings" pitchFamily="2" charset="2"/>
              <a:buChar char="§"/>
            </a:pPr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Взаимовыгодное  сожительство растений семейства бобовых </a:t>
            </a:r>
          </a:p>
          <a:p>
            <a:r>
              <a:rPr lang="ru-RU" sz="2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и азотфиксирующих бактерий…</a:t>
            </a:r>
          </a:p>
          <a:p>
            <a:r>
              <a:rPr lang="ru-RU" sz="2400" b="1" dirty="0" smtClean="0">
                <a:solidFill>
                  <a:srgbClr val="C00000"/>
                </a:solidFill>
              </a:rPr>
              <a:t>симбиоз</a:t>
            </a:r>
          </a:p>
          <a:p>
            <a:pPr>
              <a:buFont typeface="Wingdings" pitchFamily="2" charset="2"/>
              <a:buChar char="§"/>
            </a:pPr>
            <a:endParaRPr lang="ru-RU" sz="2400" b="1" dirty="0" smtClean="0"/>
          </a:p>
          <a:p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4282" y="4071942"/>
            <a:ext cx="84077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b="1" dirty="0" smtClean="0"/>
              <a:t>Общее явление в живой природе, вызванное изменениями</a:t>
            </a:r>
          </a:p>
          <a:p>
            <a:r>
              <a:rPr lang="ru-RU" sz="2400" b="1" dirty="0" smtClean="0"/>
              <a:t> неживой природы в течение года…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4857760"/>
            <a:ext cx="16674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сезонность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5214950"/>
            <a:ext cx="87121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Wingdings" pitchFamily="2" charset="2"/>
              <a:buChar char="§"/>
            </a:pPr>
            <a:r>
              <a:rPr lang="ru-RU" sz="2400" b="1" dirty="0" smtClean="0"/>
              <a:t>Повышение количества СО₂ в атмосферном воздухе вызывает</a:t>
            </a:r>
          </a:p>
          <a:p>
            <a:r>
              <a:rPr lang="ru-RU" sz="2400" b="1" dirty="0" smtClean="0"/>
              <a:t> явление, которое называется…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28596" y="6072206"/>
            <a:ext cx="29397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Парниковый эффект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00042"/>
            <a:ext cx="85899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Взаимоотношения животных, при которых одни из них живут </a:t>
            </a:r>
          </a:p>
          <a:p>
            <a:r>
              <a:rPr lang="ru-RU" sz="2400" b="1" dirty="0" smtClean="0"/>
              <a:t>за счет других…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7158" y="1357298"/>
            <a:ext cx="17652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паразитизм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857364"/>
            <a:ext cx="87420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Среда жизни, в которой обитают мухи, многие птицы, бабочки,</a:t>
            </a:r>
          </a:p>
          <a:p>
            <a:r>
              <a:rPr lang="ru-RU" sz="2400" b="1" dirty="0" smtClean="0"/>
              <a:t> звери, растения…</a:t>
            </a:r>
            <a:endParaRPr lang="ru-RU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5720" y="2714620"/>
            <a:ext cx="29416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Наземно-воздушная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143248"/>
            <a:ext cx="83706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Животные, которые питаются другими животными и имеют </a:t>
            </a:r>
          </a:p>
          <a:p>
            <a:r>
              <a:rPr lang="ru-RU" sz="2400" b="1" dirty="0" smtClean="0"/>
              <a:t>приспособления к  их добыче…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42910" y="3929066"/>
            <a:ext cx="14045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хищники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5720" y="4500570"/>
            <a:ext cx="68521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Человеческая деятельность, влияющая на жизнь </a:t>
            </a:r>
          </a:p>
          <a:p>
            <a:r>
              <a:rPr lang="ru-RU" sz="2400" b="1" dirty="0" smtClean="0"/>
              <a:t>организмов, называется</a:t>
            </a:r>
            <a:endParaRPr lang="ru-RU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857224" y="5357826"/>
            <a:ext cx="3771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Антропогенным фактором</a:t>
            </a:r>
            <a:endParaRPr lang="ru-RU" sz="24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85918" y="714356"/>
            <a:ext cx="49919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ЖИВ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АЯ АПТЕКА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57224" y="1928802"/>
            <a:ext cx="4665701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А) ЧЕРНОПЛОДНАЯ РЯБИНА.</a:t>
            </a:r>
          </a:p>
          <a:p>
            <a:r>
              <a:rPr lang="ru-RU" sz="2800" b="1" dirty="0" smtClean="0"/>
              <a:t>Б) ТЫКВА.</a:t>
            </a:r>
          </a:p>
          <a:p>
            <a:r>
              <a:rPr lang="ru-RU" sz="2800" b="1" dirty="0" smtClean="0"/>
              <a:t>В) СОСНА ОБЫКНОВЕННАЯ.</a:t>
            </a:r>
          </a:p>
          <a:p>
            <a:r>
              <a:rPr lang="ru-RU" sz="2800" b="1" dirty="0" smtClean="0"/>
              <a:t>Г) ПОДОРОЖНИК.</a:t>
            </a:r>
          </a:p>
          <a:p>
            <a:r>
              <a:rPr lang="ru-RU" sz="2800" b="1" dirty="0" smtClean="0"/>
              <a:t>Д) ШИПОВНИК.</a:t>
            </a:r>
          </a:p>
          <a:p>
            <a:r>
              <a:rPr lang="ru-RU" sz="2800" b="1" dirty="0" smtClean="0"/>
              <a:t>Е) ЧАГА.</a:t>
            </a:r>
          </a:p>
          <a:p>
            <a:r>
              <a:rPr lang="ru-RU" sz="2800" b="1" dirty="0" smtClean="0"/>
              <a:t>Ж) МОХ СФАГНУМ.</a:t>
            </a:r>
          </a:p>
          <a:p>
            <a:r>
              <a:rPr lang="ru-RU" sz="2800" b="1" dirty="0" smtClean="0"/>
              <a:t>З) ЧЕРЕМУХА.</a:t>
            </a:r>
            <a:endParaRPr lang="ru-R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428604"/>
            <a:ext cx="693927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КОНКУРС КАПИТАНОВ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785926"/>
            <a:ext cx="8869929" cy="5170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1. ВЕРИТЕ ЛИ ВЫ, ЧТО ВСЕ ПТИЦЫ УМЕЮТ ЛЕТАТЬ?</a:t>
            </a:r>
          </a:p>
          <a:p>
            <a:r>
              <a:rPr lang="ru-RU" sz="2400" b="1" dirty="0" smtClean="0"/>
              <a:t>2. ВЕРИТЕ ЛИ ВЫ, ЧТО В АНГЛИИ ПОЛНОСТЬЮ ОТКАЗАЛИСЬ </a:t>
            </a:r>
          </a:p>
          <a:p>
            <a:r>
              <a:rPr lang="ru-RU" sz="2400" b="1" dirty="0" smtClean="0"/>
              <a:t>ОТ АВТОМОБИЛЕЙ И ПЕРЕШЛИ НА ВЕЛОСИПЕДЫ?</a:t>
            </a:r>
          </a:p>
          <a:p>
            <a:r>
              <a:rPr lang="ru-RU" sz="2400" b="1" dirty="0" smtClean="0"/>
              <a:t>3. ВЕРИТЕ ЛИ ВЫ, ЧТО КЛЕЩИ МОГУТ НАХОДИТЬСЯ БЕЗ </a:t>
            </a:r>
          </a:p>
          <a:p>
            <a:r>
              <a:rPr lang="ru-RU" sz="2400" b="1" dirty="0" smtClean="0"/>
              <a:t>ПИЩИ ДО  7 ЛЕТ?</a:t>
            </a:r>
          </a:p>
          <a:p>
            <a:r>
              <a:rPr lang="ru-RU" sz="2400" b="1" dirty="0" smtClean="0"/>
              <a:t>4. ВЕРИТЕ ЛИ ВЫ, ЧТО ЛЬВЫ БЕГАЮТ БЫСТРЕЕ ВСЕХ ЖИВОТНЫХ?</a:t>
            </a:r>
          </a:p>
          <a:p>
            <a:r>
              <a:rPr lang="ru-RU" sz="2400" b="1" dirty="0" smtClean="0"/>
              <a:t>5. ВЕРИТЕ ЛИ ВЫ, ЧТО БЕЛЫЕ МЕДВЕДИ НЕ ПИТАЮТСЯ</a:t>
            </a:r>
          </a:p>
          <a:p>
            <a:r>
              <a:rPr lang="ru-RU" sz="2400" b="1" dirty="0" smtClean="0"/>
              <a:t>ПИНГВИНАМИ, ПОТОМУ ЧТО ПИНГВИНЫ ЖИВУТ СТАДАМИ И </a:t>
            </a:r>
          </a:p>
          <a:p>
            <a:r>
              <a:rPr lang="ru-RU" sz="2400" b="1" dirty="0" smtClean="0"/>
              <a:t>НАПАДВТЬ НА НИХ ОПАСНО?</a:t>
            </a:r>
          </a:p>
          <a:p>
            <a:r>
              <a:rPr lang="ru-RU" sz="2400" b="1" dirty="0" smtClean="0"/>
              <a:t>6. ВЕРИТЕ ЛИ ВЫ, ЧТО СОЗДАНИЕ КРУПНЫХ ВОДОХРАНИЛИЩ</a:t>
            </a:r>
          </a:p>
          <a:p>
            <a:r>
              <a:rPr lang="ru-RU" sz="2400" b="1" dirty="0" smtClean="0"/>
              <a:t>ПРИВОДИТ К УВЕЛИЧЕНИЮ ПАРНИКОВОГО ЭФФЕКТА?</a:t>
            </a:r>
          </a:p>
          <a:p>
            <a:endParaRPr lang="ru-RU" sz="2400" b="1" dirty="0" smtClean="0"/>
          </a:p>
          <a:p>
            <a:endParaRPr lang="ru-RU" sz="2400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928670"/>
            <a:ext cx="10576421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7. ВЕРИТЕ ЛИ ВЫ, ЧТО В РЕЗУЛЬТАТЕ БОЛЬШОЙ ЗАВШИВЛЕННОСТИ ПОГИБЛИ </a:t>
            </a:r>
          </a:p>
          <a:p>
            <a:r>
              <a:rPr lang="ru-RU" sz="2400" b="1" dirty="0" smtClean="0"/>
              <a:t>ЦАРЬ ИУДЕИ ИРОД И ИСПВНСКИЙ КОРОЛЬ ФИЛИПП </a:t>
            </a:r>
            <a:r>
              <a:rPr lang="en-US" sz="2400" b="1" dirty="0" smtClean="0"/>
              <a:t>II</a:t>
            </a:r>
            <a:r>
              <a:rPr lang="ru-RU" sz="2400" b="1" dirty="0" smtClean="0"/>
              <a:t>?</a:t>
            </a:r>
          </a:p>
          <a:p>
            <a:r>
              <a:rPr lang="ru-RU" sz="2400" b="1" dirty="0" smtClean="0"/>
              <a:t>8. ВЕРИТЕ ЛИ ВЫ, ЧТО СКОРПИОН, ЕСЛИ ЕГО ОКРУЖИТЬ</a:t>
            </a:r>
          </a:p>
          <a:p>
            <a:r>
              <a:rPr lang="ru-RU" sz="2400" b="1" dirty="0" smtClean="0"/>
              <a:t>ГОРЯЧИМИУГЛЯМИ, ЖАЛИТ СЕБЯ В МОЗГ, НЕ ЖЕЛАЯ </a:t>
            </a:r>
          </a:p>
          <a:p>
            <a:r>
              <a:rPr lang="ru-RU" sz="2400" b="1" dirty="0" smtClean="0"/>
              <a:t>УМИРАТЬ В МУКАХ?</a:t>
            </a:r>
          </a:p>
          <a:p>
            <a:r>
              <a:rPr lang="ru-RU" sz="2400" b="1" dirty="0" smtClean="0"/>
              <a:t>9. ВЕРИТЕ ЛИ ВЫ, ЧТО ПОВЫШЕННЫЕ ДОЗЫ ОБЛУЧЕНИЯ </a:t>
            </a:r>
          </a:p>
          <a:p>
            <a:r>
              <a:rPr lang="ru-RU" sz="2400" b="1" dirty="0" smtClean="0"/>
              <a:t>ЧЕЛОВЕЧЕСКОГО ОРГАНИЗМА НЕ ВЫЗЫВАЕТ ИНФАРКТА </a:t>
            </a:r>
          </a:p>
          <a:p>
            <a:r>
              <a:rPr lang="ru-RU" sz="2400" b="1" dirty="0" smtClean="0"/>
              <a:t>МИОКАРДА?</a:t>
            </a:r>
          </a:p>
          <a:p>
            <a:endParaRPr lang="ru-RU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500042"/>
            <a:ext cx="712316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СОБРАТЬ ПОСЛОВИЦЫ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1714488"/>
            <a:ext cx="8843383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 smtClean="0"/>
              <a:t>Кукушки стали куковать…     а) весна на дворе.</a:t>
            </a:r>
          </a:p>
          <a:p>
            <a:pPr marL="457200" indent="-457200">
              <a:buAutoNum type="arabicPeriod"/>
            </a:pPr>
            <a:r>
              <a:rPr lang="ru-RU" sz="2400" b="1" dirty="0" smtClean="0"/>
              <a:t>Низко ласточки летают…        б) зима на дворе.</a:t>
            </a:r>
          </a:p>
          <a:p>
            <a:pPr marL="457200" indent="-457200">
              <a:buAutoNum type="arabicPeriod"/>
            </a:pPr>
            <a:r>
              <a:rPr lang="ru-RU" sz="2400" b="1" dirty="0" smtClean="0"/>
              <a:t>Синица к избе…                          в) дождь предвещают.</a:t>
            </a:r>
          </a:p>
          <a:p>
            <a:pPr marL="457200" indent="-457200">
              <a:buAutoNum type="arabicPeriod"/>
            </a:pPr>
            <a:r>
              <a:rPr lang="ru-RU" sz="2400" b="1" dirty="0" smtClean="0"/>
              <a:t>Кулик не велик, а …                  г) свое болото хвалит.</a:t>
            </a:r>
          </a:p>
          <a:p>
            <a:pPr marL="457200" indent="-457200">
              <a:buAutoNum type="arabicPeriod"/>
            </a:pPr>
            <a:r>
              <a:rPr lang="ru-RU" sz="2400" b="1" dirty="0" smtClean="0"/>
              <a:t>Соловей запел…                         </a:t>
            </a:r>
            <a:r>
              <a:rPr lang="ru-RU" sz="2400" b="1" dirty="0" err="1" smtClean="0"/>
              <a:t>д</a:t>
            </a:r>
            <a:r>
              <a:rPr lang="ru-RU" sz="2400" b="1" dirty="0" smtClean="0"/>
              <a:t>) скоро гром загремит.</a:t>
            </a:r>
          </a:p>
          <a:p>
            <a:pPr marL="457200" indent="-457200">
              <a:buAutoNum type="arabicPeriod"/>
            </a:pPr>
            <a:r>
              <a:rPr lang="ru-RU" sz="2400" b="1" dirty="0" smtClean="0"/>
              <a:t>Прилетел кулик из заморья…  е) морозам больше не бывать.</a:t>
            </a:r>
          </a:p>
          <a:p>
            <a:pPr marL="457200" indent="-457200">
              <a:buAutoNum type="arabicPeriod"/>
            </a:pPr>
            <a:r>
              <a:rPr lang="ru-RU" sz="2400" b="1" dirty="0" smtClean="0"/>
              <a:t>Ласточка прилетала…                 ж) все-таки птица.</a:t>
            </a:r>
          </a:p>
          <a:p>
            <a:pPr marL="457200" indent="-457200">
              <a:buAutoNum type="arabicPeriod"/>
            </a:pPr>
            <a:r>
              <a:rPr lang="ru-RU" sz="2400" b="1" dirty="0" smtClean="0"/>
              <a:t>Гусь летит…                                    </a:t>
            </a:r>
            <a:r>
              <a:rPr lang="ru-RU" sz="2400" b="1" dirty="0" err="1" smtClean="0"/>
              <a:t>з</a:t>
            </a:r>
            <a:r>
              <a:rPr lang="ru-RU" sz="2400" b="1" dirty="0" smtClean="0"/>
              <a:t>) вывел весну из задворья.</a:t>
            </a:r>
          </a:p>
          <a:p>
            <a:pPr marL="457200" indent="-457200">
              <a:buAutoNum type="arabicPeriod"/>
            </a:pPr>
            <a:r>
              <a:rPr lang="ru-RU" sz="2400" b="1" dirty="0" smtClean="0"/>
              <a:t>Грач на горе…                                и) </a:t>
            </a:r>
            <a:r>
              <a:rPr lang="ru-RU" sz="2400" b="1" dirty="0" smtClean="0"/>
              <a:t>з</a:t>
            </a:r>
            <a:r>
              <a:rPr lang="ru-RU" sz="2400" b="1" dirty="0" smtClean="0"/>
              <a:t>имушку на хвосте тянет.</a:t>
            </a:r>
          </a:p>
          <a:p>
            <a:pPr marL="457200" indent="-457200">
              <a:buAutoNum type="arabicPeriod"/>
            </a:pPr>
            <a:r>
              <a:rPr lang="ru-RU" sz="2400" b="1" dirty="0" smtClean="0"/>
              <a:t> Всяк  кулик…                                 к) вода пошла на убыль.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8439298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ПОСЛАНИЕ ИЗ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ЭКОЛОГИЧЕСКИ ОПАСНОЙ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ЗОНЫ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92893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8-8</a:t>
            </a:r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000232" y="292893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37-1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143240" y="292893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83-5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429124" y="292893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7-2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643570" y="292893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74-4</a:t>
            </a:r>
            <a:endParaRPr lang="ru-RU" sz="24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000892" y="292893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33-5</a:t>
            </a:r>
            <a:endParaRPr lang="ru-RU" sz="24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364331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62-1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714480" y="364331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59-1</a:t>
            </a:r>
            <a:endParaRPr lang="ru-RU" sz="2400" b="1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00364" y="364331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32-5</a:t>
            </a:r>
            <a:endParaRPr lang="ru-RU" sz="2400" b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214810" y="364331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85-2</a:t>
            </a:r>
            <a:endParaRPr lang="ru-RU" sz="2400" b="1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29256" y="364331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14-6</a:t>
            </a:r>
            <a:endParaRPr lang="ru-RU" sz="24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6572264" y="364331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52-1</a:t>
            </a:r>
            <a:endParaRPr lang="ru-RU" sz="2400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858148" y="3643314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95-3</a:t>
            </a:r>
            <a:endParaRPr lang="ru-RU" sz="2400" b="1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71472" y="4572008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56-1</a:t>
            </a:r>
            <a:endParaRPr lang="ru-RU" sz="24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214546" y="4500570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51-2</a:t>
            </a:r>
            <a:endParaRPr lang="ru-RU" sz="2400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643306" y="4500570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54-1</a:t>
            </a:r>
            <a:endParaRPr lang="ru-RU" sz="24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5357818" y="4500570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84-1</a:t>
            </a:r>
            <a:endParaRPr lang="ru-RU" sz="2400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6929454" y="4500570"/>
            <a:ext cx="928694" cy="50006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80-3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428868"/>
            <a:ext cx="827239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«Друзья!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Спасите Букпу!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597</Words>
  <PresentationFormat>Экран (4:3)</PresentationFormat>
  <Paragraphs>115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Женя</cp:lastModifiedBy>
  <cp:revision>10</cp:revision>
  <dcterms:modified xsi:type="dcterms:W3CDTF">2010-04-26T18:34:48Z</dcterms:modified>
</cp:coreProperties>
</file>