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239625" cy="7812088"/>
  <p:notesSz cx="7812088" cy="12239625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8" y="-10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6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3;p6"/>
          <p:cNvSpPr>
            <a:spLocks noGrp="1"/>
          </p:cNvSpPr>
          <p:nvPr>
            <p:ph type="body" idx="1"/>
          </p:nvPr>
        </p:nvSpPr>
        <p:spPr bwMode="auto">
          <a:xfrm>
            <a:off x="841474" y="2079607"/>
            <a:ext cx="10556677" cy="495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6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5;p6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6;p6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;p10"/>
          <p:cNvSpPr>
            <a:spLocks noGrp="1"/>
          </p:cNvSpPr>
          <p:nvPr>
            <p:ph type="title"/>
          </p:nvPr>
        </p:nvSpPr>
        <p:spPr bwMode="auto">
          <a:xfrm>
            <a:off x="843068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8;p10"/>
          <p:cNvSpPr>
            <a:spLocks noGrp="1"/>
          </p:cNvSpPr>
          <p:nvPr>
            <p:ph type="body" idx="1"/>
          </p:nvPr>
        </p:nvSpPr>
        <p:spPr bwMode="auto">
          <a:xfrm>
            <a:off x="843069" y="1915046"/>
            <a:ext cx="5177935" cy="9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409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9;p10"/>
          <p:cNvSpPr>
            <a:spLocks noGrp="1"/>
          </p:cNvSpPr>
          <p:nvPr>
            <p:ph type="body" idx="2"/>
          </p:nvPr>
        </p:nvSpPr>
        <p:spPr bwMode="auto">
          <a:xfrm>
            <a:off x="843069" y="2853582"/>
            <a:ext cx="5177935" cy="41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0;p10"/>
          <p:cNvSpPr>
            <a:spLocks noGrp="1"/>
          </p:cNvSpPr>
          <p:nvPr>
            <p:ph type="body" idx="3"/>
          </p:nvPr>
        </p:nvSpPr>
        <p:spPr bwMode="auto">
          <a:xfrm>
            <a:off x="6196309" y="1915046"/>
            <a:ext cx="5203435" cy="9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409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1;p10"/>
          <p:cNvSpPr>
            <a:spLocks noGrp="1"/>
          </p:cNvSpPr>
          <p:nvPr>
            <p:ph type="body" idx="4"/>
          </p:nvPr>
        </p:nvSpPr>
        <p:spPr bwMode="auto">
          <a:xfrm>
            <a:off x="6196309" y="2853582"/>
            <a:ext cx="5203435" cy="41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42;p10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43;p10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44;p10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6;p11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47;p11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8;p11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9;p11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1;p12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2;p12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3;p12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5;p13"/>
          <p:cNvSpPr>
            <a:spLocks noGrp="1"/>
          </p:cNvSpPr>
          <p:nvPr>
            <p:ph type="title"/>
          </p:nvPr>
        </p:nvSpPr>
        <p:spPr bwMode="auto">
          <a:xfrm>
            <a:off x="843069" y="520806"/>
            <a:ext cx="3947596" cy="182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2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6;p13"/>
          <p:cNvSpPr>
            <a:spLocks noGrp="1"/>
          </p:cNvSpPr>
          <p:nvPr>
            <p:ph type="body" idx="1"/>
          </p:nvPr>
        </p:nvSpPr>
        <p:spPr bwMode="auto">
          <a:xfrm>
            <a:off x="5203435" y="1124797"/>
            <a:ext cx="6196309" cy="55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2561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3212"/>
              <a:buChar char="•"/>
              <a:defRPr sz="3200"/>
            </a:lvl1pPr>
            <a:lvl2pPr marL="914400" lvl="1" indent="-40709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811"/>
              <a:buChar char="•"/>
              <a:defRPr sz="2800"/>
            </a:lvl2pPr>
            <a:lvl3pPr marL="1371600" lvl="2" indent="-381571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9"/>
              <a:buChar char="•"/>
              <a:defRPr sz="2400"/>
            </a:lvl3pPr>
            <a:lvl4pPr marL="1828800" lvl="3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4pPr>
            <a:lvl5pPr marL="2286000" lvl="4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5pPr>
            <a:lvl6pPr marL="2743200" lvl="5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6pPr>
            <a:lvl7pPr marL="3200400" lvl="6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7pPr>
            <a:lvl8pPr marL="3657600" lvl="7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8pPr>
            <a:lvl9pPr marL="4114800" lvl="8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7;p13"/>
          <p:cNvSpPr>
            <a:spLocks noGrp="1"/>
          </p:cNvSpPr>
          <p:nvPr>
            <p:ph type="body" idx="2"/>
          </p:nvPr>
        </p:nvSpPr>
        <p:spPr bwMode="auto">
          <a:xfrm>
            <a:off x="843069" y="2343626"/>
            <a:ext cx="3947596" cy="43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405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205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58;p13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59;p13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0;p13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;p14"/>
          <p:cNvSpPr>
            <a:spLocks noGrp="1"/>
          </p:cNvSpPr>
          <p:nvPr>
            <p:ph type="title"/>
          </p:nvPr>
        </p:nvSpPr>
        <p:spPr bwMode="auto">
          <a:xfrm>
            <a:off x="843069" y="520806"/>
            <a:ext cx="3947596" cy="182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2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63;p14"/>
          <p:cNvSpPr>
            <a:spLocks noGrp="1"/>
          </p:cNvSpPr>
          <p:nvPr>
            <p:ph type="pic" idx="2"/>
          </p:nvPr>
        </p:nvSpPr>
        <p:spPr bwMode="auto">
          <a:xfrm>
            <a:off x="5203435" y="1124797"/>
            <a:ext cx="6196309" cy="5551646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Google Shape;64;p14"/>
          <p:cNvSpPr>
            <a:spLocks noGrp="1"/>
          </p:cNvSpPr>
          <p:nvPr>
            <p:ph type="body" idx="1"/>
          </p:nvPr>
        </p:nvSpPr>
        <p:spPr bwMode="auto">
          <a:xfrm>
            <a:off x="843069" y="2343626"/>
            <a:ext cx="3947596" cy="43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405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205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65;p14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66;p14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7;p14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9;p15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0;p15"/>
          <p:cNvSpPr>
            <a:spLocks noGrp="1"/>
          </p:cNvSpPr>
          <p:nvPr>
            <p:ph type="body" idx="1"/>
          </p:nvPr>
        </p:nvSpPr>
        <p:spPr bwMode="auto">
          <a:xfrm rot="5400000">
            <a:off x="3641464" y="-720383"/>
            <a:ext cx="4956698" cy="105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1;p15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2;p15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3;p15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5;p16"/>
          <p:cNvSpPr>
            <a:spLocks noGrp="1"/>
          </p:cNvSpPr>
          <p:nvPr>
            <p:ph type="title"/>
          </p:nvPr>
        </p:nvSpPr>
        <p:spPr bwMode="auto">
          <a:xfrm rot="5400000">
            <a:off x="6768375" y="2406529"/>
            <a:ext cx="6620383" cy="263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6;p16"/>
          <p:cNvSpPr>
            <a:spLocks noGrp="1"/>
          </p:cNvSpPr>
          <p:nvPr>
            <p:ph type="body" idx="1"/>
          </p:nvPr>
        </p:nvSpPr>
        <p:spPr bwMode="auto">
          <a:xfrm rot="5400000">
            <a:off x="1413539" y="-156142"/>
            <a:ext cx="6620383" cy="776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7;p16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8;p16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9;p16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 amt="78000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5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7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5"/>
          <p:cNvSpPr>
            <a:spLocks noGrp="1"/>
          </p:cNvSpPr>
          <p:nvPr>
            <p:ph type="body" idx="1"/>
          </p:nvPr>
        </p:nvSpPr>
        <p:spPr bwMode="auto">
          <a:xfrm>
            <a:off x="841474" y="2079607"/>
            <a:ext cx="10556677" cy="495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7098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81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571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9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5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9;p5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0;p5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6;g1bc6e687a7d_0_0"/>
          <p:cNvSpPr/>
          <p:nvPr/>
        </p:nvSpPr>
        <p:spPr bwMode="auto">
          <a:xfrm>
            <a:off x="813792" y="2329660"/>
            <a:ext cx="9754206" cy="2004647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4473" tIns="42225" rIns="84473" bIns="42225" anchor="ctr" anchorCtr="0">
            <a:noAutofit/>
          </a:bodyPr>
          <a:lstStyle/>
          <a:p>
            <a:pPr algn="ctr" defTabSz="844896">
              <a:buSzPts val="1895"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7;g1bc6e687a7d_0_0"/>
          <p:cNvSpPr/>
          <p:nvPr/>
        </p:nvSpPr>
        <p:spPr bwMode="auto">
          <a:xfrm>
            <a:off x="813792" y="170210"/>
            <a:ext cx="992017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lnSpc>
                <a:spcPct val="114999"/>
              </a:lnSpc>
              <a:spcBef>
                <a:spcPts val="1108"/>
              </a:spcBef>
              <a:buSzPts val="1100"/>
              <a:defRPr/>
            </a:pPr>
            <a:r>
              <a:rPr lang="kk-KZ" sz="1800" b="1" dirty="0">
                <a:solidFill>
                  <a:srgbClr val="002060"/>
                </a:solidFill>
              </a:rPr>
              <a:t>ҚАЗАҚСТАН РЕСПУБЛИКАСЫ </a:t>
            </a:r>
            <a:r>
              <a:rPr lang="kk-KZ" sz="1800" b="1" dirty="0" smtClean="0">
                <a:solidFill>
                  <a:srgbClr val="002060"/>
                </a:solidFill>
              </a:rPr>
              <a:t>ОҚУ АҒАРТУ   МИНИСТРЛІГІ</a:t>
            </a:r>
            <a:endParaRPr sz="1700" b="1" dirty="0">
              <a:solidFill>
                <a:srgbClr val="002060"/>
              </a:solidFill>
            </a:endParaRPr>
          </a:p>
        </p:txBody>
      </p:sp>
      <p:sp>
        <p:nvSpPr>
          <p:cNvPr id="6" name="Google Shape;87;g1bc6e687a7d_0_0"/>
          <p:cNvSpPr/>
          <p:nvPr/>
        </p:nvSpPr>
        <p:spPr bwMode="auto">
          <a:xfrm>
            <a:off x="1105072" y="6844520"/>
            <a:ext cx="992017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lnSpc>
                <a:spcPct val="114999"/>
              </a:lnSpc>
              <a:spcBef>
                <a:spcPts val="1108"/>
              </a:spcBef>
              <a:buSzPts val="1100"/>
              <a:defRPr/>
            </a:pPr>
            <a:r>
              <a:rPr lang="kk-KZ" sz="1800" b="1">
                <a:solidFill>
                  <a:srgbClr val="002060"/>
                </a:solidFill>
              </a:rPr>
              <a:t>2023 </a:t>
            </a:r>
            <a:endParaRPr sz="1700" b="1">
              <a:solidFill>
                <a:srgbClr val="002060"/>
              </a:solidFill>
            </a:endParaRPr>
          </a:p>
        </p:txBody>
      </p:sp>
      <p:pic>
        <p:nvPicPr>
          <p:cNvPr id="7" name="Google Shape;187;g1bf661cb28c_1_8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429996" y="4304135"/>
            <a:ext cx="7270323" cy="26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1"/>
          <p:cNvSpPr/>
          <p:nvPr/>
        </p:nvSpPr>
        <p:spPr bwMode="auto">
          <a:xfrm>
            <a:off x="1244559" y="2433836"/>
            <a:ext cx="9294464" cy="1636063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БАЛАЛАРҒА 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ҚАТЫСТЫ ЗОРЛЫҚ-ЗОМБЫЛЫҚ ФАКТІЛЕРІНЕ, ТӨТЕНШЕ ЖАҒДАЙ ЖӘНЕ ТӨТЕНШЕ ЖАҒДАЙ ЖАҒДАЙЛАРЫНА ДЕН 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ҚОЮ</a:t>
            </a:r>
          </a:p>
          <a:p>
            <a:pPr algn="ctr"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АЛГОРИТМДЕР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defTabSz="844896">
              <a:defRPr/>
            </a:pPr>
            <a:fld id="{00000000-1234-1234-1234-123412341234}" type="slidenum">
              <a:rPr lang="en-US"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306;g1bc6e687a7d_0_661"/>
          <p:cNvPicPr/>
          <p:nvPr/>
        </p:nvPicPr>
        <p:blipFill>
          <a:blip r:embed="rId2">
            <a:alphaModFix/>
          </a:blip>
          <a:srcRect l="35383" t="16583" r="38520" b="58928"/>
          <a:stretch/>
        </p:blipFill>
        <p:spPr bwMode="auto">
          <a:xfrm flipH="1">
            <a:off x="73350" y="4346600"/>
            <a:ext cx="1937000" cy="185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07;g1bc6e687a7d_0_661"/>
          <p:cNvPicPr/>
          <p:nvPr/>
        </p:nvPicPr>
        <p:blipFill>
          <a:blip r:embed="rId2">
            <a:alphaModFix/>
          </a:blip>
          <a:srcRect l="22287" t="40696" r="49947" b="34813"/>
          <a:stretch/>
        </p:blipFill>
        <p:spPr bwMode="auto">
          <a:xfrm flipH="1">
            <a:off x="5903788" y="1818737"/>
            <a:ext cx="2060900" cy="18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08;g1bc6e687a7d_0_661"/>
          <p:cNvSpPr/>
          <p:nvPr/>
        </p:nvSpPr>
        <p:spPr bwMode="auto">
          <a:xfrm>
            <a:off x="1968676" y="1219071"/>
            <a:ext cx="9479728" cy="49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беру </a:t>
            </a:r>
            <a:r>
              <a:rPr lang="ru-RU" sz="1600" b="1" dirty="0" err="1">
                <a:solidFill>
                  <a:schemeClr val="dk1"/>
                </a:solidFill>
              </a:rPr>
              <a:t>ұйымының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ететін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адамдардың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smtClean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309;g1bc6e687a7d_0_661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қызметкерлеріне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педагогтеріне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алушылары</a:t>
            </a:r>
            <a:r>
              <a:rPr lang="ru-RU" sz="1600" b="1" dirty="0">
                <a:solidFill>
                  <a:srgbClr val="002060"/>
                </a:solidFill>
              </a:rPr>
              <a:t> мен </a:t>
            </a:r>
            <a:r>
              <a:rPr lang="ru-RU" sz="1600" b="1" dirty="0" err="1">
                <a:solidFill>
                  <a:srgbClr val="002060"/>
                </a:solidFill>
              </a:rPr>
              <a:t>тәрбиеленушілеріне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қарулы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жасау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АЛГОРИТМ</a:t>
            </a:r>
            <a:r>
              <a:rPr lang="kk-KZ" sz="1600" b="1" dirty="0" smtClean="0">
                <a:solidFill>
                  <a:srgbClr val="002060"/>
                </a:solidFill>
              </a:rPr>
              <a:t>І</a:t>
            </a:r>
            <a:r>
              <a:rPr lang="en-US" sz="1600" b="1" dirty="0">
                <a:solidFill>
                  <a:srgbClr val="002060"/>
                </a:solidFill>
              </a:rPr>
              <a:t/>
            </a:r>
            <a:br>
              <a:rPr lang="en-US" sz="1600" b="1" dirty="0">
                <a:solidFill>
                  <a:srgbClr val="002060"/>
                </a:solidFill>
              </a:rPr>
            </a:b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8" name="Google Shape;310;g1bc6e687a7d_0_661"/>
          <p:cNvSpPr/>
          <p:nvPr/>
        </p:nvSpPr>
        <p:spPr bwMode="auto">
          <a:xfrm>
            <a:off x="2719001" y="2363550"/>
            <a:ext cx="318478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800" b="1" i="1" dirty="0" err="1">
                <a:solidFill>
                  <a:schemeClr val="dk1"/>
                </a:solidFill>
              </a:rPr>
              <a:t>Қарулы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шабуылдаушыны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анықтаңыз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311;g1bc6e687a7d_0_661"/>
          <p:cNvSpPr/>
          <p:nvPr/>
        </p:nvSpPr>
        <p:spPr bwMode="auto">
          <a:xfrm>
            <a:off x="2017732" y="4395169"/>
            <a:ext cx="4246096" cy="18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800" b="1" i="1" dirty="0" err="1">
                <a:solidFill>
                  <a:schemeClr val="dk1"/>
                </a:solidFill>
              </a:rPr>
              <a:t>қарулы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шабуыл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фактісі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туралы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объектінің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басшылығына</a:t>
            </a:r>
            <a:r>
              <a:rPr lang="ru-RU" sz="1800" b="1" i="1" dirty="0">
                <a:solidFill>
                  <a:schemeClr val="dk1"/>
                </a:solidFill>
              </a:rPr>
              <a:t>, </a:t>
            </a:r>
            <a:r>
              <a:rPr lang="ru-RU" sz="1800" b="1" i="1" dirty="0" err="1">
                <a:solidFill>
                  <a:schemeClr val="dk1"/>
                </a:solidFill>
              </a:rPr>
              <a:t>құқық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қорғау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және</a:t>
            </a:r>
            <a:r>
              <a:rPr lang="ru-RU" sz="1800" b="1" i="1" dirty="0">
                <a:solidFill>
                  <a:schemeClr val="dk1"/>
                </a:solidFill>
              </a:rPr>
              <a:t>/</a:t>
            </a:r>
            <a:r>
              <a:rPr lang="ru-RU" sz="1800" b="1" i="1" dirty="0" err="1">
                <a:solidFill>
                  <a:schemeClr val="dk1"/>
                </a:solidFill>
              </a:rPr>
              <a:t>немесе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арнаулы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мемлекеттік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органдарға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кез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келген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тәсілмен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хабарлау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312;g1bc6e687a7d_0_661"/>
          <p:cNvSpPr/>
          <p:nvPr/>
        </p:nvSpPr>
        <p:spPr bwMode="auto">
          <a:xfrm>
            <a:off x="7992020" y="2260371"/>
            <a:ext cx="4116311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мүмкіндігінше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оның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объектідегі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адамдардың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жаппай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болатын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жерлеріне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қарай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жылжуына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тосқауыл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қою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313;g1bc6e687a7d_0_661"/>
          <p:cNvSpPr/>
          <p:nvPr/>
        </p:nvSpPr>
        <p:spPr bwMode="auto">
          <a:xfrm>
            <a:off x="8438424" y="4526388"/>
            <a:ext cx="3586043" cy="17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800" b="1" i="1" dirty="0" err="1">
                <a:solidFill>
                  <a:schemeClr val="dk1"/>
                </a:solidFill>
              </a:rPr>
              <a:t>объектідегі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адамдардың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қауіпсіздігін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қамтамасыз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ету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шараларын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қабылдау</a:t>
            </a:r>
            <a:r>
              <a:rPr lang="ru-RU" sz="1800" b="1" i="1" dirty="0">
                <a:solidFill>
                  <a:schemeClr val="dk1"/>
                </a:solidFill>
              </a:rPr>
              <a:t> (эвакуация, </a:t>
            </a:r>
            <a:r>
              <a:rPr lang="ru-RU" sz="1800" b="1" i="1" dirty="0" err="1">
                <a:solidFill>
                  <a:schemeClr val="dk1"/>
                </a:solidFill>
              </a:rPr>
              <a:t>ішкі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кедергілерді</a:t>
            </a:r>
            <a:r>
              <a:rPr lang="ru-RU" sz="1800" b="1" i="1" dirty="0">
                <a:solidFill>
                  <a:schemeClr val="dk1"/>
                </a:solidFill>
              </a:rPr>
              <a:t> </a:t>
            </a:r>
            <a:r>
              <a:rPr lang="ru-RU" sz="1800" b="1" i="1" dirty="0" err="1">
                <a:solidFill>
                  <a:schemeClr val="dk1"/>
                </a:solidFill>
              </a:rPr>
              <a:t>бұғаттау</a:t>
            </a:r>
            <a:r>
              <a:rPr lang="ru-RU" sz="1800" b="1" i="1" dirty="0">
                <a:solidFill>
                  <a:schemeClr val="dk1"/>
                </a:solidFill>
              </a:rPr>
              <a:t>)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2" name="Google Shape;314;g1bc6e687a7d_0_661"/>
          <p:cNvCxnSpPr>
            <a:cxnSpLocks/>
            <a:stCxn id="13" idx="2"/>
            <a:endCxn id="4" idx="0"/>
          </p:cNvCxnSpPr>
          <p:nvPr/>
        </p:nvCxnSpPr>
        <p:spPr bwMode="auto">
          <a:xfrm rot="5400000">
            <a:off x="1240966" y="3106400"/>
            <a:ext cx="1041300" cy="14394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" name="Google Shape;316;g1bc6e687a7d_0_661"/>
          <p:cNvCxnSpPr>
            <a:cxnSpLocks/>
            <a:endCxn id="15" idx="0"/>
          </p:cNvCxnSpPr>
          <p:nvPr/>
        </p:nvCxnSpPr>
        <p:spPr bwMode="auto">
          <a:xfrm rot="5400000">
            <a:off x="7201078" y="4434693"/>
            <a:ext cx="718799" cy="272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3" name="Google Shape;315;g1bc6e687a7d_0_661"/>
          <p:cNvPicPr/>
          <p:nvPr/>
        </p:nvPicPr>
        <p:blipFill>
          <a:blip r:embed="rId3">
            <a:alphaModFix/>
          </a:blip>
          <a:srcRect l="31868" r="39618"/>
          <a:stretch/>
        </p:blipFill>
        <p:spPr bwMode="auto">
          <a:xfrm flipH="1">
            <a:off x="2017732" y="1624575"/>
            <a:ext cx="927168" cy="16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18;g1bc6e687a7d_0_661"/>
          <p:cNvPicPr/>
          <p:nvPr/>
        </p:nvPicPr>
        <p:blipFill>
          <a:blip r:embed="rId2">
            <a:alphaModFix/>
          </a:blip>
          <a:srcRect l="4546" t="4143" r="82961" b="85768"/>
          <a:stretch/>
        </p:blipFill>
        <p:spPr bwMode="auto">
          <a:xfrm>
            <a:off x="768725" y="2541775"/>
            <a:ext cx="927175" cy="76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19;g1bc6e687a7d_0_661"/>
          <p:cNvPicPr/>
          <p:nvPr/>
        </p:nvPicPr>
        <p:blipFill>
          <a:blip r:embed="rId2">
            <a:alphaModFix/>
          </a:blip>
          <a:srcRect l="50467" t="2378" r="38515" b="86639"/>
          <a:stretch/>
        </p:blipFill>
        <p:spPr bwMode="auto">
          <a:xfrm>
            <a:off x="823437" y="1624888"/>
            <a:ext cx="817750" cy="8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20;g1bc6e687a7d_0_661"/>
          <p:cNvSpPr/>
          <p:nvPr/>
        </p:nvSpPr>
        <p:spPr bwMode="auto">
          <a:xfrm>
            <a:off x="1623863" y="2202513"/>
            <a:ext cx="240000" cy="12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9" name="Google Shape;321;g1bc6e687a7d_0_661"/>
          <p:cNvSpPr/>
          <p:nvPr/>
        </p:nvSpPr>
        <p:spPr bwMode="auto">
          <a:xfrm>
            <a:off x="1623863" y="2927613"/>
            <a:ext cx="240000" cy="12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5" name="Google Shape;317;g1bc6e687a7d_0_661"/>
          <p:cNvPicPr/>
          <p:nvPr/>
        </p:nvPicPr>
        <p:blipFill>
          <a:blip r:embed="rId2">
            <a:alphaModFix/>
          </a:blip>
          <a:srcRect l="-919" t="64748" r="69646" b="3665"/>
          <a:stretch/>
        </p:blipFill>
        <p:spPr bwMode="auto">
          <a:xfrm>
            <a:off x="6263828" y="4930143"/>
            <a:ext cx="2321200" cy="2390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26;g1bc6e687a7d_0_725"/>
          <p:cNvSpPr/>
          <p:nvPr/>
        </p:nvSpPr>
        <p:spPr bwMode="auto">
          <a:xfrm>
            <a:off x="728538" y="5253900"/>
            <a:ext cx="10905600" cy="583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327;g1bc6e687a7d_0_72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38013" y="3174538"/>
            <a:ext cx="3300001" cy="1831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28;g1bc6e687a7d_0_725"/>
          <p:cNvSpPr/>
          <p:nvPr/>
        </p:nvSpPr>
        <p:spPr bwMode="auto">
          <a:xfrm>
            <a:off x="3438025" y="3416601"/>
            <a:ext cx="7992000" cy="39228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329;g1bc6e687a7d_0_725"/>
          <p:cNvSpPr/>
          <p:nvPr/>
        </p:nvSpPr>
        <p:spPr bwMode="auto">
          <a:xfrm>
            <a:off x="3797000" y="3416600"/>
            <a:ext cx="7905000" cy="173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Жақын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маңдағы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білім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алушыларды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тәрбиеленушілерді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қорғауды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ұйымдастыру</a:t>
            </a:r>
            <a:endParaRPr sz="1300" b="1" dirty="0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 dirty="0">
              <a:solidFill>
                <a:schemeClr val="dk1"/>
              </a:solidFill>
            </a:endParaRPr>
          </a:p>
          <a:p>
            <a:pPr lvl="0">
              <a:defRPr/>
            </a:pPr>
            <a:r>
              <a:rPr lang="ru-RU" dirty="0" err="1">
                <a:solidFill>
                  <a:schemeClr val="dk1"/>
                </a:solidFill>
              </a:rPr>
              <a:t>Мүмкіндігінше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олардың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кепілге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алынуына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жол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бермеңіз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абайлап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шығарыңыз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үй-жайға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паналаңыз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есікті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жауып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тастаңыз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тәртіп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сақшылары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дейін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кету </a:t>
            </a:r>
            <a:r>
              <a:rPr lang="ru-RU" dirty="0" err="1">
                <a:solidFill>
                  <a:schemeClr val="dk1"/>
                </a:solidFill>
              </a:rPr>
              <a:t>үшін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қауіпсіздік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мүмкіндігіне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дейін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ұстаңыз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330;g1bc6e687a7d_0_725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кепілге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АЛГОРИТМ</a:t>
            </a:r>
            <a:r>
              <a:rPr lang="kk-KZ" sz="1600" b="1" dirty="0" smtClean="0">
                <a:solidFill>
                  <a:srgbClr val="002060"/>
                </a:solidFill>
              </a:rPr>
              <a:t>І</a:t>
            </a:r>
            <a:r>
              <a:rPr lang="en-US" sz="1600" b="1" dirty="0">
                <a:solidFill>
                  <a:srgbClr val="002060"/>
                </a:solidFill>
              </a:rPr>
              <a:t/>
            </a:r>
            <a:br>
              <a:rPr lang="en-US" sz="1600" b="1" dirty="0">
                <a:solidFill>
                  <a:srgbClr val="002060"/>
                </a:solidFill>
              </a:rPr>
            </a:b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9" name="Google Shape;331;g1bc6e687a7d_0_725"/>
          <p:cNvSpPr/>
          <p:nvPr/>
        </p:nvSpPr>
        <p:spPr bwMode="auto">
          <a:xfrm>
            <a:off x="6824021" y="1309025"/>
            <a:ext cx="2402699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332;g1bc6e687a7d_0_725"/>
          <p:cNvSpPr/>
          <p:nvPr/>
        </p:nvSpPr>
        <p:spPr bwMode="auto">
          <a:xfrm>
            <a:off x="3439958" y="1309025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333;g1bc6e687a7d_0_725"/>
          <p:cNvSpPr/>
          <p:nvPr/>
        </p:nvSpPr>
        <p:spPr bwMode="auto">
          <a:xfrm>
            <a:off x="597150" y="1309025"/>
            <a:ext cx="27738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334;g1bc6e687a7d_0_725"/>
          <p:cNvSpPr/>
          <p:nvPr/>
        </p:nvSpPr>
        <p:spPr bwMode="auto">
          <a:xfrm>
            <a:off x="4221003" y="91901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/>
              <a:t>БАСШЫНЫҢ ІС-ӘРЕКЕТІ: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35;g1bc6e687a7d_0_725"/>
          <p:cNvSpPr/>
          <p:nvPr/>
        </p:nvSpPr>
        <p:spPr bwMode="auto">
          <a:xfrm>
            <a:off x="655148" y="1402775"/>
            <a:ext cx="2686985" cy="1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тәрбиеленушілердің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</a:t>
            </a:r>
            <a:r>
              <a:rPr lang="ru-RU" sz="1200" dirty="0">
                <a:solidFill>
                  <a:schemeClr val="dk1"/>
                </a:solidFill>
              </a:rPr>
              <a:t> да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қауіпсіздігі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барынша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болатын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36;g1bc6e687a7d_0_725"/>
          <p:cNvSpPr/>
          <p:nvPr/>
        </p:nvSpPr>
        <p:spPr bwMode="auto">
          <a:xfrm>
            <a:off x="3613829" y="1388675"/>
            <a:ext cx="2967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құқық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/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арнаулы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мемлекеттік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педагогтер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кепілге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дереу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37;g1bc6e687a7d_0_725"/>
          <p:cNvSpPr/>
          <p:nvPr/>
        </p:nvSpPr>
        <p:spPr bwMode="auto">
          <a:xfrm>
            <a:off x="6959596" y="1636775"/>
            <a:ext cx="21693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басқыншылардың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талаптарын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тырысыңыз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6" name="Google Shape;338;g1bc6e687a7d_0_72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6099" y="1309025"/>
            <a:ext cx="551050" cy="12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39;g1bc6e687a7d_0_725"/>
          <p:cNvSpPr/>
          <p:nvPr/>
        </p:nvSpPr>
        <p:spPr bwMode="auto">
          <a:xfrm>
            <a:off x="3146842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340;g1bc6e687a7d_0_725"/>
          <p:cNvSpPr/>
          <p:nvPr/>
        </p:nvSpPr>
        <p:spPr bwMode="auto">
          <a:xfrm>
            <a:off x="6509796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341;g1bc6e687a7d_0_725"/>
          <p:cNvSpPr/>
          <p:nvPr/>
        </p:nvSpPr>
        <p:spPr bwMode="auto">
          <a:xfrm>
            <a:off x="9348550" y="1309025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342;g1bc6e687a7d_0_725"/>
          <p:cNvSpPr/>
          <p:nvPr/>
        </p:nvSpPr>
        <p:spPr bwMode="auto">
          <a:xfrm>
            <a:off x="9640412" y="1388675"/>
            <a:ext cx="2169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терроризмге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күрес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жөніндегі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жедел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штабтың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күштерімен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өзара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43;g1bc6e687a7d_0_725"/>
          <p:cNvSpPr/>
          <p:nvPr/>
        </p:nvSpPr>
        <p:spPr bwMode="auto">
          <a:xfrm>
            <a:off x="8995229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344;g1bc6e687a7d_0_725"/>
          <p:cNvSpPr/>
          <p:nvPr/>
        </p:nvSpPr>
        <p:spPr bwMode="auto">
          <a:xfrm>
            <a:off x="2692248" y="2901025"/>
            <a:ext cx="6656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/>
              <a:t>Персоналдың</a:t>
            </a:r>
            <a:r>
              <a:rPr lang="ru-RU" sz="1600" b="1" dirty="0"/>
              <a:t> </a:t>
            </a:r>
            <a:r>
              <a:rPr lang="ru-RU" sz="1600" b="1" dirty="0" err="1"/>
              <a:t>іс-әрекеттері</a:t>
            </a:r>
            <a:r>
              <a:rPr lang="ru-RU" sz="1600" b="1" dirty="0"/>
              <a:t> (</a:t>
            </a:r>
            <a:r>
              <a:rPr lang="ru-RU" sz="1600" b="1" dirty="0" err="1"/>
              <a:t>қызметкерлер</a:t>
            </a:r>
            <a:r>
              <a:rPr lang="ru-RU" sz="1600" b="1" dirty="0"/>
              <a:t>, </a:t>
            </a:r>
            <a:r>
              <a:rPr lang="ru-RU" sz="1600" b="1" dirty="0" err="1"/>
              <a:t>педагогтар</a:t>
            </a:r>
            <a:r>
              <a:rPr lang="ru-RU" sz="1600" b="1" dirty="0"/>
              <a:t>):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3" name="Google Shape;345;g1bc6e687a7d_0_725"/>
          <p:cNvCxnSpPr>
            <a:cxnSpLocks/>
          </p:cNvCxnSpPr>
          <p:nvPr/>
        </p:nvCxnSpPr>
        <p:spPr bwMode="auto">
          <a:xfrm>
            <a:off x="3557935" y="4842148"/>
            <a:ext cx="79920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346;g1bc6e687a7d_0_725"/>
          <p:cNvSpPr/>
          <p:nvPr/>
        </p:nvSpPr>
        <p:spPr bwMode="auto">
          <a:xfrm>
            <a:off x="1110389" y="5253900"/>
            <a:ext cx="10011324" cy="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келген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қолжетімді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тәсілмен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және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өз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кепілдендірілген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қамтамасыз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ету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шартымен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хабардар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ету</a:t>
            </a:r>
            <a:endParaRPr sz="1500" b="1" dirty="0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k-KZ" dirty="0" smtClean="0">
              <a:solidFill>
                <a:schemeClr val="dk1"/>
              </a:solidFill>
            </a:endParaRPr>
          </a:p>
          <a:p>
            <a:pPr lvl="0">
              <a:defRPr/>
            </a:pP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/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кепілге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алу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мән-жайлары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қаскүнемдер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347;g1bc6e687a7d_0_725"/>
          <p:cNvSpPr/>
          <p:nvPr/>
        </p:nvSpPr>
        <p:spPr bwMode="auto">
          <a:xfrm>
            <a:off x="605495" y="5845183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348;g1bc6e687a7d_0_725"/>
          <p:cNvSpPr/>
          <p:nvPr/>
        </p:nvSpPr>
        <p:spPr bwMode="auto">
          <a:xfrm>
            <a:off x="3292095" y="3991545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349;g1bc6e687a7d_0_725"/>
          <p:cNvSpPr/>
          <p:nvPr/>
        </p:nvSpPr>
        <p:spPr bwMode="auto">
          <a:xfrm>
            <a:off x="1110388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>
                <a:solidFill>
                  <a:schemeClr val="dk1"/>
                </a:solidFill>
              </a:rPr>
              <a:t>саны, </a:t>
            </a:r>
            <a:endParaRPr lang="ru-RU" sz="1500" b="1" i="1" dirty="0" smtClean="0">
              <a:solidFill>
                <a:schemeClr val="dk1"/>
              </a:solidFill>
            </a:endParaRPr>
          </a:p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 err="1" smtClean="0">
                <a:solidFill>
                  <a:schemeClr val="dk1"/>
                </a:solidFill>
              </a:rPr>
              <a:t>қару-жарақ</a:t>
            </a:r>
            <a:r>
              <a:rPr lang="ru-RU" sz="1500" b="1" i="1" dirty="0">
                <a:solidFill>
                  <a:schemeClr val="dk1"/>
                </a:solidFill>
              </a:rPr>
              <a:t>,</a:t>
            </a:r>
            <a:endParaRPr sz="1500" b="1" i="1" dirty="0">
              <a:solidFill>
                <a:schemeClr val="dk1"/>
              </a:solidFill>
            </a:endParaRPr>
          </a:p>
        </p:txBody>
      </p:sp>
      <p:sp>
        <p:nvSpPr>
          <p:cNvPr id="28" name="Google Shape;350;g1bc6e687a7d_0_725"/>
          <p:cNvSpPr/>
          <p:nvPr/>
        </p:nvSpPr>
        <p:spPr bwMode="auto">
          <a:xfrm>
            <a:off x="6943938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 err="1">
                <a:solidFill>
                  <a:schemeClr val="dk1"/>
                </a:solidFill>
              </a:rPr>
              <a:t>л</a:t>
            </a:r>
            <a:r>
              <a:rPr lang="ru-RU" sz="1500" b="1" i="1" dirty="0" err="1" smtClean="0">
                <a:solidFill>
                  <a:schemeClr val="dk1"/>
                </a:solidFill>
              </a:rPr>
              <a:t>ақап</a:t>
            </a:r>
            <a:r>
              <a:rPr lang="ru-RU" sz="1500" b="1" i="1" dirty="0" smtClean="0">
                <a:solidFill>
                  <a:schemeClr val="dk1"/>
                </a:solidFill>
              </a:rPr>
              <a:t> </a:t>
            </a:r>
            <a:r>
              <a:rPr lang="ru-RU" sz="1500" b="1" i="1" dirty="0" err="1" smtClean="0">
                <a:solidFill>
                  <a:schemeClr val="dk1"/>
                </a:solidFill>
              </a:rPr>
              <a:t>аты</a:t>
            </a:r>
            <a:r>
              <a:rPr lang="ru-RU" sz="1500" b="1" i="1" dirty="0" smtClean="0">
                <a:solidFill>
                  <a:schemeClr val="dk1"/>
                </a:solidFill>
              </a:rPr>
              <a:t>, </a:t>
            </a:r>
          </a:p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 err="1" smtClean="0">
                <a:solidFill>
                  <a:schemeClr val="dk1"/>
                </a:solidFill>
              </a:rPr>
              <a:t>ұлты</a:t>
            </a:r>
            <a:endParaRPr sz="1500" b="1" i="1" dirty="0">
              <a:solidFill>
                <a:schemeClr val="dk1"/>
              </a:solidFill>
            </a:endParaRPr>
          </a:p>
        </p:txBody>
      </p:sp>
      <p:sp>
        <p:nvSpPr>
          <p:cNvPr id="29" name="Google Shape;351;g1bc6e687a7d_0_725"/>
          <p:cNvSpPr/>
          <p:nvPr/>
        </p:nvSpPr>
        <p:spPr bwMode="auto">
          <a:xfrm>
            <a:off x="4254213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 err="1">
                <a:solidFill>
                  <a:schemeClr val="dk1"/>
                </a:solidFill>
              </a:rPr>
              <a:t>жабдықтау</a:t>
            </a:r>
            <a:r>
              <a:rPr lang="ru-RU" sz="1500" b="1" i="1" dirty="0" smtClean="0">
                <a:solidFill>
                  <a:schemeClr val="dk1"/>
                </a:solidFill>
              </a:rPr>
              <a:t>,</a:t>
            </a:r>
          </a:p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 err="1" smtClean="0">
                <a:solidFill>
                  <a:schemeClr val="dk1"/>
                </a:solidFill>
              </a:rPr>
              <a:t>жасы</a:t>
            </a:r>
            <a:r>
              <a:rPr lang="ru-RU" sz="1500" b="1" i="1" dirty="0">
                <a:solidFill>
                  <a:schemeClr val="dk1"/>
                </a:solidFill>
              </a:rPr>
              <a:t>,</a:t>
            </a:r>
            <a:endParaRPr sz="1500" b="1" i="1" dirty="0">
              <a:solidFill>
                <a:schemeClr val="dk1"/>
              </a:solidFill>
            </a:endParaRPr>
          </a:p>
        </p:txBody>
      </p:sp>
      <p:pic>
        <p:nvPicPr>
          <p:cNvPr id="30" name="Google Shape;352;g1bc6e687a7d_0_72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138061" y="5561150"/>
            <a:ext cx="1418750" cy="1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57;g1bc6e687a7d_0_794"/>
          <p:cNvSpPr/>
          <p:nvPr/>
        </p:nvSpPr>
        <p:spPr bwMode="auto">
          <a:xfrm>
            <a:off x="0" y="726932"/>
            <a:ext cx="12239700" cy="52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358;g1bc6e687a7d_0_794"/>
          <p:cNvPicPr/>
          <p:nvPr/>
        </p:nvPicPr>
        <p:blipFill>
          <a:blip r:embed="rId2">
            <a:alphaModFix/>
          </a:blip>
          <a:srcRect l="72547" r="-790"/>
          <a:stretch/>
        </p:blipFill>
        <p:spPr bwMode="auto">
          <a:xfrm>
            <a:off x="173963" y="4468494"/>
            <a:ext cx="1139474" cy="26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59;g1bc6e687a7d_0_794"/>
          <p:cNvPicPr/>
          <p:nvPr/>
        </p:nvPicPr>
        <p:blipFill>
          <a:blip r:embed="rId2">
            <a:alphaModFix/>
          </a:blip>
          <a:srcRect r="71757"/>
          <a:stretch/>
        </p:blipFill>
        <p:spPr bwMode="auto">
          <a:xfrm>
            <a:off x="173963" y="1450869"/>
            <a:ext cx="1139474" cy="26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60;g1bc6e687a7d_0_794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кепілге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АЛГОРИТМ</a:t>
            </a:r>
            <a:r>
              <a:rPr lang="kk-KZ" sz="1600" b="1" dirty="0" smtClean="0">
                <a:solidFill>
                  <a:srgbClr val="002060"/>
                </a:solidFill>
              </a:rPr>
              <a:t>І</a:t>
            </a:r>
            <a:r>
              <a:rPr lang="en-US" sz="1600" b="1" dirty="0">
                <a:solidFill>
                  <a:srgbClr val="002060"/>
                </a:solidFill>
              </a:rPr>
              <a:t/>
            </a:r>
            <a:br>
              <a:rPr lang="en-US" sz="1600" b="1" dirty="0">
                <a:solidFill>
                  <a:srgbClr val="002060"/>
                </a:solidFill>
              </a:rPr>
            </a:b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8" name="Google Shape;361;g1bc6e687a7d_0_794"/>
          <p:cNvSpPr/>
          <p:nvPr/>
        </p:nvSpPr>
        <p:spPr bwMode="auto">
          <a:xfrm>
            <a:off x="4221003" y="82296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800" b="1" dirty="0" err="1">
                <a:solidFill>
                  <a:srgbClr val="002060"/>
                </a:solidFill>
              </a:rPr>
              <a:t>Білім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алушылардың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іс-әрекеттері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:</a:t>
            </a:r>
            <a:endParaRPr sz="1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362;g1bc6e687a7d_0_794"/>
          <p:cNvSpPr/>
          <p:nvPr/>
        </p:nvSpPr>
        <p:spPr bwMode="auto">
          <a:xfrm>
            <a:off x="1738438" y="1447025"/>
            <a:ext cx="1007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дүрбелең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болмаңыз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 smtClean="0">
                <a:solidFill>
                  <a:schemeClr val="dk1"/>
                </a:solidFill>
              </a:rPr>
              <a:t>шыдамдылық</a:t>
            </a:r>
            <a:r>
              <a:rPr lang="ru-RU" sz="1500" b="1" dirty="0" smtClean="0">
                <a:solidFill>
                  <a:schemeClr val="dk1"/>
                </a:solidFill>
              </a:rPr>
              <a:t> </a:t>
            </a:r>
            <a:r>
              <a:rPr lang="ru-RU" sz="1500" b="1" dirty="0">
                <a:solidFill>
                  <a:schemeClr val="dk1"/>
                </a:solidFill>
              </a:rPr>
              <a:t>пен </a:t>
            </a:r>
            <a:r>
              <a:rPr lang="ru-RU" sz="1500" b="1" dirty="0" err="1">
                <a:solidFill>
                  <a:schemeClr val="dk1"/>
                </a:solidFill>
              </a:rPr>
              <a:t>ұстамдылықты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сақтаңыз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0" name="Google Shape;363;g1bc6e687a7d_0_794"/>
          <p:cNvSpPr/>
          <p:nvPr/>
        </p:nvSpPr>
        <p:spPr bwMode="auto">
          <a:xfrm>
            <a:off x="1933285" y="1883770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қауіпсіз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орын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табуға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тырысыңыз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364;g1bc6e687a7d_0_794"/>
          <p:cNvSpPr/>
          <p:nvPr/>
        </p:nvSpPr>
        <p:spPr bwMode="auto">
          <a:xfrm>
            <a:off x="1738438" y="2349714"/>
            <a:ext cx="1027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есіңізде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болсын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сіздің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түсіріліміңіз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туралы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хабарлама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алғаннан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кейін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барлау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агенттіктері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жұмыс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істей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бастады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және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сіздің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босатылуыңыз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үшін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қажет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нәрсенің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бәрін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жасайды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12" name="Google Shape;365;g1bc6e687a7d_0_794" descr="F:\Преза ЕН\15 марта\011.png"/>
          <p:cNvPicPr/>
          <p:nvPr/>
        </p:nvPicPr>
        <p:blipFill>
          <a:blip r:embed="rId3">
            <a:alphaModFix/>
          </a:blip>
          <a:srcRect t="46927" b="44778"/>
          <a:stretch/>
        </p:blipFill>
        <p:spPr bwMode="auto">
          <a:xfrm rot="5400000">
            <a:off x="-1367576" y="4150263"/>
            <a:ext cx="5653001" cy="2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66;g1bc6e687a7d_0_794"/>
          <p:cNvSpPr/>
          <p:nvPr/>
        </p:nvSpPr>
        <p:spPr bwMode="auto">
          <a:xfrm>
            <a:off x="1933285" y="3020344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шабуылдаушыларды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қару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қолдануға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итермелейтін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және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адам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шығынына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әкелетін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әрекеттерге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жол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бермеңіз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67;g1bc6e687a7d_0_794"/>
          <p:cNvSpPr/>
          <p:nvPr/>
        </p:nvSpPr>
        <p:spPr bwMode="auto">
          <a:xfrm>
            <a:off x="1738438" y="3667329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 smtClean="0">
                <a:solidFill>
                  <a:schemeClr val="dk1"/>
                </a:solidFill>
              </a:rPr>
              <a:t>айыру,балағаттау</a:t>
            </a:r>
            <a:r>
              <a:rPr lang="ru-RU" sz="1500" b="1" dirty="0" smtClean="0">
                <a:solidFill>
                  <a:schemeClr val="dk1"/>
                </a:solidFill>
              </a:rPr>
              <a:t> </a:t>
            </a:r>
            <a:r>
              <a:rPr lang="ru-RU" sz="1500" b="1" dirty="0" err="1" smtClean="0">
                <a:solidFill>
                  <a:schemeClr val="dk1"/>
                </a:solidFill>
              </a:rPr>
              <a:t>және</a:t>
            </a:r>
            <a:r>
              <a:rPr lang="ru-RU" sz="1500" b="1" dirty="0" smtClean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қорлауға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жол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 smtClean="0">
                <a:solidFill>
                  <a:schemeClr val="dk1"/>
                </a:solidFill>
              </a:rPr>
              <a:t>бермеңіз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қылмыскерлердің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көзіне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қарамаңыз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арандатушылықпен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әрекет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етпеңіз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5" name="Google Shape;368;g1bc6e687a7d_0_794"/>
          <p:cNvSpPr/>
          <p:nvPr/>
        </p:nvSpPr>
        <p:spPr bwMode="auto">
          <a:xfrm>
            <a:off x="1933285" y="4317043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кез-келген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әрекетті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орындау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үшін</a:t>
            </a:r>
            <a:r>
              <a:rPr lang="ru-RU" sz="1500" dirty="0">
                <a:solidFill>
                  <a:srgbClr val="2F5496"/>
                </a:solidFill>
              </a:rPr>
              <a:t> (</a:t>
            </a:r>
            <a:r>
              <a:rPr lang="ru-RU" sz="1500" dirty="0" err="1">
                <a:solidFill>
                  <a:srgbClr val="2F5496"/>
                </a:solidFill>
              </a:rPr>
              <a:t>отыру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тұру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ішу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дәретханаға</a:t>
            </a:r>
            <a:r>
              <a:rPr lang="ru-RU" sz="1500" dirty="0">
                <a:solidFill>
                  <a:srgbClr val="2F5496"/>
                </a:solidFill>
              </a:rPr>
              <a:t> бару) </a:t>
            </a:r>
            <a:r>
              <a:rPr lang="ru-RU" sz="1500" dirty="0" err="1">
                <a:solidFill>
                  <a:srgbClr val="2F5496"/>
                </a:solidFill>
              </a:rPr>
              <a:t>рұқсат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сұраңыз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369;g1bc6e687a7d_0_794"/>
          <p:cNvSpPr/>
          <p:nvPr/>
        </p:nvSpPr>
        <p:spPr bwMode="auto">
          <a:xfrm>
            <a:off x="1738438" y="4782986"/>
            <a:ext cx="1027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егер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сіз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жарақат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алсаңыз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қозғалмауға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тырысыңыз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осылайша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сіз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жоғалтуды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азайтасыз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7" name="Google Shape;370;g1bc6e687a7d_0_794"/>
          <p:cNvSpPr/>
          <p:nvPr/>
        </p:nvSpPr>
        <p:spPr bwMode="auto">
          <a:xfrm>
            <a:off x="1933285" y="5169417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арнайы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қызметтер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сізді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босату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операциясын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жүргізген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кезде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келесі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талаптарды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қатаң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сақтаңыз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371;g1bc6e687a7d_0_794"/>
          <p:cNvSpPr/>
          <p:nvPr/>
        </p:nvSpPr>
        <p:spPr bwMode="auto">
          <a:xfrm>
            <a:off x="1738438" y="5816402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еденге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төмен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қаратып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жатып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басыңызды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қолыңызбен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жауып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қозғалмаңыз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9" name="Google Shape;372;g1bc6e687a7d_0_794"/>
          <p:cNvSpPr/>
          <p:nvPr/>
        </p:nvSpPr>
        <p:spPr bwMode="auto">
          <a:xfrm>
            <a:off x="1738438" y="6282308"/>
            <a:ext cx="10501262" cy="58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барлау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қызметкерлерімен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немесе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олармен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кездесуге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жүгірмеңіз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өйткені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олар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сізді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қылмыскер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деп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қателесуі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мүмкін</a:t>
            </a:r>
            <a:endParaRPr lang="ru-RU" sz="1500" dirty="0">
              <a:solidFill>
                <a:srgbClr val="2F5496"/>
              </a:solidFill>
            </a:endParaRPr>
          </a:p>
        </p:txBody>
      </p:sp>
      <p:sp>
        <p:nvSpPr>
          <p:cNvPr id="20" name="Google Shape;373;g1bc6e687a7d_0_794"/>
          <p:cNvSpPr/>
          <p:nvPr/>
        </p:nvSpPr>
        <p:spPr bwMode="auto">
          <a:xfrm>
            <a:off x="1738438" y="6780750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есіктер</a:t>
            </a:r>
            <a:r>
              <a:rPr lang="ru-RU" sz="1500" b="1" dirty="0">
                <a:solidFill>
                  <a:schemeClr val="dk1"/>
                </a:solidFill>
              </a:rPr>
              <a:t> мен </a:t>
            </a:r>
            <a:r>
              <a:rPr lang="ru-RU" sz="1500" b="1" dirty="0" err="1">
                <a:solidFill>
                  <a:schemeClr val="dk1"/>
                </a:solidFill>
              </a:rPr>
              <a:t>терезелердің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саңылауларынан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аулақ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болыңыз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8;g1bc6e687a7d_0_864"/>
          <p:cNvSpPr/>
          <p:nvPr/>
        </p:nvSpPr>
        <p:spPr bwMode="auto">
          <a:xfrm>
            <a:off x="8311929" y="67887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379;g1bc6e687a7d_0_864"/>
          <p:cNvSpPr/>
          <p:nvPr/>
        </p:nvSpPr>
        <p:spPr bwMode="auto">
          <a:xfrm>
            <a:off x="4338688" y="67887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380;g1bc6e687a7d_0_864"/>
          <p:cNvSpPr/>
          <p:nvPr/>
        </p:nvSpPr>
        <p:spPr bwMode="auto">
          <a:xfrm>
            <a:off x="0" y="5039781"/>
            <a:ext cx="12239700" cy="6345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381;g1bc6e687a7d_0_864"/>
          <p:cNvSpPr/>
          <p:nvPr/>
        </p:nvSpPr>
        <p:spPr bwMode="auto">
          <a:xfrm>
            <a:off x="7101961" y="1260919"/>
            <a:ext cx="4810200" cy="1259404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382;g1bc6e687a7d_0_864"/>
          <p:cNvSpPr/>
          <p:nvPr/>
        </p:nvSpPr>
        <p:spPr bwMode="auto">
          <a:xfrm>
            <a:off x="297810" y="1483701"/>
            <a:ext cx="4886925" cy="499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383;g1bc6e687a7d_0_864"/>
          <p:cNvSpPr/>
          <p:nvPr/>
        </p:nvSpPr>
        <p:spPr bwMode="auto">
          <a:xfrm>
            <a:off x="0" y="726932"/>
            <a:ext cx="12239700" cy="52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Google Shape;384;g1bc6e687a7d_0_864"/>
          <p:cNvPicPr/>
          <p:nvPr/>
        </p:nvPicPr>
        <p:blipFill>
          <a:blip r:embed="rId2">
            <a:alphaModFix/>
          </a:blip>
          <a:srcRect l="3032" t="15736" r="86052" b="59775"/>
          <a:stretch/>
        </p:blipFill>
        <p:spPr bwMode="auto">
          <a:xfrm flipH="1">
            <a:off x="318536" y="1271031"/>
            <a:ext cx="445700" cy="101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85;g1bc6e687a7d_0_864"/>
          <p:cNvPicPr/>
          <p:nvPr/>
        </p:nvPicPr>
        <p:blipFill>
          <a:blip r:embed="rId2">
            <a:alphaModFix/>
          </a:blip>
          <a:srcRect l="24099" t="16164" r="51745" b="59347"/>
          <a:stretch/>
        </p:blipFill>
        <p:spPr bwMode="auto">
          <a:xfrm flipH="1">
            <a:off x="5151391" y="1383425"/>
            <a:ext cx="884995" cy="9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86;g1bc6e687a7d_0_864"/>
          <p:cNvSpPr/>
          <p:nvPr/>
        </p:nvSpPr>
        <p:spPr bwMode="auto">
          <a:xfrm>
            <a:off x="1007244" y="819174"/>
            <a:ext cx="10585175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беру </a:t>
            </a:r>
            <a:r>
              <a:rPr lang="ru-RU" sz="1600" b="1" dirty="0" err="1">
                <a:solidFill>
                  <a:schemeClr val="dk1"/>
                </a:solidFill>
              </a:rPr>
              <a:t>ұйымының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ететін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адамдардың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smtClean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87;g1bc6e687a7d_0_864"/>
          <p:cNvSpPr/>
          <p:nvPr/>
        </p:nvSpPr>
        <p:spPr bwMode="auto">
          <a:xfrm>
            <a:off x="1200888" y="1602950"/>
            <a:ext cx="458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00" b="1" i="1" dirty="0" err="1">
                <a:solidFill>
                  <a:schemeClr val="dk1"/>
                </a:solidFill>
              </a:rPr>
              <a:t>өз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бастамасы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бойынша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келіссөздерге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кірмеу</a:t>
            </a:r>
            <a:endParaRPr sz="1200"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88;g1bc6e687a7d_0_864"/>
          <p:cNvSpPr/>
          <p:nvPr/>
        </p:nvSpPr>
        <p:spPr bwMode="auto">
          <a:xfrm>
            <a:off x="6228975" y="1278700"/>
            <a:ext cx="5639725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00" b="1" i="1" dirty="0" err="1">
                <a:solidFill>
                  <a:schemeClr val="dk1"/>
                </a:solidFill>
              </a:rPr>
              <a:t>сақ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болыңыз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қылмыскерлердің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белгілерін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олардың</a:t>
            </a:r>
            <a:r>
              <a:rPr lang="ru-RU" sz="1300" b="1" i="1" dirty="0">
                <a:solidFill>
                  <a:schemeClr val="dk1"/>
                </a:solidFill>
              </a:rPr>
              <a:t> бет-</a:t>
            </a:r>
            <a:r>
              <a:rPr lang="ru-RU" sz="1300" b="1" i="1" dirty="0" err="1">
                <a:solidFill>
                  <a:schemeClr val="dk1"/>
                </a:solidFill>
              </a:rPr>
              <a:t>әлпетінің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ерекшеліктерін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киімдерін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есімдерін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лақап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аттарын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ықтимал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тыртықтар</a:t>
            </a:r>
            <a:r>
              <a:rPr lang="ru-RU" sz="1300" b="1" i="1" dirty="0">
                <a:solidFill>
                  <a:schemeClr val="dk1"/>
                </a:solidFill>
              </a:rPr>
              <a:t> мен </a:t>
            </a:r>
            <a:r>
              <a:rPr lang="ru-RU" sz="1300" b="1" i="1" dirty="0" err="1">
                <a:solidFill>
                  <a:schemeClr val="dk1"/>
                </a:solidFill>
              </a:rPr>
              <a:t>татуировкаларды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сөйлеу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ерекшеліктері</a:t>
            </a:r>
            <a:r>
              <a:rPr lang="ru-RU" sz="1300" b="1" i="1" dirty="0">
                <a:solidFill>
                  <a:schemeClr val="dk1"/>
                </a:solidFill>
              </a:rPr>
              <a:t> мен </a:t>
            </a:r>
            <a:r>
              <a:rPr lang="ru-RU" sz="1300" b="1" i="1" dirty="0" err="1">
                <a:solidFill>
                  <a:schemeClr val="dk1"/>
                </a:solidFill>
              </a:rPr>
              <a:t>мінез-құлқын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сөйлесу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тақырыбын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есте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сақтауға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тырысыңыз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89;g1bc6e687a7d_0_864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кепілге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АЛГОРИТМ</a:t>
            </a:r>
            <a:r>
              <a:rPr lang="kk-KZ" sz="1600" b="1" dirty="0" smtClean="0">
                <a:solidFill>
                  <a:srgbClr val="002060"/>
                </a:solidFill>
              </a:rPr>
              <a:t>І</a:t>
            </a:r>
            <a:r>
              <a:rPr lang="en-US" sz="1600" b="1" dirty="0">
                <a:solidFill>
                  <a:srgbClr val="002060"/>
                </a:solidFill>
              </a:rPr>
              <a:t/>
            </a:r>
            <a:br>
              <a:rPr lang="en-US" sz="1600" b="1" dirty="0">
                <a:solidFill>
                  <a:srgbClr val="002060"/>
                </a:solidFill>
              </a:rPr>
            </a:b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6" name="Google Shape;390;g1bc6e687a7d_0_864"/>
          <p:cNvSpPr/>
          <p:nvPr/>
        </p:nvSpPr>
        <p:spPr bwMode="auto">
          <a:xfrm>
            <a:off x="884250" y="1591016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391;g1bc6e687a7d_0_864"/>
          <p:cNvSpPr/>
          <p:nvPr/>
        </p:nvSpPr>
        <p:spPr bwMode="auto">
          <a:xfrm>
            <a:off x="2916048" y="2265175"/>
            <a:ext cx="620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980000"/>
                </a:solidFill>
              </a:rPr>
              <a:t>Кепілге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алу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кезіндегі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іс-қимыл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тәртібі</a:t>
            </a:r>
            <a:r>
              <a:rPr lang="ru-RU" sz="1600" b="1" dirty="0">
                <a:solidFill>
                  <a:srgbClr val="980000"/>
                </a:solidFill>
              </a:rPr>
              <a:t>:</a:t>
            </a:r>
            <a:endParaRPr sz="1600" b="1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392;g1bc6e687a7d_0_864"/>
          <p:cNvSpPr/>
          <p:nvPr/>
        </p:nvSpPr>
        <p:spPr bwMode="auto">
          <a:xfrm>
            <a:off x="5981677" y="1662414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393;g1bc6e687a7d_0_864"/>
          <p:cNvSpPr/>
          <p:nvPr/>
        </p:nvSpPr>
        <p:spPr bwMode="auto">
          <a:xfrm>
            <a:off x="1417691" y="2625685"/>
            <a:ext cx="4369800" cy="60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Қылмыскерлерді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физикалық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күш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немесе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қару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қолдануға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итермелейтін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әрекеттерге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жол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бермеңіз</a:t>
            </a: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0" name="Google Shape;394;g1bc6e687a7d_0_864"/>
          <p:cNvSpPr/>
          <p:nvPr/>
        </p:nvSpPr>
        <p:spPr bwMode="auto">
          <a:xfrm>
            <a:off x="1492254" y="3244897"/>
            <a:ext cx="4456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Сіздің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мінез-құлқыңызбен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аудартпаңыз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95;g1bc6e687a7d_0_864"/>
          <p:cNvSpPr/>
          <p:nvPr/>
        </p:nvSpPr>
        <p:spPr bwMode="auto">
          <a:xfrm>
            <a:off x="1407712" y="3558258"/>
            <a:ext cx="445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Егер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қашудың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сәттілігіне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толық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сенімділік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болмаса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жүгіруге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тырыспаңыз</a:t>
            </a: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2" name="Google Shape;396;g1bc6e687a7d_0_864"/>
          <p:cNvSpPr/>
          <p:nvPr/>
        </p:nvSpPr>
        <p:spPr bwMode="auto">
          <a:xfrm>
            <a:off x="1492251" y="4067495"/>
            <a:ext cx="42495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Террористер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мүмкіндігінше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ақпаратты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есте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сақтаңыз</a:t>
            </a:r>
            <a:r>
              <a:rPr lang="ru-RU" sz="1200" dirty="0">
                <a:solidFill>
                  <a:schemeClr val="dk1"/>
                </a:solidFill>
              </a:rPr>
              <a:t> (саны, </a:t>
            </a:r>
            <a:r>
              <a:rPr lang="ru-RU" sz="1200" dirty="0" err="1">
                <a:solidFill>
                  <a:schemeClr val="dk1"/>
                </a:solidFill>
              </a:rPr>
              <a:t>қару-жарақ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сыртқы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түрі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дене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бітімі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екпін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әңгіме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тақырыбы</a:t>
            </a:r>
            <a:r>
              <a:rPr lang="ru-RU" sz="1200" dirty="0">
                <a:solidFill>
                  <a:schemeClr val="dk1"/>
                </a:solidFill>
              </a:rPr>
              <a:t>, темперамент, </a:t>
            </a:r>
            <a:r>
              <a:rPr lang="ru-RU" sz="1200" dirty="0" err="1">
                <a:solidFill>
                  <a:schemeClr val="dk1"/>
                </a:solidFill>
              </a:rPr>
              <a:t>мінез-құлық</a:t>
            </a:r>
            <a:r>
              <a:rPr lang="ru-RU" sz="1200" dirty="0">
                <a:solidFill>
                  <a:schemeClr val="dk1"/>
                </a:solidFill>
              </a:rPr>
              <a:t>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397;g1bc6e687a7d_0_864"/>
          <p:cNvSpPr/>
          <p:nvPr/>
        </p:nvSpPr>
        <p:spPr bwMode="auto">
          <a:xfrm>
            <a:off x="6283338" y="2619925"/>
            <a:ext cx="598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Орналасқан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жеріңізді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тырысыңыз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түрмеде</a:t>
            </a:r>
            <a:r>
              <a:rPr lang="ru-RU" sz="1200" dirty="0">
                <a:solidFill>
                  <a:schemeClr val="dk1"/>
                </a:solidFill>
              </a:rPr>
              <a:t>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398;g1bc6e687a7d_0_864"/>
          <p:cNvSpPr/>
          <p:nvPr/>
        </p:nvSpPr>
        <p:spPr bwMode="auto">
          <a:xfrm>
            <a:off x="6283338" y="3311275"/>
            <a:ext cx="515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Жарақат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дәрігерге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дейінгі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Алғашқы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көмек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көрсетуге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тырысыңыз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399;g1bc6e687a7d_0_864"/>
          <p:cNvSpPr/>
          <p:nvPr/>
        </p:nvSpPr>
        <p:spPr bwMode="auto">
          <a:xfrm>
            <a:off x="6346509" y="3788050"/>
            <a:ext cx="575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Ең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бастысы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жау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тараптары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өздерін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басқаруды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тоқтатса</a:t>
            </a:r>
            <a:r>
              <a:rPr lang="ru-RU" sz="1200" b="1" dirty="0">
                <a:solidFill>
                  <a:schemeClr val="dk1"/>
                </a:solidFill>
              </a:rPr>
              <a:t> да, </a:t>
            </a:r>
            <a:r>
              <a:rPr lang="ru-RU" sz="1200" b="1" dirty="0" err="1">
                <a:solidFill>
                  <a:schemeClr val="dk1"/>
                </a:solidFill>
              </a:rPr>
              <a:t>үрейленбеу</a:t>
            </a: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6" name="Google Shape;400;g1bc6e687a7d_0_864"/>
          <p:cNvSpPr/>
          <p:nvPr/>
        </p:nvSpPr>
        <p:spPr bwMode="auto">
          <a:xfrm>
            <a:off x="6283336" y="4264825"/>
            <a:ext cx="5933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Терезелерден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есіктерден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орналасыңыз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401;g1bc6e687a7d_0_864" descr="F:\Преза ЕН\15 марта\011.png"/>
          <p:cNvPicPr/>
          <p:nvPr/>
        </p:nvPicPr>
        <p:blipFill>
          <a:blip r:embed="rId3">
            <a:alphaModFix/>
          </a:blip>
          <a:srcRect t="46927" b="44778"/>
          <a:stretch/>
        </p:blipFill>
        <p:spPr bwMode="auto">
          <a:xfrm rot="5400000">
            <a:off x="105575" y="3813838"/>
            <a:ext cx="2492201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402;g1bc6e687a7d_0_864" descr="F:\Преза ЕН\15 марта\011.png"/>
          <p:cNvPicPr/>
          <p:nvPr/>
        </p:nvPicPr>
        <p:blipFill>
          <a:blip r:embed="rId3">
            <a:alphaModFix/>
          </a:blip>
          <a:srcRect t="46927" b="44778"/>
          <a:stretch/>
        </p:blipFill>
        <p:spPr bwMode="auto">
          <a:xfrm rot="5400000">
            <a:off x="4906636" y="3813838"/>
            <a:ext cx="2492201" cy="1120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403;g1bc6e687a7d_0_864"/>
          <p:cNvSpPr/>
          <p:nvPr/>
        </p:nvSpPr>
        <p:spPr bwMode="auto">
          <a:xfrm>
            <a:off x="6347455" y="2972575"/>
            <a:ext cx="575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Қандай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тағам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болса</a:t>
            </a:r>
            <a:r>
              <a:rPr lang="ru-RU" sz="1200" b="1" dirty="0">
                <a:solidFill>
                  <a:schemeClr val="dk1"/>
                </a:solidFill>
              </a:rPr>
              <a:t> да, оны </a:t>
            </a:r>
            <a:r>
              <a:rPr lang="ru-RU" sz="1200" b="1" dirty="0" err="1">
                <a:solidFill>
                  <a:schemeClr val="dk1"/>
                </a:solidFill>
              </a:rPr>
              <a:t>назардан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тыс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қалдырмаңыз</a:t>
            </a: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0" name="Google Shape;404;g1bc6e687a7d_0_864"/>
          <p:cNvSpPr/>
          <p:nvPr/>
        </p:nvSpPr>
        <p:spPr bwMode="auto">
          <a:xfrm>
            <a:off x="180400" y="5109924"/>
            <a:ext cx="116883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100"/>
              <a:defRPr/>
            </a:pPr>
            <a:r>
              <a:rPr lang="ru-RU" sz="1300" i="1" dirty="0" err="1">
                <a:solidFill>
                  <a:schemeClr val="dk1"/>
                </a:solidFill>
              </a:rPr>
              <a:t>Мүмкін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болса</a:t>
            </a:r>
            <a:r>
              <a:rPr lang="ru-RU" sz="1300" i="1" dirty="0">
                <a:solidFill>
                  <a:schemeClr val="dk1"/>
                </a:solidFill>
              </a:rPr>
              <a:t>, </a:t>
            </a:r>
            <a:r>
              <a:rPr lang="ru-RU" sz="1300" i="1" dirty="0" err="1">
                <a:solidFill>
                  <a:schemeClr val="dk1"/>
                </a:solidFill>
              </a:rPr>
              <a:t>кез-келген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қол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жетімді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байланыс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әдісін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қолдана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отырып</a:t>
            </a:r>
            <a:r>
              <a:rPr lang="ru-RU" sz="1300" i="1" dirty="0">
                <a:solidFill>
                  <a:schemeClr val="dk1"/>
                </a:solidFill>
              </a:rPr>
              <a:t>, </a:t>
            </a:r>
            <a:r>
              <a:rPr lang="ru-RU" sz="1300" i="1" dirty="0" err="1">
                <a:solidFill>
                  <a:schemeClr val="dk1"/>
                </a:solidFill>
              </a:rPr>
              <a:t>өмірге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қауіп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төндірмей</a:t>
            </a:r>
            <a:r>
              <a:rPr lang="ru-RU" sz="1300" i="1" dirty="0">
                <a:solidFill>
                  <a:schemeClr val="dk1"/>
                </a:solidFill>
              </a:rPr>
              <a:t>, </a:t>
            </a:r>
            <a:r>
              <a:rPr lang="ru-RU" sz="1300" i="1" dirty="0" err="1">
                <a:solidFill>
                  <a:schemeClr val="dk1"/>
                </a:solidFill>
              </a:rPr>
              <a:t>сақтық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танытып</a:t>
            </a:r>
            <a:r>
              <a:rPr lang="ru-RU" sz="1300" i="1" dirty="0">
                <a:solidFill>
                  <a:schemeClr val="dk1"/>
                </a:solidFill>
              </a:rPr>
              <a:t>, </a:t>
            </a:r>
            <a:r>
              <a:rPr lang="ru-RU" sz="1300" i="1" dirty="0" err="1">
                <a:solidFill>
                  <a:schemeClr val="dk1"/>
                </a:solidFill>
              </a:rPr>
              <a:t>болған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жағдай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туралы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Құқық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қорғау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органдарына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немесе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арнайы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органдарға</a:t>
            </a:r>
            <a:r>
              <a:rPr lang="ru-RU" sz="1300" i="1" dirty="0">
                <a:solidFill>
                  <a:schemeClr val="dk1"/>
                </a:solidFill>
              </a:rPr>
              <a:t>, </a:t>
            </a:r>
            <a:r>
              <a:rPr lang="ru-RU" sz="1300" i="1" dirty="0" err="1">
                <a:solidFill>
                  <a:schemeClr val="dk1"/>
                </a:solidFill>
              </a:rPr>
              <a:t>қауіпсіздік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бөліміне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немесе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объектіні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қорғау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қызметіне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хабарлауға</a:t>
            </a:r>
            <a:r>
              <a:rPr lang="ru-RU" sz="1300" i="1" dirty="0">
                <a:solidFill>
                  <a:schemeClr val="dk1"/>
                </a:solidFill>
              </a:rPr>
              <a:t> </a:t>
            </a:r>
            <a:r>
              <a:rPr lang="ru-RU" sz="1300" i="1" dirty="0" err="1">
                <a:solidFill>
                  <a:schemeClr val="dk1"/>
                </a:solidFill>
              </a:rPr>
              <a:t>тырысыңыз</a:t>
            </a:r>
            <a:endParaRPr sz="1300" i="1" dirty="0">
              <a:solidFill>
                <a:schemeClr val="dk1"/>
              </a:solidFill>
            </a:endParaRPr>
          </a:p>
        </p:txBody>
      </p:sp>
      <p:pic>
        <p:nvPicPr>
          <p:cNvPr id="31" name="Google Shape;405;g1bc6e687a7d_0_864"/>
          <p:cNvPicPr/>
          <p:nvPr/>
        </p:nvPicPr>
        <p:blipFill>
          <a:blip r:embed="rId4">
            <a:alphaModFix/>
          </a:blip>
          <a:srcRect r="66029" b="57366"/>
          <a:stretch/>
        </p:blipFill>
        <p:spPr bwMode="auto">
          <a:xfrm>
            <a:off x="104617" y="2821375"/>
            <a:ext cx="1303102" cy="20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406;g1bc6e687a7d_0_864"/>
          <p:cNvSpPr/>
          <p:nvPr/>
        </p:nvSpPr>
        <p:spPr bwMode="auto">
          <a:xfrm>
            <a:off x="6346509" y="4603525"/>
            <a:ext cx="575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Ең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бастысы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жау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тараптары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өздерін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басқаруды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тоқтатса</a:t>
            </a:r>
            <a:r>
              <a:rPr lang="ru-RU" sz="1200" b="1" dirty="0">
                <a:solidFill>
                  <a:schemeClr val="dk1"/>
                </a:solidFill>
              </a:rPr>
              <a:t> да, </a:t>
            </a:r>
            <a:r>
              <a:rPr lang="ru-RU" sz="1200" b="1" dirty="0" err="1">
                <a:solidFill>
                  <a:schemeClr val="dk1"/>
                </a:solidFill>
              </a:rPr>
              <a:t>үрейленбеу</a:t>
            </a: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3" name="Google Shape;407;g1bc6e687a7d_0_864"/>
          <p:cNvSpPr/>
          <p:nvPr/>
        </p:nvSpPr>
        <p:spPr bwMode="auto">
          <a:xfrm>
            <a:off x="137925" y="5801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Арнайы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бөлімшелердің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қызметкерлері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кепілге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алынғандарды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босату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жөніндегі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операцияны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жүргізген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кезде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мынадай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талаптарды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сақтау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қажет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" name="Google Shape;408;g1bc6e687a7d_0_864"/>
          <p:cNvSpPr/>
          <p:nvPr/>
        </p:nvSpPr>
        <p:spPr bwMode="auto">
          <a:xfrm>
            <a:off x="884250" y="6449725"/>
            <a:ext cx="3567300" cy="91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409;g1bc6e687a7d_0_864"/>
          <p:cNvSpPr/>
          <p:nvPr/>
        </p:nvSpPr>
        <p:spPr bwMode="auto">
          <a:xfrm>
            <a:off x="1114339" y="6542600"/>
            <a:ext cx="31095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00" b="1" i="1" dirty="0" err="1">
                <a:solidFill>
                  <a:schemeClr val="dk1"/>
                </a:solidFill>
              </a:rPr>
              <a:t>еденге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төмен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қаратып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жатыңыз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мүмкін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болса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қабырғаға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басыңыз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басыңызды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қолыңызбен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жабыңыз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және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қозғалмаңыз</a:t>
            </a:r>
            <a:endParaRPr sz="1200"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410;g1bc6e687a7d_0_864"/>
          <p:cNvSpPr/>
          <p:nvPr/>
        </p:nvSpPr>
        <p:spPr bwMode="auto">
          <a:xfrm>
            <a:off x="4646225" y="6449725"/>
            <a:ext cx="3771600" cy="91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" name="Google Shape;411;g1bc6e687a7d_0_864"/>
          <p:cNvSpPr/>
          <p:nvPr/>
        </p:nvSpPr>
        <p:spPr bwMode="auto">
          <a:xfrm>
            <a:off x="4876325" y="6542600"/>
            <a:ext cx="34356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00" b="1" i="1" dirty="0" err="1">
                <a:solidFill>
                  <a:schemeClr val="dk1"/>
                </a:solidFill>
              </a:rPr>
              <a:t>арнайы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бөлімшелердің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қызметкерлерімен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немесе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олардан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қашып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кетпеңіз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өйткені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олар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жүгіріп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жүрген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қылмыскерді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қателесуі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мүмкін</a:t>
            </a:r>
            <a:endParaRPr sz="1200"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" name="Google Shape;412;g1bc6e687a7d_0_864"/>
          <p:cNvSpPr/>
          <p:nvPr/>
        </p:nvSpPr>
        <p:spPr bwMode="auto">
          <a:xfrm>
            <a:off x="8570775" y="6449725"/>
            <a:ext cx="3435600" cy="91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413;g1bc6e687a7d_0_864"/>
          <p:cNvSpPr/>
          <p:nvPr/>
        </p:nvSpPr>
        <p:spPr bwMode="auto">
          <a:xfrm>
            <a:off x="8800864" y="6542600"/>
            <a:ext cx="31095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00" b="1" i="1" dirty="0" err="1">
                <a:solidFill>
                  <a:schemeClr val="dk1"/>
                </a:solidFill>
              </a:rPr>
              <a:t>мүмкін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болса</a:t>
            </a:r>
            <a:r>
              <a:rPr lang="ru-RU" sz="1300" b="1" i="1" dirty="0">
                <a:solidFill>
                  <a:schemeClr val="dk1"/>
                </a:solidFill>
              </a:rPr>
              <a:t>, </a:t>
            </a:r>
            <a:r>
              <a:rPr lang="ru-RU" sz="1300" b="1" i="1" dirty="0" err="1">
                <a:solidFill>
                  <a:schemeClr val="dk1"/>
                </a:solidFill>
              </a:rPr>
              <a:t>есіктер</a:t>
            </a:r>
            <a:r>
              <a:rPr lang="ru-RU" sz="1300" b="1" i="1" dirty="0">
                <a:solidFill>
                  <a:schemeClr val="dk1"/>
                </a:solidFill>
              </a:rPr>
              <a:t> мен </a:t>
            </a:r>
            <a:r>
              <a:rPr lang="ru-RU" sz="1300" b="1" i="1" dirty="0" err="1">
                <a:solidFill>
                  <a:schemeClr val="dk1"/>
                </a:solidFill>
              </a:rPr>
              <a:t>терезелердің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саңылауларынан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аулақ</a:t>
            </a:r>
            <a:r>
              <a:rPr lang="ru-RU" sz="1300" b="1" i="1" dirty="0">
                <a:solidFill>
                  <a:schemeClr val="dk1"/>
                </a:solidFill>
              </a:rPr>
              <a:t> болу </a:t>
            </a:r>
            <a:r>
              <a:rPr lang="ru-RU" sz="1300" b="1" i="1" dirty="0" err="1">
                <a:solidFill>
                  <a:schemeClr val="dk1"/>
                </a:solidFill>
              </a:rPr>
              <a:t>керек</a:t>
            </a:r>
            <a:endParaRPr sz="1200"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0" name="Google Shape;414;g1bc6e687a7d_0_864"/>
          <p:cNvPicPr/>
          <p:nvPr/>
        </p:nvPicPr>
        <p:blipFill>
          <a:blip r:embed="rId4">
            <a:alphaModFix/>
          </a:blip>
          <a:srcRect l="11263" t="41659" r="45976" b="33762"/>
          <a:stretch/>
        </p:blipFill>
        <p:spPr bwMode="auto">
          <a:xfrm flipH="1">
            <a:off x="60454" y="6542599"/>
            <a:ext cx="1066448" cy="78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19;g1bc6e687a7d_0_954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Террористердің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ұйымына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жасаудағы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АЛГОРИТМ</a:t>
            </a:r>
            <a:r>
              <a:rPr lang="kk-KZ" sz="1600" b="1" dirty="0" smtClean="0">
                <a:solidFill>
                  <a:srgbClr val="002060"/>
                </a:solidFill>
              </a:rPr>
              <a:t>І</a:t>
            </a:r>
            <a:r>
              <a:rPr lang="en-US" sz="1600" b="1" dirty="0">
                <a:solidFill>
                  <a:srgbClr val="002060"/>
                </a:solidFill>
              </a:rPr>
              <a:t/>
            </a:r>
            <a:br>
              <a:rPr lang="en-US" sz="1600" b="1" dirty="0">
                <a:solidFill>
                  <a:srgbClr val="002060"/>
                </a:solidFill>
              </a:rPr>
            </a:b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5" name="Google Shape;420;g1bc6e687a7d_0_954"/>
          <p:cNvSpPr/>
          <p:nvPr/>
        </p:nvSpPr>
        <p:spPr bwMode="auto">
          <a:xfrm>
            <a:off x="0" y="940280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421;g1bc6e687a7d_0_954"/>
          <p:cNvSpPr/>
          <p:nvPr/>
        </p:nvSpPr>
        <p:spPr bwMode="auto">
          <a:xfrm>
            <a:off x="4221003" y="93297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/>
              <a:t>БАСШЫНЫҢ ІС-ӘРЕКЕТІ: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Google Shape;422;g1bc6e687a7d_0_95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03137" y="1171425"/>
            <a:ext cx="551050" cy="12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23;g1bc6e687a7d_0_954"/>
          <p:cNvSpPr/>
          <p:nvPr/>
        </p:nvSpPr>
        <p:spPr bwMode="auto">
          <a:xfrm>
            <a:off x="3417294" y="17225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424;g1bc6e687a7d_0_954"/>
          <p:cNvSpPr/>
          <p:nvPr/>
        </p:nvSpPr>
        <p:spPr bwMode="auto">
          <a:xfrm>
            <a:off x="6723807" y="174959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425;g1bc6e687a7d_0_954"/>
          <p:cNvSpPr/>
          <p:nvPr/>
        </p:nvSpPr>
        <p:spPr bwMode="auto">
          <a:xfrm>
            <a:off x="9983682" y="1761697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426;g1bc6e687a7d_0_954"/>
          <p:cNvSpPr/>
          <p:nvPr/>
        </p:nvSpPr>
        <p:spPr bwMode="auto">
          <a:xfrm>
            <a:off x="754185" y="1171425"/>
            <a:ext cx="2705967" cy="1278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тәрбиеленушілердің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</a:t>
            </a:r>
            <a:r>
              <a:rPr lang="ru-RU" sz="1200" dirty="0">
                <a:solidFill>
                  <a:schemeClr val="dk1"/>
                </a:solidFill>
              </a:rPr>
              <a:t> да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қауіпсіздігі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барынша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болатын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27;g1bc6e687a7d_0_954"/>
          <p:cNvSpPr/>
          <p:nvPr/>
        </p:nvSpPr>
        <p:spPr bwMode="auto">
          <a:xfrm>
            <a:off x="3815067" y="1388675"/>
            <a:ext cx="2967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объектіде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тобын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ақпаратты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құқық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/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арнаулы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мемлекеттік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дереу</a:t>
            </a:r>
            <a:r>
              <a:rPr lang="ru-RU" sz="1200" dirty="0">
                <a:solidFill>
                  <a:schemeClr val="dk1"/>
                </a:solidFill>
              </a:rPr>
              <a:t> беру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28;g1bc6e687a7d_0_954"/>
          <p:cNvSpPr/>
          <p:nvPr/>
        </p:nvSpPr>
        <p:spPr bwMode="auto">
          <a:xfrm>
            <a:off x="10438482" y="1388675"/>
            <a:ext cx="1656006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адамдарды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ұйымдасқан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эвакуациялауды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қауіпсіздігін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29;g1bc6e687a7d_0_954"/>
          <p:cNvSpPr/>
          <p:nvPr/>
        </p:nvSpPr>
        <p:spPr bwMode="auto">
          <a:xfrm>
            <a:off x="7137283" y="1388675"/>
            <a:ext cx="2870962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құқық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қызметкерлеріне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барынша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толық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ақпарат</a:t>
            </a:r>
            <a:r>
              <a:rPr lang="ru-RU" sz="1200" dirty="0">
                <a:solidFill>
                  <a:schemeClr val="dk1"/>
                </a:solidFill>
              </a:rPr>
              <a:t> беру, </a:t>
            </a:r>
            <a:r>
              <a:rPr lang="ru-RU" sz="1200" dirty="0" err="1">
                <a:solidFill>
                  <a:schemeClr val="dk1"/>
                </a:solidFill>
              </a:rPr>
              <a:t>бұл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шабуылдаушыны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ұстау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уақытын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қысқартуы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30;g1bc6e687a7d_0_954"/>
          <p:cNvSpPr/>
          <p:nvPr/>
        </p:nvSpPr>
        <p:spPr bwMode="auto">
          <a:xfrm>
            <a:off x="0" y="3277012"/>
            <a:ext cx="12239700" cy="193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431;g1bc6e687a7d_0_954"/>
          <p:cNvSpPr/>
          <p:nvPr/>
        </p:nvSpPr>
        <p:spPr bwMode="auto">
          <a:xfrm>
            <a:off x="231563" y="3667475"/>
            <a:ext cx="3700200" cy="12620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432;g1bc6e687a7d_0_954"/>
          <p:cNvSpPr/>
          <p:nvPr/>
        </p:nvSpPr>
        <p:spPr bwMode="auto">
          <a:xfrm>
            <a:off x="2235391" y="288237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dk1"/>
                </a:solidFill>
              </a:rPr>
              <a:t>ҚЫЗМЕТКЕРЛЕРДІҢ ІС-ӘРЕКЕТТЕРІ (ҚЫЗМЕТКЕРЛЕР, ПЕДАГОГТАР</a:t>
            </a:r>
            <a:r>
              <a:rPr lang="en-US" sz="1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</a:rPr>
              <a:t>)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433;g1bc6e687a7d_0_954"/>
          <p:cNvSpPr/>
          <p:nvPr/>
        </p:nvSpPr>
        <p:spPr bwMode="auto">
          <a:xfrm>
            <a:off x="186601" y="3694700"/>
            <a:ext cx="37593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жақын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маңдағы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білім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алушыларды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ұйымдастыру</a:t>
            </a:r>
            <a:r>
              <a:rPr lang="ru-RU" dirty="0">
                <a:solidFill>
                  <a:schemeClr val="dk1"/>
                </a:solidFill>
              </a:rPr>
              <a:t>: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абайлап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шығару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үй-жайда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паналау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есікті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бұғаттау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құқықтық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тәртіп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қызметкерлерінің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келуін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434;g1bc6e687a7d_0_954"/>
          <p:cNvSpPr/>
          <p:nvPr/>
        </p:nvSpPr>
        <p:spPr bwMode="auto">
          <a:xfrm>
            <a:off x="4105588" y="3667475"/>
            <a:ext cx="3700200" cy="12620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435;g1bc6e687a7d_0_954"/>
          <p:cNvSpPr/>
          <p:nvPr/>
        </p:nvSpPr>
        <p:spPr bwMode="auto">
          <a:xfrm>
            <a:off x="4164550" y="3813550"/>
            <a:ext cx="34656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қорғану</a:t>
            </a:r>
            <a:r>
              <a:rPr lang="ru-RU" dirty="0">
                <a:solidFill>
                  <a:schemeClr val="dk1"/>
                </a:solidFill>
              </a:rPr>
              <a:t>: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абайлап</a:t>
            </a:r>
            <a:r>
              <a:rPr lang="ru-RU" dirty="0">
                <a:solidFill>
                  <a:schemeClr val="dk1"/>
                </a:solidFill>
              </a:rPr>
              <a:t> кету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үй-жайға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баспана</a:t>
            </a:r>
            <a:r>
              <a:rPr lang="ru-RU" dirty="0">
                <a:solidFill>
                  <a:schemeClr val="dk1"/>
                </a:solidFill>
              </a:rPr>
              <a:t> беру, </a:t>
            </a:r>
            <a:r>
              <a:rPr lang="ru-RU" dirty="0" err="1">
                <a:solidFill>
                  <a:schemeClr val="dk1"/>
                </a:solidFill>
              </a:rPr>
              <a:t>есікті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құлыптау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тәртіп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сақшыларының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келуін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436;g1bc6e687a7d_0_954"/>
          <p:cNvSpPr/>
          <p:nvPr/>
        </p:nvSpPr>
        <p:spPr bwMode="auto">
          <a:xfrm>
            <a:off x="7979613" y="3667475"/>
            <a:ext cx="4073400" cy="12620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437;g1bc6e687a7d_0_954"/>
          <p:cNvSpPr/>
          <p:nvPr/>
        </p:nvSpPr>
        <p:spPr bwMode="auto">
          <a:xfrm>
            <a:off x="7934638" y="3694700"/>
            <a:ext cx="41184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мүмкіндігінше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 /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органдарды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күзетті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персоналды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объектінің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басшылығын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қарулы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шабуылдың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фактісі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мән-жайы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тәсілмен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438;g1bc6e687a7d_0_954"/>
          <p:cNvSpPr/>
          <p:nvPr/>
        </p:nvSpPr>
        <p:spPr bwMode="auto">
          <a:xfrm>
            <a:off x="3815079" y="4119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439;g1bc6e687a7d_0_954"/>
          <p:cNvSpPr/>
          <p:nvPr/>
        </p:nvSpPr>
        <p:spPr bwMode="auto">
          <a:xfrm>
            <a:off x="7723053" y="4119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440;g1bc6e687a7d_0_954"/>
          <p:cNvSpPr/>
          <p:nvPr/>
        </p:nvSpPr>
        <p:spPr bwMode="auto">
          <a:xfrm>
            <a:off x="2235391" y="55260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алушылар</a:t>
            </a:r>
            <a:r>
              <a:rPr lang="ru-RU" sz="1600" b="1" dirty="0">
                <a:solidFill>
                  <a:schemeClr val="dk1"/>
                </a:solidFill>
              </a:rPr>
              <a:t> мен </a:t>
            </a:r>
            <a:r>
              <a:rPr lang="ru-RU" sz="1600" b="1" dirty="0" err="1">
                <a:solidFill>
                  <a:schemeClr val="dk1"/>
                </a:solidFill>
              </a:rPr>
              <a:t>ата-аналардың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заңды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өкілдердің</a:t>
            </a:r>
            <a:r>
              <a:rPr lang="ru-RU" sz="1600" b="1" dirty="0">
                <a:solidFill>
                  <a:schemeClr val="dk1"/>
                </a:solidFill>
              </a:rPr>
              <a:t>)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441;g1bc6e687a7d_0_954"/>
          <p:cNvSpPr/>
          <p:nvPr/>
        </p:nvSpPr>
        <p:spPr bwMode="auto">
          <a:xfrm>
            <a:off x="2105575" y="6037125"/>
            <a:ext cx="4372800" cy="10472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442;g1bc6e687a7d_0_954"/>
          <p:cNvSpPr/>
          <p:nvPr/>
        </p:nvSpPr>
        <p:spPr bwMode="auto">
          <a:xfrm>
            <a:off x="6652277" y="6037125"/>
            <a:ext cx="5371800" cy="10472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443;g1bc6e687a7d_0_954"/>
          <p:cNvSpPr/>
          <p:nvPr/>
        </p:nvSpPr>
        <p:spPr bwMode="auto">
          <a:xfrm>
            <a:off x="6711225" y="6037125"/>
            <a:ext cx="53127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мүмкіндігінше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 /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органдарды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күзетті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персоналды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объектінің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басшылығын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қарулы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шабуылдың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фактісі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мән-жайы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тәсілмен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444;g1bc6e687a7d_0_954"/>
          <p:cNvSpPr/>
          <p:nvPr/>
        </p:nvSpPr>
        <p:spPr bwMode="auto">
          <a:xfrm>
            <a:off x="2019775" y="6064350"/>
            <a:ext cx="4472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қорғану</a:t>
            </a:r>
            <a:r>
              <a:rPr lang="ru-RU" dirty="0">
                <a:solidFill>
                  <a:schemeClr val="dk1"/>
                </a:solidFill>
              </a:rPr>
              <a:t>: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абайлап</a:t>
            </a:r>
            <a:r>
              <a:rPr lang="ru-RU" dirty="0">
                <a:solidFill>
                  <a:schemeClr val="dk1"/>
                </a:solidFill>
              </a:rPr>
              <a:t> кету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үй-жайға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баспана</a:t>
            </a:r>
            <a:r>
              <a:rPr lang="ru-RU" dirty="0">
                <a:solidFill>
                  <a:schemeClr val="dk1"/>
                </a:solidFill>
              </a:rPr>
              <a:t> беру, </a:t>
            </a:r>
            <a:r>
              <a:rPr lang="ru-RU" dirty="0" err="1">
                <a:solidFill>
                  <a:schemeClr val="dk1"/>
                </a:solidFill>
              </a:rPr>
              <a:t>есікті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құлыптау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тәртіп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сақшыларының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келуін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445;g1bc6e687a7d_0_954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38031" y="5748816"/>
            <a:ext cx="1940229" cy="145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446;g1bc6e687a7d_0_954"/>
          <p:cNvPicPr/>
          <p:nvPr/>
        </p:nvPicPr>
        <p:blipFill>
          <a:blip r:embed="rId4">
            <a:alphaModFix/>
          </a:blip>
          <a:srcRect r="44900"/>
          <a:stretch/>
        </p:blipFill>
        <p:spPr bwMode="auto">
          <a:xfrm flipH="1">
            <a:off x="9537128" y="2478481"/>
            <a:ext cx="1347907" cy="11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447;g1bc6e687a7d_0_954"/>
          <p:cNvPicPr/>
          <p:nvPr/>
        </p:nvPicPr>
        <p:blipFill>
          <a:blip r:embed="rId4">
            <a:alphaModFix/>
          </a:blip>
          <a:srcRect l="57472" r="-876"/>
          <a:stretch/>
        </p:blipFill>
        <p:spPr bwMode="auto">
          <a:xfrm>
            <a:off x="1457977" y="2354994"/>
            <a:ext cx="1061816" cy="116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52;g1bc6e687a7d_0_1070"/>
          <p:cNvSpPr/>
          <p:nvPr/>
        </p:nvSpPr>
        <p:spPr bwMode="auto">
          <a:xfrm>
            <a:off x="0" y="797137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53;g1bc6e687a7d_0_1070"/>
          <p:cNvSpPr/>
          <p:nvPr/>
        </p:nvSpPr>
        <p:spPr bwMode="auto">
          <a:xfrm>
            <a:off x="0" y="4068487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454;g1bc6e687a7d_0_1070"/>
          <p:cNvSpPr/>
          <p:nvPr/>
        </p:nvSpPr>
        <p:spPr bwMode="auto">
          <a:xfrm>
            <a:off x="1295276" y="852498"/>
            <a:ext cx="9937103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беру </a:t>
            </a:r>
            <a:r>
              <a:rPr lang="ru-RU" sz="1600" b="1" dirty="0" err="1">
                <a:solidFill>
                  <a:schemeClr val="dk1"/>
                </a:solidFill>
              </a:rPr>
              <a:t>ұйымының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ететін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адамдардың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455;g1bc6e687a7d_0_1070"/>
          <p:cNvSpPr/>
          <p:nvPr/>
        </p:nvSpPr>
        <p:spPr bwMode="auto">
          <a:xfrm>
            <a:off x="203838" y="1332775"/>
            <a:ext cx="37002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456;g1bc6e687a7d_0_1070"/>
          <p:cNvSpPr/>
          <p:nvPr/>
        </p:nvSpPr>
        <p:spPr bwMode="auto">
          <a:xfrm>
            <a:off x="158863" y="1255851"/>
            <a:ext cx="3759300" cy="74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дәстүрлі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емес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ағымдарды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жақтаушының</a:t>
            </a:r>
            <a:r>
              <a:rPr lang="ru-RU" dirty="0">
                <a:solidFill>
                  <a:schemeClr val="dk1"/>
                </a:solidFill>
              </a:rPr>
              <a:t>/ев-</a:t>
            </a:r>
            <a:r>
              <a:rPr lang="ru-RU" dirty="0" err="1">
                <a:solidFill>
                  <a:schemeClr val="dk1"/>
                </a:solidFill>
              </a:rPr>
              <a:t>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сыртқы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белгілері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бойынша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анықтау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457;g1bc6e687a7d_0_1070"/>
          <p:cNvSpPr/>
          <p:nvPr/>
        </p:nvSpPr>
        <p:spPr bwMode="auto">
          <a:xfrm>
            <a:off x="4022349" y="1341272"/>
            <a:ext cx="3281400" cy="12620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458;g1bc6e687a7d_0_1070"/>
          <p:cNvSpPr/>
          <p:nvPr/>
        </p:nvSpPr>
        <p:spPr bwMode="auto">
          <a:xfrm>
            <a:off x="4096913" y="1478850"/>
            <a:ext cx="32139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мүмкін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болса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оның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объектідегі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жаппай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болатын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жерлеріне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қарай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жылжуына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тосқауыл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қойыңыз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459;g1bc6e687a7d_0_1070"/>
          <p:cNvSpPr/>
          <p:nvPr/>
        </p:nvSpPr>
        <p:spPr bwMode="auto">
          <a:xfrm>
            <a:off x="7422061" y="1332775"/>
            <a:ext cx="4603200" cy="12620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460;g1bc6e687a7d_0_1070"/>
          <p:cNvSpPr/>
          <p:nvPr/>
        </p:nvSpPr>
        <p:spPr bwMode="auto">
          <a:xfrm>
            <a:off x="7475163" y="1434925"/>
            <a:ext cx="44970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объектінің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/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басшылығына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күдікті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тобының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анықталғаны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тәсілмен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хабарлау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61;g1bc6e687a7d_0_1070"/>
          <p:cNvSpPr/>
          <p:nvPr/>
        </p:nvSpPr>
        <p:spPr bwMode="auto">
          <a:xfrm>
            <a:off x="203838" y="2051925"/>
            <a:ext cx="3700200" cy="543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462;g1bc6e687a7d_0_1070"/>
          <p:cNvSpPr/>
          <p:nvPr/>
        </p:nvSpPr>
        <p:spPr bwMode="auto">
          <a:xfrm>
            <a:off x="158863" y="2079150"/>
            <a:ext cx="3759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өз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қауіпсіздігіңізді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қамтамасыз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етіңіз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63;g1bc6e687a7d_0_1070"/>
          <p:cNvSpPr/>
          <p:nvPr/>
        </p:nvSpPr>
        <p:spPr bwMode="auto">
          <a:xfrm>
            <a:off x="203837" y="2679575"/>
            <a:ext cx="5627400" cy="889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464;g1bc6e687a7d_0_1070"/>
          <p:cNvSpPr/>
          <p:nvPr/>
        </p:nvSpPr>
        <p:spPr bwMode="auto">
          <a:xfrm>
            <a:off x="262788" y="2825650"/>
            <a:ext cx="54726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объектідегі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қауіпсіздігін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қамтамасыз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шараларын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қабылдау</a:t>
            </a:r>
            <a:r>
              <a:rPr lang="ru-RU" dirty="0">
                <a:solidFill>
                  <a:schemeClr val="dk1"/>
                </a:solidFill>
              </a:rPr>
              <a:t> (эвакуация, </a:t>
            </a:r>
            <a:r>
              <a:rPr lang="ru-RU" dirty="0" err="1">
                <a:solidFill>
                  <a:schemeClr val="dk1"/>
                </a:solidFill>
              </a:rPr>
              <a:t>ішкі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кедергілерді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бұғаттау</a:t>
            </a:r>
            <a:r>
              <a:rPr lang="ru-RU" dirty="0">
                <a:solidFill>
                  <a:schemeClr val="dk1"/>
                </a:solidFill>
              </a:rPr>
              <a:t>) 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465;g1bc6e687a7d_0_1070"/>
          <p:cNvSpPr/>
          <p:nvPr/>
        </p:nvSpPr>
        <p:spPr bwMode="auto">
          <a:xfrm>
            <a:off x="5950837" y="2679575"/>
            <a:ext cx="6074399" cy="889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466;g1bc6e687a7d_0_1070"/>
          <p:cNvSpPr/>
          <p:nvPr/>
        </p:nvSpPr>
        <p:spPr bwMode="auto">
          <a:xfrm>
            <a:off x="6009788" y="2736450"/>
            <a:ext cx="57927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қажет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болған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жағдайда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күдікті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тобының</a:t>
            </a:r>
            <a:r>
              <a:rPr lang="ru-RU" dirty="0">
                <a:solidFill>
                  <a:schemeClr val="dk1"/>
                </a:solidFill>
              </a:rPr>
              <a:t> объект </a:t>
            </a:r>
            <a:r>
              <a:rPr lang="ru-RU" dirty="0" err="1">
                <a:solidFill>
                  <a:schemeClr val="dk1"/>
                </a:solidFill>
              </a:rPr>
              <a:t>бойынша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жеке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өзі</a:t>
            </a:r>
            <a:r>
              <a:rPr lang="ru-RU" dirty="0">
                <a:solidFill>
                  <a:schemeClr val="dk1"/>
                </a:solidFill>
              </a:rPr>
              <a:t> не </a:t>
            </a:r>
            <a:r>
              <a:rPr lang="ru-RU" dirty="0" err="1">
                <a:solidFill>
                  <a:schemeClr val="dk1"/>
                </a:solidFill>
              </a:rPr>
              <a:t>бейнебақылау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жүйесі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арқылы</a:t>
            </a:r>
            <a:r>
              <a:rPr lang="ru-RU" dirty="0">
                <a:solidFill>
                  <a:schemeClr val="dk1"/>
                </a:solidFill>
              </a:rPr>
              <a:t>) </a:t>
            </a:r>
            <a:r>
              <a:rPr lang="ru-RU" dirty="0" err="1">
                <a:solidFill>
                  <a:schemeClr val="dk1"/>
                </a:solidFill>
              </a:rPr>
              <a:t>қозғалысын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бақылауды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ұйымдастыру</a:t>
            </a:r>
            <a:r>
              <a:rPr lang="en-US" dirty="0" smtClean="0">
                <a:solidFill>
                  <a:schemeClr val="dk1"/>
                </a:solidFill>
              </a:rPr>
              <a:t>)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9" name="Google Shape;467;g1bc6e687a7d_0_1070"/>
          <p:cNvPicPr/>
          <p:nvPr/>
        </p:nvPicPr>
        <p:blipFill>
          <a:blip r:embed="rId2">
            <a:alphaModFix/>
          </a:blip>
          <a:srcRect l="3032" t="15736" r="89219" b="59775"/>
          <a:stretch/>
        </p:blipFill>
        <p:spPr bwMode="auto">
          <a:xfrm flipH="1">
            <a:off x="0" y="2324225"/>
            <a:ext cx="391725" cy="12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68;g1bc6e687a7d_0_1070"/>
          <p:cNvPicPr/>
          <p:nvPr/>
        </p:nvPicPr>
        <p:blipFill>
          <a:blip r:embed="rId2">
            <a:alphaModFix/>
          </a:blip>
          <a:srcRect l="14115" t="15736" r="78135" b="59775"/>
          <a:stretch/>
        </p:blipFill>
        <p:spPr bwMode="auto">
          <a:xfrm>
            <a:off x="11802497" y="1317300"/>
            <a:ext cx="391725" cy="126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469;g1bc6e687a7d_0_1070"/>
          <p:cNvSpPr/>
          <p:nvPr/>
        </p:nvSpPr>
        <p:spPr bwMode="auto">
          <a:xfrm>
            <a:off x="2235391" y="411052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Террористтің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сыртқы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белгілері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2" name="Google Shape;470;g1bc6e687a7d_0_1070"/>
          <p:cNvPicPr/>
          <p:nvPr/>
        </p:nvPicPr>
        <p:blipFill>
          <a:blip r:embed="rId3">
            <a:alphaModFix/>
          </a:blip>
          <a:srcRect l="58966" t="51203" r="12611" b="16257"/>
          <a:stretch/>
        </p:blipFill>
        <p:spPr bwMode="auto">
          <a:xfrm flipH="1">
            <a:off x="10362035" y="4306850"/>
            <a:ext cx="1877699" cy="27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471;g1bc6e687a7d_0_1070"/>
          <p:cNvSpPr/>
          <p:nvPr/>
        </p:nvSpPr>
        <p:spPr bwMode="auto">
          <a:xfrm>
            <a:off x="304822" y="4533400"/>
            <a:ext cx="5042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ауа-райына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сәйкес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келмейтін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киім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кең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үйдегі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жарылғыш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құрылғының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smtClean="0">
                <a:solidFill>
                  <a:schemeClr val="dk1"/>
                </a:solidFill>
              </a:rPr>
              <a:t>(ҮЖҚ)</a:t>
            </a:r>
            <a:r>
              <a:rPr lang="ru-RU" sz="1600" b="1" dirty="0" err="1" smtClean="0">
                <a:solidFill>
                  <a:schemeClr val="dk1"/>
                </a:solidFill>
              </a:rPr>
              <a:t>элементтерін</a:t>
            </a:r>
            <a:r>
              <a:rPr lang="ru-RU" sz="1600" b="1" dirty="0" smtClean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жасыруға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арналған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4" name="Google Shape;472;g1bc6e687a7d_0_1070"/>
          <p:cNvCxnSpPr>
            <a:cxnSpLocks/>
          </p:cNvCxnSpPr>
          <p:nvPr/>
        </p:nvCxnSpPr>
        <p:spPr bwMode="auto">
          <a:xfrm>
            <a:off x="262789" y="5462994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473;g1bc6e687a7d_0_1070"/>
          <p:cNvSpPr/>
          <p:nvPr/>
        </p:nvSpPr>
        <p:spPr bwMode="auto">
          <a:xfrm>
            <a:off x="304825" y="5469763"/>
            <a:ext cx="4994064" cy="66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киімнің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астынан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шығатын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smtClean="0">
                <a:solidFill>
                  <a:schemeClr val="dk1"/>
                </a:solidFill>
              </a:rPr>
              <a:t>ҮЖҚ </a:t>
            </a:r>
            <a:r>
              <a:rPr lang="ru-RU" sz="1600" b="1" dirty="0" err="1">
                <a:solidFill>
                  <a:schemeClr val="dk1"/>
                </a:solidFill>
              </a:rPr>
              <a:t>элементтері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сымдар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ауыстырып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қосқыштар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ажыратқыштар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6" name="Google Shape;474;g1bc6e687a7d_0_1070"/>
          <p:cNvCxnSpPr>
            <a:cxnSpLocks/>
          </p:cNvCxnSpPr>
          <p:nvPr/>
        </p:nvCxnSpPr>
        <p:spPr bwMode="auto">
          <a:xfrm>
            <a:off x="262789" y="6235219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475;g1bc6e687a7d_0_1070"/>
          <p:cNvSpPr/>
          <p:nvPr/>
        </p:nvSpPr>
        <p:spPr bwMode="auto">
          <a:xfrm>
            <a:off x="304825" y="6311424"/>
            <a:ext cx="47859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қолында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қаруды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немесе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жарылғыш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құрылғыны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жасыруға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болатын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үлкен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сөмкелер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немесе</a:t>
            </a:r>
            <a:r>
              <a:rPr lang="ru-RU" sz="1600" b="1" dirty="0">
                <a:solidFill>
                  <a:schemeClr val="dk1"/>
                </a:solidFill>
              </a:rPr>
              <a:t> баул бар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8" name="Google Shape;476;g1bc6e687a7d_0_1070"/>
          <p:cNvCxnSpPr>
            <a:cxnSpLocks/>
          </p:cNvCxnSpPr>
          <p:nvPr/>
        </p:nvCxnSpPr>
        <p:spPr bwMode="auto">
          <a:xfrm>
            <a:off x="262789" y="7315818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477;g1bc6e687a7d_0_1070"/>
          <p:cNvSpPr/>
          <p:nvPr/>
        </p:nvSpPr>
        <p:spPr bwMode="auto">
          <a:xfrm>
            <a:off x="5551721" y="4638763"/>
            <a:ext cx="5042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тасымалданатын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заттарға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мұқият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қарау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оларды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денеге</a:t>
            </a:r>
            <a:r>
              <a:rPr lang="ru-RU" sz="1600" b="1" dirty="0">
                <a:solidFill>
                  <a:schemeClr val="dk1"/>
                </a:solidFill>
              </a:rPr>
              <a:t> басу </a:t>
            </a:r>
            <a:r>
              <a:rPr lang="ru-RU" sz="1600" b="1" dirty="0" err="1">
                <a:solidFill>
                  <a:schemeClr val="dk1"/>
                </a:solidFill>
              </a:rPr>
              <a:t>және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оларды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мезгіл-мезгіл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еріксіз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сезіну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30" name="Google Shape;478;g1bc6e687a7d_0_1070"/>
          <p:cNvCxnSpPr>
            <a:cxnSpLocks/>
          </p:cNvCxnSpPr>
          <p:nvPr/>
        </p:nvCxnSpPr>
        <p:spPr bwMode="auto">
          <a:xfrm>
            <a:off x="5509689" y="5568357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479;g1bc6e687a7d_0_1070"/>
          <p:cNvSpPr/>
          <p:nvPr/>
        </p:nvSpPr>
        <p:spPr bwMode="auto">
          <a:xfrm>
            <a:off x="5551725" y="5745613"/>
            <a:ext cx="5042100" cy="126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әртүрлі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бұзылулар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болуы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мүмкін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камуфляжды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нысанды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киімді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пайдалану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шеврондардың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болмауы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 smtClean="0">
                <a:solidFill>
                  <a:schemeClr val="dk1"/>
                </a:solidFill>
              </a:rPr>
              <a:t>форманың</a:t>
            </a:r>
            <a:r>
              <a:rPr lang="ru-RU" sz="1600" b="1" dirty="0" smtClean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төменгі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және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жоғарғы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бөліктерінің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түсінің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сәйкес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келмеуі</a:t>
            </a:r>
            <a:r>
              <a:rPr lang="ru-RU" sz="1600" b="1" dirty="0">
                <a:solidFill>
                  <a:schemeClr val="dk1"/>
                </a:solidFill>
              </a:rPr>
              <a:t>, бас </a:t>
            </a:r>
            <a:r>
              <a:rPr lang="ru-RU" sz="1600" b="1" dirty="0" err="1" smtClean="0">
                <a:solidFill>
                  <a:schemeClr val="dk1"/>
                </a:solidFill>
              </a:rPr>
              <a:t>киімі</a:t>
            </a:r>
            <a:r>
              <a:rPr lang="ru-RU" sz="1600" b="1" dirty="0" smtClean="0">
                <a:solidFill>
                  <a:schemeClr val="dk1"/>
                </a:solidFill>
              </a:rPr>
              <a:t>)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32" name="Google Shape;480;g1bc6e687a7d_0_1070"/>
          <p:cNvCxnSpPr>
            <a:cxnSpLocks/>
          </p:cNvCxnSpPr>
          <p:nvPr/>
        </p:nvCxnSpPr>
        <p:spPr bwMode="auto">
          <a:xfrm>
            <a:off x="5509689" y="7315832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481;g1bc6e687a7d_0_1070"/>
          <p:cNvSpPr/>
          <p:nvPr/>
        </p:nvSpPr>
        <p:spPr bwMode="auto">
          <a:xfrm>
            <a:off x="-5" y="4317120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482;g1bc6e687a7d_0_1070"/>
          <p:cNvSpPr/>
          <p:nvPr/>
        </p:nvSpPr>
        <p:spPr bwMode="auto">
          <a:xfrm>
            <a:off x="11745908" y="4317120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483;g1bc6e687a7d_0_1070"/>
          <p:cNvSpPr/>
          <p:nvPr/>
        </p:nvSpPr>
        <p:spPr bwMode="auto">
          <a:xfrm>
            <a:off x="-5" y="114489"/>
            <a:ext cx="12101700" cy="85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Террористердің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ұйымына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жасаудағы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АЛГОРИТМ</a:t>
            </a:r>
            <a:r>
              <a:rPr lang="kk-KZ" sz="1600" b="1" dirty="0" smtClean="0">
                <a:solidFill>
                  <a:srgbClr val="002060"/>
                </a:solidFill>
              </a:rPr>
              <a:t>І</a:t>
            </a:r>
            <a:r>
              <a:rPr lang="en-US" sz="1600" b="1" dirty="0">
                <a:solidFill>
                  <a:srgbClr val="002060"/>
                </a:solidFill>
              </a:rPr>
              <a:t/>
            </a:r>
            <a:br>
              <a:rPr lang="en-US" sz="1600" b="1" dirty="0">
                <a:solidFill>
                  <a:srgbClr val="002060"/>
                </a:solidFill>
              </a:rPr>
            </a:br>
            <a:endParaRPr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88;g1bc6e687a7d_0_1152"/>
          <p:cNvSpPr/>
          <p:nvPr/>
        </p:nvSpPr>
        <p:spPr bwMode="auto">
          <a:xfrm>
            <a:off x="0" y="5501312"/>
            <a:ext cx="12239700" cy="1300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89;g1bc6e687a7d_0_1152"/>
          <p:cNvSpPr/>
          <p:nvPr/>
        </p:nvSpPr>
        <p:spPr bwMode="auto">
          <a:xfrm rot="5400000">
            <a:off x="10482392" y="467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490;g1bc6e687a7d_0_1152"/>
          <p:cNvSpPr/>
          <p:nvPr/>
        </p:nvSpPr>
        <p:spPr bwMode="auto">
          <a:xfrm rot="5400000">
            <a:off x="1553342" y="467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491;g1bc6e687a7d_0_1152"/>
          <p:cNvSpPr/>
          <p:nvPr/>
        </p:nvSpPr>
        <p:spPr bwMode="auto">
          <a:xfrm>
            <a:off x="2978229" y="37704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492;g1bc6e687a7d_0_1152"/>
          <p:cNvSpPr/>
          <p:nvPr/>
        </p:nvSpPr>
        <p:spPr bwMode="auto">
          <a:xfrm>
            <a:off x="6569783" y="37704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493;g1bc6e687a7d_0_1152"/>
          <p:cNvSpPr/>
          <p:nvPr/>
        </p:nvSpPr>
        <p:spPr bwMode="auto">
          <a:xfrm>
            <a:off x="9367717" y="37704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494;g1bc6e687a7d_0_1152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және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аумағында</a:t>
            </a:r>
            <a:r>
              <a:rPr lang="ru-RU" sz="1600" b="1" dirty="0">
                <a:solidFill>
                  <a:srgbClr val="002060"/>
                </a:solidFill>
              </a:rPr>
              <a:t> терроризм </a:t>
            </a:r>
            <a:r>
              <a:rPr lang="ru-RU" sz="1600" b="1" dirty="0" err="1">
                <a:solidFill>
                  <a:srgbClr val="002060"/>
                </a:solidFill>
              </a:rPr>
              <a:t>актілерінің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алдын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практикалық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іс-шаралар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1" name="Google Shape;495;g1bc6e687a7d_0_1152"/>
          <p:cNvSpPr/>
          <p:nvPr/>
        </p:nvSpPr>
        <p:spPr bwMode="auto">
          <a:xfrm>
            <a:off x="6824025" y="1320550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496;g1bc6e687a7d_0_1152"/>
          <p:cNvSpPr/>
          <p:nvPr/>
        </p:nvSpPr>
        <p:spPr bwMode="auto">
          <a:xfrm>
            <a:off x="3439958" y="1320550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497;g1bc6e687a7d_0_1152"/>
          <p:cNvSpPr/>
          <p:nvPr/>
        </p:nvSpPr>
        <p:spPr bwMode="auto">
          <a:xfrm>
            <a:off x="597150" y="1320550"/>
            <a:ext cx="27738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498;g1bc6e687a7d_0_1152"/>
          <p:cNvSpPr/>
          <p:nvPr/>
        </p:nvSpPr>
        <p:spPr bwMode="auto">
          <a:xfrm>
            <a:off x="655149" y="1414300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терроризмге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саласындағы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басшылық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құжаттардың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талаптарын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білуі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жеткізуі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99;g1bc6e687a7d_0_1152"/>
          <p:cNvSpPr/>
          <p:nvPr/>
        </p:nvSpPr>
        <p:spPr bwMode="auto">
          <a:xfrm>
            <a:off x="3506525" y="1255588"/>
            <a:ext cx="3271238" cy="132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қажет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ата-аналарының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заңды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өкілдерінің</a:t>
            </a:r>
            <a:r>
              <a:rPr lang="ru-RU" sz="1200" dirty="0">
                <a:solidFill>
                  <a:schemeClr val="dk1"/>
                </a:solidFill>
              </a:rPr>
              <a:t>)</a:t>
            </a:r>
            <a:r>
              <a:rPr lang="ru-RU" sz="1200" dirty="0" err="1">
                <a:solidFill>
                  <a:schemeClr val="dk1"/>
                </a:solidFill>
              </a:rPr>
              <a:t>қатысуымен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алгоритмдерін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пысықтау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практикалық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жаттығуларды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жүйелі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түрде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өткізу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6" name="Google Shape;500;g1bc6e687a7d_0_115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27350" y="945438"/>
            <a:ext cx="718450" cy="160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501;g1bc6e687a7d_0_1152"/>
          <p:cNvSpPr/>
          <p:nvPr/>
        </p:nvSpPr>
        <p:spPr bwMode="auto">
          <a:xfrm>
            <a:off x="3146842" y="18809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502;g1bc6e687a7d_0_1152"/>
          <p:cNvSpPr/>
          <p:nvPr/>
        </p:nvSpPr>
        <p:spPr bwMode="auto">
          <a:xfrm>
            <a:off x="6698282" y="182263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503;g1bc6e687a7d_0_1152"/>
          <p:cNvSpPr/>
          <p:nvPr/>
        </p:nvSpPr>
        <p:spPr bwMode="auto">
          <a:xfrm>
            <a:off x="9508650" y="1320550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504;g1bc6e687a7d_0_1152"/>
          <p:cNvSpPr/>
          <p:nvPr/>
        </p:nvSpPr>
        <p:spPr bwMode="auto">
          <a:xfrm>
            <a:off x="9800512" y="1400200"/>
            <a:ext cx="2169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терроризмге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шараларын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асыруға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жауапты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лауазымды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айқындалсын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505;g1bc6e687a7d_0_1152"/>
          <p:cNvSpPr/>
          <p:nvPr/>
        </p:nvSpPr>
        <p:spPr bwMode="auto">
          <a:xfrm>
            <a:off x="9446342" y="181286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506;g1bc6e687a7d_0_1152"/>
          <p:cNvSpPr/>
          <p:nvPr/>
        </p:nvSpPr>
        <p:spPr bwMode="auto">
          <a:xfrm>
            <a:off x="1507295" y="930550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/>
              <a:t>Басшының</a:t>
            </a:r>
            <a:r>
              <a:rPr lang="ru-RU" sz="1600" b="1" dirty="0"/>
              <a:t> терроризм </a:t>
            </a:r>
            <a:r>
              <a:rPr lang="ru-RU" sz="1600" b="1" dirty="0" err="1"/>
              <a:t>актілерінің</a:t>
            </a:r>
            <a:r>
              <a:rPr lang="ru-RU" sz="1600" b="1" dirty="0"/>
              <a:t> </a:t>
            </a:r>
            <a:r>
              <a:rPr lang="ru-RU" sz="1600" b="1" dirty="0" err="1"/>
              <a:t>алдын</a:t>
            </a:r>
            <a:r>
              <a:rPr lang="ru-RU" sz="1600" b="1" dirty="0"/>
              <a:t> </a:t>
            </a:r>
            <a:r>
              <a:rPr lang="ru-RU" sz="1600" b="1" dirty="0" err="1"/>
              <a:t>алу</a:t>
            </a:r>
            <a:r>
              <a:rPr lang="ru-RU" sz="1600" b="1" dirty="0"/>
              <a:t> </a:t>
            </a:r>
            <a:r>
              <a:rPr lang="ru-RU" sz="1600" b="1" dirty="0" err="1"/>
              <a:t>жөніндегі</a:t>
            </a:r>
            <a:r>
              <a:rPr lang="ru-RU" sz="1600" b="1" dirty="0"/>
              <a:t> </a:t>
            </a:r>
            <a:r>
              <a:rPr lang="ru-RU" sz="1600" b="1" dirty="0" err="1"/>
              <a:t>іс-әрекеттері</a:t>
            </a:r>
            <a:r>
              <a:rPr lang="ru-RU" sz="1600" b="1" dirty="0"/>
              <a:t> </a:t>
            </a:r>
            <a:r>
              <a:rPr lang="en-US" sz="1600" b="1" dirty="0" smtClean="0"/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507;g1bc6e687a7d_0_1152"/>
          <p:cNvSpPr/>
          <p:nvPr/>
        </p:nvSpPr>
        <p:spPr bwMode="auto">
          <a:xfrm>
            <a:off x="6875533" y="1320550"/>
            <a:ext cx="2739255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ықтимал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террористік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қатерлерге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қою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мәселелері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ішкі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істер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бөлімшелерімен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өзара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508;g1bc6e687a7d_0_1152"/>
          <p:cNvSpPr/>
          <p:nvPr/>
        </p:nvSpPr>
        <p:spPr bwMode="auto">
          <a:xfrm>
            <a:off x="6777763" y="3210050"/>
            <a:ext cx="2610900" cy="151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509;g1bc6e687a7d_0_1152"/>
          <p:cNvSpPr/>
          <p:nvPr/>
        </p:nvSpPr>
        <p:spPr bwMode="auto">
          <a:xfrm>
            <a:off x="3241296" y="3210050"/>
            <a:ext cx="3300000" cy="151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510;g1bc6e687a7d_0_1152"/>
          <p:cNvSpPr/>
          <p:nvPr/>
        </p:nvSpPr>
        <p:spPr bwMode="auto">
          <a:xfrm>
            <a:off x="246088" y="3210050"/>
            <a:ext cx="2773800" cy="151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511;g1bc6e687a7d_0_1152"/>
          <p:cNvSpPr/>
          <p:nvPr/>
        </p:nvSpPr>
        <p:spPr bwMode="auto">
          <a:xfrm>
            <a:off x="304085" y="3289700"/>
            <a:ext cx="2700743" cy="14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қызметкерлермен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терроризмге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мәселелері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сабақтарды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жоспарлау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өткізу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512;g1bc6e687a7d_0_1152"/>
          <p:cNvSpPr/>
          <p:nvPr/>
        </p:nvSpPr>
        <p:spPr bwMode="auto">
          <a:xfrm>
            <a:off x="3256356" y="3289700"/>
            <a:ext cx="3295282" cy="146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мекеменің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үй-жайларында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аумағында</a:t>
            </a:r>
            <a:r>
              <a:rPr lang="ru-RU" sz="1200" dirty="0">
                <a:solidFill>
                  <a:schemeClr val="dk1"/>
                </a:solidFill>
              </a:rPr>
              <a:t> терроризм </a:t>
            </a:r>
            <a:r>
              <a:rPr lang="ru-RU" sz="1200" dirty="0" err="1">
                <a:solidFill>
                  <a:schemeClr val="dk1"/>
                </a:solidFill>
              </a:rPr>
              <a:t>актісін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жасау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қаупі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туындаған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кездегі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іс-әрекеттер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қызметкерлермен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жаттығуларды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жартыжылдықта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кемінде</a:t>
            </a:r>
            <a:r>
              <a:rPr lang="ru-RU" sz="1200" dirty="0">
                <a:solidFill>
                  <a:schemeClr val="dk1"/>
                </a:solidFill>
              </a:rPr>
              <a:t> 2 </a:t>
            </a:r>
            <a:r>
              <a:rPr lang="ru-RU" sz="1200" dirty="0" err="1">
                <a:solidFill>
                  <a:schemeClr val="dk1"/>
                </a:solidFill>
              </a:rPr>
              <a:t>рет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жоспарлау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өткізу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513;g1bc6e687a7d_0_1152"/>
          <p:cNvSpPr/>
          <p:nvPr/>
        </p:nvSpPr>
        <p:spPr bwMode="auto">
          <a:xfrm>
            <a:off x="9614788" y="3210050"/>
            <a:ext cx="2169300" cy="151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Google Shape;514;g1bc6e687a7d_0_1152"/>
          <p:cNvSpPr/>
          <p:nvPr/>
        </p:nvSpPr>
        <p:spPr bwMode="auto">
          <a:xfrm>
            <a:off x="9625149" y="3453150"/>
            <a:ext cx="2169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сайын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объектісінің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бақылауды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жүзеге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асыру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515;g1bc6e687a7d_0_1152"/>
          <p:cNvSpPr/>
          <p:nvPr/>
        </p:nvSpPr>
        <p:spPr bwMode="auto">
          <a:xfrm>
            <a:off x="1507295" y="2896250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Жауапты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лауазымды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адамның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іс-әрекеті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516;g1bc6e687a7d_0_1152"/>
          <p:cNvSpPr/>
          <p:nvPr/>
        </p:nvSpPr>
        <p:spPr bwMode="auto">
          <a:xfrm>
            <a:off x="6698282" y="3210050"/>
            <a:ext cx="2700742" cy="149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басшыға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терроризмге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шараларын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жетілдіру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қауіпсіздігін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мәселелері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ұсыныстар</a:t>
            </a:r>
            <a:r>
              <a:rPr lang="ru-RU" sz="1200" dirty="0">
                <a:solidFill>
                  <a:schemeClr val="dk1"/>
                </a:solidFill>
              </a:rPr>
              <a:t> беру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" name="Google Shape;517;g1bc6e687a7d_0_1152"/>
          <p:cNvSpPr/>
          <p:nvPr/>
        </p:nvSpPr>
        <p:spPr bwMode="auto">
          <a:xfrm>
            <a:off x="259175" y="4858925"/>
            <a:ext cx="11480400" cy="375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518;g1bc6e687a7d_0_1152"/>
          <p:cNvSpPr/>
          <p:nvPr/>
        </p:nvSpPr>
        <p:spPr bwMode="auto">
          <a:xfrm>
            <a:off x="314025" y="4858925"/>
            <a:ext cx="11480400" cy="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жеткіліксіз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" name="Google Shape;519;g1bc6e687a7d_0_1152"/>
          <p:cNvSpPr/>
          <p:nvPr/>
        </p:nvSpPr>
        <p:spPr bwMode="auto">
          <a:xfrm>
            <a:off x="256687" y="5950558"/>
            <a:ext cx="3818100" cy="6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6" name="Google Shape;520;g1bc6e687a7d_0_1152"/>
          <p:cNvSpPr/>
          <p:nvPr/>
        </p:nvSpPr>
        <p:spPr bwMode="auto">
          <a:xfrm>
            <a:off x="420338" y="5982008"/>
            <a:ext cx="3490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қараңғы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уақытта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аумағын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жарықтандыруды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қадағалау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7" name="Google Shape;521;g1bc6e687a7d_0_1152"/>
          <p:cNvSpPr/>
          <p:nvPr/>
        </p:nvSpPr>
        <p:spPr bwMode="auto">
          <a:xfrm>
            <a:off x="846026" y="5577508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Директордың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әкімшілік-шаруашылық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жұмыс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орынбасарының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(ӘШЖ)</a:t>
            </a:r>
            <a:r>
              <a:rPr lang="ru-RU" sz="1600" b="1" dirty="0" err="1" smtClean="0">
                <a:solidFill>
                  <a:srgbClr val="002060"/>
                </a:solidFill>
              </a:rPr>
              <a:t>іс-әрекеттері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" name="Google Shape;522;g1bc6e687a7d_0_1152"/>
          <p:cNvSpPr/>
          <p:nvPr/>
        </p:nvSpPr>
        <p:spPr bwMode="auto">
          <a:xfrm>
            <a:off x="4210763" y="5950558"/>
            <a:ext cx="3818100" cy="6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523;g1bc6e687a7d_0_1152"/>
          <p:cNvSpPr/>
          <p:nvPr/>
        </p:nvSpPr>
        <p:spPr bwMode="auto">
          <a:xfrm>
            <a:off x="4374413" y="5982008"/>
            <a:ext cx="3490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аумағынан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қоқысты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уақтылы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шығаруды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524;g1bc6e687a7d_0_1152"/>
          <p:cNvSpPr/>
          <p:nvPr/>
        </p:nvSpPr>
        <p:spPr bwMode="auto">
          <a:xfrm>
            <a:off x="8164838" y="5950558"/>
            <a:ext cx="3818100" cy="6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1" name="Google Shape;525;g1bc6e687a7d_0_1152"/>
          <p:cNvSpPr/>
          <p:nvPr/>
        </p:nvSpPr>
        <p:spPr bwMode="auto">
          <a:xfrm>
            <a:off x="8328488" y="5982008"/>
            <a:ext cx="3490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 smtClean="0">
                <a:solidFill>
                  <a:schemeClr val="dk1"/>
                </a:solidFill>
              </a:rPr>
              <a:t>мінез-құлқы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жеткіліксіз</a:t>
            </a:r>
            <a:r>
              <a:rPr lang="ru-RU" sz="1200" dirty="0" smtClean="0">
                <a:solidFill>
                  <a:schemeClr val="dk1"/>
                </a:solidFill>
              </a:rPr>
              <a:t>  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назар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аудару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526;g1bc6e687a7d_0_1152"/>
          <p:cNvSpPr/>
          <p:nvPr/>
        </p:nvSpPr>
        <p:spPr bwMode="auto">
          <a:xfrm>
            <a:off x="259167" y="6444059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3" name="Google Shape;527;g1bc6e687a7d_0_1152"/>
          <p:cNvSpPr/>
          <p:nvPr/>
        </p:nvSpPr>
        <p:spPr bwMode="auto">
          <a:xfrm>
            <a:off x="4210767" y="6444059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" name="Google Shape;528;g1bc6e687a7d_0_1152"/>
          <p:cNvSpPr/>
          <p:nvPr/>
        </p:nvSpPr>
        <p:spPr bwMode="auto">
          <a:xfrm>
            <a:off x="8164842" y="6444059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5" name="Google Shape;529;g1bc6e687a7d_0_1152"/>
          <p:cNvPicPr/>
          <p:nvPr/>
        </p:nvPicPr>
        <p:blipFill>
          <a:blip r:embed="rId3">
            <a:alphaModFix/>
          </a:blip>
          <a:srcRect l="7670" r="-7668"/>
          <a:stretch/>
        </p:blipFill>
        <p:spPr bwMode="auto">
          <a:xfrm>
            <a:off x="11395401" y="2799586"/>
            <a:ext cx="844322" cy="15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530;g1bc6e687a7d_0_1152"/>
          <p:cNvPicPr/>
          <p:nvPr/>
        </p:nvPicPr>
        <p:blipFill>
          <a:blip r:embed="rId4">
            <a:alphaModFix/>
          </a:blip>
          <a:srcRect t="18427"/>
          <a:stretch/>
        </p:blipFill>
        <p:spPr bwMode="auto">
          <a:xfrm flipH="1">
            <a:off x="11063760" y="6585050"/>
            <a:ext cx="1055790" cy="110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535;g1bc6e687a7d_0_1264"/>
          <p:cNvPicPr/>
          <p:nvPr/>
        </p:nvPicPr>
        <p:blipFill>
          <a:blip r:embed="rId2">
            <a:alphaModFix/>
          </a:blip>
          <a:srcRect l="-829" t="64794" r="71082" b="5323"/>
          <a:stretch/>
        </p:blipFill>
        <p:spPr bwMode="auto">
          <a:xfrm flipH="1">
            <a:off x="11233974" y="5900742"/>
            <a:ext cx="1260467" cy="1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36;g1bc6e687a7d_0_1264"/>
          <p:cNvSpPr/>
          <p:nvPr/>
        </p:nvSpPr>
        <p:spPr bwMode="auto">
          <a:xfrm>
            <a:off x="2110850" y="6255925"/>
            <a:ext cx="3281100" cy="112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537;g1bc6e687a7d_0_1264"/>
          <p:cNvSpPr/>
          <p:nvPr/>
        </p:nvSpPr>
        <p:spPr bwMode="auto">
          <a:xfrm>
            <a:off x="6250" y="6255925"/>
            <a:ext cx="2010900" cy="112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538;g1bc6e687a7d_0_1264"/>
          <p:cNvSpPr/>
          <p:nvPr/>
        </p:nvSpPr>
        <p:spPr bwMode="auto">
          <a:xfrm>
            <a:off x="5380075" y="6297184"/>
            <a:ext cx="1508400" cy="112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539;g1bc6e687a7d_0_1264"/>
          <p:cNvSpPr/>
          <p:nvPr/>
        </p:nvSpPr>
        <p:spPr bwMode="auto">
          <a:xfrm>
            <a:off x="7092739" y="6268109"/>
            <a:ext cx="4112803" cy="112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540;g1bc6e687a7d_0_1264"/>
          <p:cNvSpPr/>
          <p:nvPr/>
        </p:nvSpPr>
        <p:spPr bwMode="auto">
          <a:xfrm>
            <a:off x="2129753" y="6332750"/>
            <a:ext cx="32811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сайын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педагогтерге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оқу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үй-жайларының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кілттерін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беруді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аяқталғаннан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кейін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оқу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үй-жайларында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тәртіп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орнатқаннан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кейін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кілттерді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тапсыруды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бақылау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541;g1bc6e687a7d_0_1264"/>
          <p:cNvSpPr/>
          <p:nvPr/>
        </p:nvSpPr>
        <p:spPr bwMode="auto">
          <a:xfrm>
            <a:off x="35192" y="6328825"/>
            <a:ext cx="1953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жеткіліксіз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542;g1bc6e687a7d_0_1264"/>
          <p:cNvSpPr/>
          <p:nvPr/>
        </p:nvSpPr>
        <p:spPr bwMode="auto">
          <a:xfrm rot="5400000">
            <a:off x="11153425" y="51901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543;g1bc6e687a7d_0_1264"/>
          <p:cNvSpPr/>
          <p:nvPr/>
        </p:nvSpPr>
        <p:spPr bwMode="auto">
          <a:xfrm rot="5400000">
            <a:off x="1035300" y="51901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544;g1bc6e687a7d_0_1264"/>
          <p:cNvSpPr/>
          <p:nvPr/>
        </p:nvSpPr>
        <p:spPr bwMode="auto">
          <a:xfrm>
            <a:off x="0" y="803137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545;g1bc6e687a7d_0_1264"/>
          <p:cNvSpPr/>
          <p:nvPr/>
        </p:nvSpPr>
        <p:spPr bwMode="auto">
          <a:xfrm>
            <a:off x="10412233" y="432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546;g1bc6e687a7d_0_1264"/>
          <p:cNvSpPr/>
          <p:nvPr/>
        </p:nvSpPr>
        <p:spPr bwMode="auto">
          <a:xfrm>
            <a:off x="0" y="1814540"/>
            <a:ext cx="12239700" cy="151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547;g1bc6e687a7d_0_1264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және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аумағында</a:t>
            </a:r>
            <a:r>
              <a:rPr lang="ru-RU" sz="1600" b="1" dirty="0">
                <a:solidFill>
                  <a:srgbClr val="002060"/>
                </a:solidFill>
              </a:rPr>
              <a:t> терроризм </a:t>
            </a:r>
            <a:r>
              <a:rPr lang="ru-RU" sz="1600" b="1" dirty="0" err="1">
                <a:solidFill>
                  <a:srgbClr val="002060"/>
                </a:solidFill>
              </a:rPr>
              <a:t>актілерінің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алдын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практикалық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іс-шаралар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7" name="Google Shape;548;g1bc6e687a7d_0_1264"/>
          <p:cNvSpPr/>
          <p:nvPr/>
        </p:nvSpPr>
        <p:spPr bwMode="auto">
          <a:xfrm>
            <a:off x="846026" y="887350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Директордың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тәрбие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жұмысы</a:t>
            </a:r>
            <a:r>
              <a:rPr lang="ru-RU" sz="1600" b="1" dirty="0" smtClean="0">
                <a:solidFill>
                  <a:srgbClr val="002060"/>
                </a:solidFill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</a:rPr>
              <a:t>жөніндегі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орынбасарының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іс-әрекеттері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549;g1bc6e687a7d_0_1264"/>
          <p:cNvSpPr/>
          <p:nvPr/>
        </p:nvSpPr>
        <p:spPr bwMode="auto">
          <a:xfrm>
            <a:off x="1645475" y="1299325"/>
            <a:ext cx="93522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тәрбие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жұмысының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жылдық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айлық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жоспарларына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алушылардың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педагогтердің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беру </a:t>
            </a:r>
            <a:r>
              <a:rPr lang="ru-RU" sz="1300" dirty="0" err="1">
                <a:solidFill>
                  <a:schemeClr val="dk1"/>
                </a:solidFill>
              </a:rPr>
              <a:t>ұйымы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қызметкерлерінің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қатысуымен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 smtClean="0">
                <a:solidFill>
                  <a:schemeClr val="dk1"/>
                </a:solidFill>
              </a:rPr>
              <a:t>құқық</a:t>
            </a:r>
            <a:r>
              <a:rPr lang="ru-RU" sz="1300" dirty="0" smtClean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қорғау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органдары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қызметкерлерімен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 smtClean="0">
                <a:solidFill>
                  <a:schemeClr val="dk1"/>
                </a:solidFill>
              </a:rPr>
              <a:t>тақырыптарда</a:t>
            </a:r>
            <a:r>
              <a:rPr lang="ru-RU" sz="1300" dirty="0" smtClean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іс-шаралар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 smtClean="0">
                <a:solidFill>
                  <a:schemeClr val="dk1"/>
                </a:solidFill>
              </a:rPr>
              <a:t>өткізуді</a:t>
            </a:r>
            <a:r>
              <a:rPr lang="ru-RU" sz="1300" dirty="0" smtClean="0">
                <a:solidFill>
                  <a:schemeClr val="dk1"/>
                </a:solidFill>
              </a:rPr>
              <a:t> </a:t>
            </a:r>
            <a:r>
              <a:rPr lang="ru-RU" sz="1300" dirty="0" err="1" smtClean="0">
                <a:solidFill>
                  <a:schemeClr val="dk1"/>
                </a:solidFill>
              </a:rPr>
              <a:t>қосу</a:t>
            </a:r>
            <a:r>
              <a:rPr lang="ru-RU" sz="1300" dirty="0">
                <a:solidFill>
                  <a:schemeClr val="dk1"/>
                </a:solidFill>
              </a:rPr>
              <a:t>: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9" name="Google Shape;550;g1bc6e687a7d_0_1264"/>
          <p:cNvSpPr/>
          <p:nvPr/>
        </p:nvSpPr>
        <p:spPr bwMode="auto">
          <a:xfrm>
            <a:off x="6163300" y="1877992"/>
            <a:ext cx="6060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en-US" sz="1300" b="1" i="1" dirty="0" smtClean="0">
                <a:solidFill>
                  <a:schemeClr val="dk1"/>
                </a:solidFill>
              </a:rPr>
              <a:t>"</a:t>
            </a:r>
            <a:r>
              <a:rPr lang="ru-RU" sz="1300" b="1" i="1" dirty="0" err="1">
                <a:solidFill>
                  <a:schemeClr val="dk1"/>
                </a:solidFill>
              </a:rPr>
              <a:t>Заңсыз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ниет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білдірген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адамның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психологиялық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портреті</a:t>
            </a:r>
            <a:r>
              <a:rPr lang="ru-RU" sz="1300" b="1" i="1" dirty="0" smtClean="0">
                <a:solidFill>
                  <a:schemeClr val="dk1"/>
                </a:solidFill>
              </a:rPr>
              <a:t>",</a:t>
            </a:r>
          </a:p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en-US" sz="1300" b="1" i="1" dirty="0" smtClean="0">
                <a:solidFill>
                  <a:schemeClr val="dk1"/>
                </a:solidFill>
              </a:rPr>
              <a:t>"</a:t>
            </a:r>
            <a:r>
              <a:rPr lang="ru-RU" sz="1300" b="1" i="1" dirty="0" err="1">
                <a:solidFill>
                  <a:schemeClr val="dk1"/>
                </a:solidFill>
              </a:rPr>
              <a:t>Экстремистік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ұйымдардың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қауіптілігі</a:t>
            </a:r>
            <a:r>
              <a:rPr lang="ru-RU" sz="1300" b="1" i="1" dirty="0" smtClean="0">
                <a:solidFill>
                  <a:schemeClr val="dk1"/>
                </a:solidFill>
              </a:rPr>
              <a:t>",</a:t>
            </a:r>
          </a:p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en-US" sz="1300" b="1" i="1" dirty="0" smtClean="0">
                <a:solidFill>
                  <a:schemeClr val="dk1"/>
                </a:solidFill>
              </a:rPr>
              <a:t>"</a:t>
            </a:r>
            <a:r>
              <a:rPr lang="ru-RU" sz="1300" b="1" i="1" dirty="0" err="1">
                <a:solidFill>
                  <a:schemeClr val="dk1"/>
                </a:solidFill>
              </a:rPr>
              <a:t>Террористер</a:t>
            </a:r>
            <a:r>
              <a:rPr lang="ru-RU" sz="1300" b="1" i="1" dirty="0">
                <a:solidFill>
                  <a:schemeClr val="dk1"/>
                </a:solidFill>
              </a:rPr>
              <a:t> мен </a:t>
            </a:r>
            <a:r>
              <a:rPr lang="ru-RU" sz="1300" b="1" i="1" dirty="0" err="1">
                <a:solidFill>
                  <a:schemeClr val="dk1"/>
                </a:solidFill>
              </a:rPr>
              <a:t>экстремистер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жасөспірімдер</a:t>
            </a:r>
            <a:r>
              <a:rPr lang="ru-RU" sz="1300" b="1" i="1" dirty="0">
                <a:solidFill>
                  <a:schemeClr val="dk1"/>
                </a:solidFill>
              </a:rPr>
              <a:t> мен </a:t>
            </a:r>
            <a:r>
              <a:rPr lang="ru-RU" sz="1300" b="1" i="1" dirty="0" err="1">
                <a:solidFill>
                  <a:schemeClr val="dk1"/>
                </a:solidFill>
              </a:rPr>
              <a:t>жастарды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өздерінің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қылмыстық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мақсаттары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үшін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қалай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пайдалана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алады</a:t>
            </a:r>
            <a:r>
              <a:rPr lang="ru-RU" sz="1300" b="1" i="1" dirty="0">
                <a:solidFill>
                  <a:schemeClr val="dk1"/>
                </a:solidFill>
              </a:rPr>
              <a:t>".</a:t>
            </a:r>
            <a:endParaRPr sz="1300" b="1" i="1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0" name="Google Shape;551;g1bc6e687a7d_0_1264"/>
          <p:cNvSpPr/>
          <p:nvPr/>
        </p:nvSpPr>
        <p:spPr bwMode="auto">
          <a:xfrm>
            <a:off x="305500" y="1877992"/>
            <a:ext cx="58578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en-US" sz="1300" b="1" i="1" dirty="0" smtClean="0">
                <a:solidFill>
                  <a:schemeClr val="dk1"/>
                </a:solidFill>
              </a:rPr>
              <a:t>"</a:t>
            </a:r>
            <a:r>
              <a:rPr lang="ru-RU" sz="1300" b="1" i="1" dirty="0" err="1">
                <a:solidFill>
                  <a:schemeClr val="dk1"/>
                </a:solidFill>
              </a:rPr>
              <a:t>Террористтің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сыртқы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белгілері</a:t>
            </a:r>
            <a:r>
              <a:rPr lang="ru-RU" sz="1300" b="1" i="1" dirty="0" smtClean="0">
                <a:solidFill>
                  <a:schemeClr val="dk1"/>
                </a:solidFill>
              </a:rPr>
              <a:t>",</a:t>
            </a:r>
          </a:p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 smtClean="0">
                <a:solidFill>
                  <a:schemeClr val="dk1"/>
                </a:solidFill>
              </a:rPr>
              <a:t> </a:t>
            </a:r>
            <a:r>
              <a:rPr lang="ru-RU" sz="1300" b="1" i="1" dirty="0">
                <a:solidFill>
                  <a:schemeClr val="dk1"/>
                </a:solidFill>
              </a:rPr>
              <a:t>"</a:t>
            </a:r>
            <a:r>
              <a:rPr lang="ru-RU" sz="1300" b="1" i="1" dirty="0" err="1">
                <a:solidFill>
                  <a:schemeClr val="dk1"/>
                </a:solidFill>
              </a:rPr>
              <a:t>Үйдегі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жарылғыш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құрылғы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қалай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көрінеді</a:t>
            </a:r>
            <a:r>
              <a:rPr lang="ru-RU" sz="1300" b="1" i="1" dirty="0">
                <a:solidFill>
                  <a:schemeClr val="dk1"/>
                </a:solidFill>
              </a:rPr>
              <a:t>", </a:t>
            </a:r>
            <a:endParaRPr lang="ru-RU" sz="1300" b="1" i="1" dirty="0" smtClean="0">
              <a:solidFill>
                <a:schemeClr val="dk1"/>
              </a:solidFill>
            </a:endParaRPr>
          </a:p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 smtClean="0">
                <a:solidFill>
                  <a:schemeClr val="dk1"/>
                </a:solidFill>
              </a:rPr>
              <a:t>"</a:t>
            </a:r>
            <a:r>
              <a:rPr lang="ru-RU" sz="1300" b="1" i="1" dirty="0" err="1">
                <a:solidFill>
                  <a:schemeClr val="dk1"/>
                </a:solidFill>
              </a:rPr>
              <a:t>Егер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мектепте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оқ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атылса</a:t>
            </a:r>
            <a:r>
              <a:rPr lang="ru-RU" sz="1300" b="1" i="1" dirty="0">
                <a:solidFill>
                  <a:schemeClr val="dk1"/>
                </a:solidFill>
              </a:rPr>
              <a:t> не </a:t>
            </a:r>
            <a:r>
              <a:rPr lang="ru-RU" sz="1300" b="1" i="1" dirty="0" err="1">
                <a:solidFill>
                  <a:schemeClr val="dk1"/>
                </a:solidFill>
              </a:rPr>
              <a:t>істеу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керек</a:t>
            </a:r>
            <a:r>
              <a:rPr lang="ru-RU" sz="1300" b="1" i="1" dirty="0" smtClean="0">
                <a:solidFill>
                  <a:schemeClr val="dk1"/>
                </a:solidFill>
              </a:rPr>
              <a:t>", </a:t>
            </a:r>
          </a:p>
          <a:p>
            <a:pPr marL="457200" lvl="0" indent="-311150">
              <a:lnSpc>
                <a:spcPct val="114999"/>
              </a:lnSpc>
              <a:buClr>
                <a:schemeClr val="dk1"/>
              </a:buClr>
              <a:buSzPts val="1300"/>
              <a:buChar char="❏"/>
              <a:defRPr/>
            </a:pPr>
            <a:r>
              <a:rPr lang="ru-RU" sz="1300" b="1" i="1" dirty="0" smtClean="0">
                <a:solidFill>
                  <a:schemeClr val="dk1"/>
                </a:solidFill>
              </a:rPr>
              <a:t>"</a:t>
            </a:r>
            <a:r>
              <a:rPr lang="ru-RU" sz="1300" b="1" i="1" dirty="0" err="1">
                <a:solidFill>
                  <a:schemeClr val="dk1"/>
                </a:solidFill>
              </a:rPr>
              <a:t>Әртүрлі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жарақаттар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үшін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алғашқы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медициналық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көмек</a:t>
            </a:r>
            <a:r>
              <a:rPr lang="ru-RU" sz="1300" b="1" i="1" dirty="0">
                <a:solidFill>
                  <a:schemeClr val="dk1"/>
                </a:solidFill>
              </a:rPr>
              <a:t> </a:t>
            </a:r>
            <a:r>
              <a:rPr lang="ru-RU" sz="1300" b="1" i="1" dirty="0" err="1">
                <a:solidFill>
                  <a:schemeClr val="dk1"/>
                </a:solidFill>
              </a:rPr>
              <a:t>шаралары</a:t>
            </a:r>
            <a:r>
              <a:rPr lang="ru-RU" sz="1300" b="1" i="1" dirty="0">
                <a:solidFill>
                  <a:schemeClr val="dk1"/>
                </a:solidFill>
              </a:rPr>
              <a:t>",</a:t>
            </a:r>
            <a:endParaRPr sz="1300" b="1" i="1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21" name="Google Shape;552;g1bc6e687a7d_0_126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305509" y="864693"/>
            <a:ext cx="1484687" cy="96775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553;g1bc6e687a7d_0_1264"/>
          <p:cNvSpPr/>
          <p:nvPr/>
        </p:nvSpPr>
        <p:spPr bwMode="auto">
          <a:xfrm>
            <a:off x="846026" y="3354163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Сынып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жетекшілері</a:t>
            </a:r>
            <a:r>
              <a:rPr lang="ru-RU" sz="1600" b="1" dirty="0">
                <a:solidFill>
                  <a:srgbClr val="002060"/>
                </a:solidFill>
              </a:rPr>
              <a:t> мен </a:t>
            </a:r>
            <a:r>
              <a:rPr lang="ru-RU" sz="1600" b="1" dirty="0" err="1">
                <a:solidFill>
                  <a:srgbClr val="002060"/>
                </a:solidFill>
              </a:rPr>
              <a:t>педагогтарының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іс-әрекеттері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554;g1bc6e687a7d_0_1264"/>
          <p:cNvSpPr/>
          <p:nvPr/>
        </p:nvSpPr>
        <p:spPr bwMode="auto">
          <a:xfrm>
            <a:off x="2087104" y="432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555;g1bc6e687a7d_0_1264"/>
          <p:cNvSpPr/>
          <p:nvPr/>
        </p:nvSpPr>
        <p:spPr bwMode="auto">
          <a:xfrm>
            <a:off x="5405575" y="432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556;g1bc6e687a7d_0_1264"/>
          <p:cNvSpPr/>
          <p:nvPr/>
        </p:nvSpPr>
        <p:spPr bwMode="auto">
          <a:xfrm>
            <a:off x="8072058" y="432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557;g1bc6e687a7d_0_1264"/>
          <p:cNvSpPr/>
          <p:nvPr/>
        </p:nvSpPr>
        <p:spPr bwMode="auto">
          <a:xfrm>
            <a:off x="5613554" y="3766675"/>
            <a:ext cx="26109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558;g1bc6e687a7d_0_1264"/>
          <p:cNvSpPr/>
          <p:nvPr/>
        </p:nvSpPr>
        <p:spPr bwMode="auto">
          <a:xfrm>
            <a:off x="2197771" y="3766675"/>
            <a:ext cx="33000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559;g1bc6e687a7d_0_1264"/>
          <p:cNvSpPr/>
          <p:nvPr/>
        </p:nvSpPr>
        <p:spPr bwMode="auto">
          <a:xfrm>
            <a:off x="168292" y="3785050"/>
            <a:ext cx="20109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560;g1bc6e687a7d_0_1264"/>
          <p:cNvSpPr/>
          <p:nvPr/>
        </p:nvSpPr>
        <p:spPr bwMode="auto">
          <a:xfrm>
            <a:off x="137167" y="4011175"/>
            <a:ext cx="1953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жеткіліксіз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" name="Google Shape;561;g1bc6e687a7d_0_1264"/>
          <p:cNvSpPr/>
          <p:nvPr/>
        </p:nvSpPr>
        <p:spPr bwMode="auto">
          <a:xfrm>
            <a:off x="2212826" y="3846325"/>
            <a:ext cx="3285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жекелеген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мектепішілік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тәртіп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ережелерін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бұзу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экстремистік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ұйымдар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реакциялық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діни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секталарға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тарту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фактілерін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алдын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562;g1bc6e687a7d_0_1264"/>
          <p:cNvSpPr/>
          <p:nvPr/>
        </p:nvSpPr>
        <p:spPr bwMode="auto">
          <a:xfrm>
            <a:off x="8319129" y="3766675"/>
            <a:ext cx="21693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563;g1bc6e687a7d_0_1264"/>
          <p:cNvSpPr/>
          <p:nvPr/>
        </p:nvSpPr>
        <p:spPr bwMode="auto">
          <a:xfrm>
            <a:off x="8329492" y="3930400"/>
            <a:ext cx="2169300" cy="1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Террористік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көріністерге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қою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алгоритмдерін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пысықтау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практикалық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жаттығуларға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белсенді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қатысу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" name="Google Shape;564;g1bc6e687a7d_0_1264"/>
          <p:cNvSpPr/>
          <p:nvPr/>
        </p:nvSpPr>
        <p:spPr bwMode="auto">
          <a:xfrm>
            <a:off x="5749129" y="3766675"/>
            <a:ext cx="22671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жекелеген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мектепішілік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тәртіп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ережелерін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бұзу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экстремистік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ұйымдар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реакциялық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діни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секталарға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тарту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фактілерін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алдын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" name="Google Shape;565;g1bc6e687a7d_0_1264"/>
          <p:cNvSpPr/>
          <p:nvPr/>
        </p:nvSpPr>
        <p:spPr bwMode="auto">
          <a:xfrm>
            <a:off x="10603816" y="3766675"/>
            <a:ext cx="14847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566;g1bc6e687a7d_0_1264"/>
          <p:cNvSpPr/>
          <p:nvPr/>
        </p:nvSpPr>
        <p:spPr bwMode="auto">
          <a:xfrm>
            <a:off x="10614167" y="4009775"/>
            <a:ext cx="1533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  <a:defRPr/>
            </a:pPr>
            <a:r>
              <a:rPr lang="ru-RU" sz="1200" dirty="0" err="1">
                <a:solidFill>
                  <a:schemeClr val="dk1"/>
                </a:solidFill>
              </a:rPr>
              <a:t>зорлық-зомбылық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акцияларына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бейім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 dirty="0">
              <a:solidFill>
                <a:schemeClr val="dk1"/>
              </a:solidFill>
            </a:endParaRPr>
          </a:p>
        </p:txBody>
      </p:sp>
      <p:pic>
        <p:nvPicPr>
          <p:cNvPr id="36" name="Google Shape;567;g1bc6e687a7d_0_1264"/>
          <p:cNvPicPr/>
          <p:nvPr/>
        </p:nvPicPr>
        <p:blipFill>
          <a:blip r:embed="rId4">
            <a:alphaModFix/>
          </a:blip>
          <a:srcRect b="59410"/>
          <a:stretch/>
        </p:blipFill>
        <p:spPr bwMode="auto">
          <a:xfrm flipH="1">
            <a:off x="1790196" y="3034851"/>
            <a:ext cx="1061950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568;g1bc6e687a7d_0_1264" descr="F:\Преза ЕН\Новая папка (2)\03.png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1345988" y="836475"/>
            <a:ext cx="626308" cy="8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569;g1bc6e687a7d_0_1264"/>
          <p:cNvSpPr/>
          <p:nvPr/>
        </p:nvSpPr>
        <p:spPr bwMode="auto">
          <a:xfrm>
            <a:off x="138025" y="5383525"/>
            <a:ext cx="11937900" cy="455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570;g1bc6e687a7d_0_1264"/>
          <p:cNvSpPr/>
          <p:nvPr/>
        </p:nvSpPr>
        <p:spPr bwMode="auto">
          <a:xfrm>
            <a:off x="192475" y="5463174"/>
            <a:ext cx="118836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>
                <a:solidFill>
                  <a:schemeClr val="dk1"/>
                </a:solidFill>
              </a:rPr>
              <a:t>эвакуация </a:t>
            </a:r>
            <a:r>
              <a:rPr lang="ru-RU" sz="1200" dirty="0" err="1">
                <a:solidFill>
                  <a:schemeClr val="dk1"/>
                </a:solidFill>
              </a:rPr>
              <a:t>маршруттарын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жетілдіру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жеке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күйзеліске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төзімділікті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дағдарыс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қабілетін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арттыру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ұсыныстар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енгізу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571;g1bc6e687a7d_0_1264"/>
          <p:cNvSpPr/>
          <p:nvPr/>
        </p:nvSpPr>
        <p:spPr bwMode="auto">
          <a:xfrm>
            <a:off x="846026" y="5944063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Вахтерлердің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әрекеттері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" name="Google Shape;572;g1bc6e687a7d_0_1264"/>
          <p:cNvSpPr/>
          <p:nvPr/>
        </p:nvSpPr>
        <p:spPr bwMode="auto">
          <a:xfrm>
            <a:off x="5547000" y="6424975"/>
            <a:ext cx="1484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жедел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қызметтердің</a:t>
            </a:r>
            <a:r>
              <a:rPr lang="ru-RU" sz="1200" dirty="0" smtClean="0">
                <a:solidFill>
                  <a:schemeClr val="dk1"/>
                </a:solidFill>
              </a:rPr>
              <a:t> телефон </a:t>
            </a:r>
            <a:r>
              <a:rPr lang="ru-RU" sz="1200" dirty="0" err="1">
                <a:solidFill>
                  <a:schemeClr val="dk1"/>
                </a:solidFill>
              </a:rPr>
              <a:t>нөмірлерін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573;g1bc6e687a7d_0_1264"/>
          <p:cNvSpPr/>
          <p:nvPr/>
        </p:nvSpPr>
        <p:spPr bwMode="auto">
          <a:xfrm>
            <a:off x="7185101" y="6332750"/>
            <a:ext cx="40746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ұйымдарына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келушілерді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пысықтау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учаскелік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инспекторлармен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кәмелетке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толмағандар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істері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жөніндегі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инспекторлармен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өзара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" name="Google Shape;574;g1bc6e687a7d_0_1264"/>
          <p:cNvSpPr/>
          <p:nvPr/>
        </p:nvSpPr>
        <p:spPr bwMode="auto">
          <a:xfrm>
            <a:off x="1688217" y="712758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" name="Google Shape;575;g1bc6e687a7d_0_1264"/>
          <p:cNvSpPr/>
          <p:nvPr/>
        </p:nvSpPr>
        <p:spPr bwMode="auto">
          <a:xfrm>
            <a:off x="5067292" y="712758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5" name="Google Shape;576;g1bc6e687a7d_0_1264"/>
          <p:cNvSpPr/>
          <p:nvPr/>
        </p:nvSpPr>
        <p:spPr bwMode="auto">
          <a:xfrm>
            <a:off x="6791567" y="712758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6" name="Google Shape;577;g1bc6e687a7d_0_1264"/>
          <p:cNvSpPr/>
          <p:nvPr/>
        </p:nvSpPr>
        <p:spPr bwMode="auto">
          <a:xfrm>
            <a:off x="10795367" y="712758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7" name="Google Shape;578;g1bc6e687a7d_0_1264" descr="F:\Преза ЕН\Новая папка (2)\04.png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9647168" y="3063820"/>
            <a:ext cx="1061950" cy="631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83;g1bc6e687a7d_0_1392"/>
          <p:cNvSpPr/>
          <p:nvPr/>
        </p:nvSpPr>
        <p:spPr bwMode="auto">
          <a:xfrm>
            <a:off x="2361000" y="5126700"/>
            <a:ext cx="2762100" cy="208109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584;g1bc6e687a7d_0_1392"/>
          <p:cNvSpPr/>
          <p:nvPr/>
        </p:nvSpPr>
        <p:spPr bwMode="auto">
          <a:xfrm>
            <a:off x="5743238" y="3497400"/>
            <a:ext cx="26109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585;g1bc6e687a7d_0_1392"/>
          <p:cNvSpPr/>
          <p:nvPr/>
        </p:nvSpPr>
        <p:spPr bwMode="auto">
          <a:xfrm>
            <a:off x="2326307" y="3497400"/>
            <a:ext cx="33000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586;g1bc6e687a7d_0_1392"/>
          <p:cNvSpPr/>
          <p:nvPr/>
        </p:nvSpPr>
        <p:spPr bwMode="auto">
          <a:xfrm>
            <a:off x="200550" y="3497400"/>
            <a:ext cx="20229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587;g1bc6e687a7d_0_1392"/>
          <p:cNvSpPr/>
          <p:nvPr/>
        </p:nvSpPr>
        <p:spPr bwMode="auto">
          <a:xfrm>
            <a:off x="8471100" y="3497400"/>
            <a:ext cx="25434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588;g1bc6e687a7d_0_1392"/>
          <p:cNvSpPr/>
          <p:nvPr/>
        </p:nvSpPr>
        <p:spPr bwMode="auto">
          <a:xfrm>
            <a:off x="250401" y="3742500"/>
            <a:ext cx="20229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жеткіліксіз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589;g1bc6e687a7d_0_1392"/>
          <p:cNvSpPr/>
          <p:nvPr/>
        </p:nvSpPr>
        <p:spPr bwMode="auto">
          <a:xfrm>
            <a:off x="2500175" y="3497400"/>
            <a:ext cx="29673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өз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жұмыс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орындарына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сабақтар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басталғанға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дейін</a:t>
            </a:r>
            <a:r>
              <a:rPr lang="ru-RU" sz="1200" dirty="0">
                <a:solidFill>
                  <a:schemeClr val="dk1"/>
                </a:solidFill>
              </a:rPr>
              <a:t> 15 минут </a:t>
            </a:r>
            <a:r>
              <a:rPr lang="ru-RU" sz="1200" dirty="0" err="1">
                <a:solidFill>
                  <a:schemeClr val="dk1"/>
                </a:solidFill>
              </a:rPr>
              <a:t>бұрын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жай-күйін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заттардың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жоқтығына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тексеру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мақсатында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сабаққа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жұмысқа</a:t>
            </a:r>
            <a:r>
              <a:rPr lang="ru-RU" sz="1200" dirty="0">
                <a:solidFill>
                  <a:schemeClr val="dk1"/>
                </a:solidFill>
              </a:rPr>
              <a:t>)</a:t>
            </a:r>
            <a:r>
              <a:rPr lang="ru-RU" sz="1200" dirty="0" err="1">
                <a:solidFill>
                  <a:schemeClr val="dk1"/>
                </a:solidFill>
              </a:rPr>
              <a:t>дайындау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590;g1bc6e687a7d_0_1392"/>
          <p:cNvSpPr/>
          <p:nvPr/>
        </p:nvSpPr>
        <p:spPr bwMode="auto">
          <a:xfrm>
            <a:off x="8557225" y="3692800"/>
            <a:ext cx="2384699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жауапты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кезекшілерге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аяқталғаннан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кейін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оқу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сыныптарын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жинауды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бақылау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591;g1bc6e687a7d_0_1392"/>
          <p:cNvSpPr/>
          <p:nvPr/>
        </p:nvSpPr>
        <p:spPr bwMode="auto">
          <a:xfrm>
            <a:off x="5878800" y="3497400"/>
            <a:ext cx="2267100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оларға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бекітілмеген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оқу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үй-жайларында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сыныптарда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кабинеттерде</a:t>
            </a:r>
            <a:r>
              <a:rPr lang="ru-RU" sz="1200" dirty="0">
                <a:solidFill>
                  <a:schemeClr val="dk1"/>
                </a:solidFill>
              </a:rPr>
              <a:t>) </a:t>
            </a:r>
            <a:r>
              <a:rPr lang="ru-RU" sz="1200" dirty="0" err="1">
                <a:solidFill>
                  <a:schemeClr val="dk1"/>
                </a:solidFill>
              </a:rPr>
              <a:t>сабақ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өткізетін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педагогтерге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кілттерді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вахтерден</a:t>
            </a:r>
            <a:r>
              <a:rPr lang="ru-RU" sz="1200" dirty="0" smtClean="0">
                <a:solidFill>
                  <a:schemeClr val="dk1"/>
                </a:solidFill>
              </a:rPr>
              <a:t>  </a:t>
            </a:r>
            <a:r>
              <a:rPr lang="ru-RU" sz="1200" dirty="0" err="1">
                <a:solidFill>
                  <a:schemeClr val="dk1"/>
                </a:solidFill>
              </a:rPr>
              <a:t>алу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тапсыру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592;g1bc6e687a7d_0_1392"/>
          <p:cNvSpPr/>
          <p:nvPr/>
        </p:nvSpPr>
        <p:spPr bwMode="auto">
          <a:xfrm>
            <a:off x="0" y="911354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593;g1bc6e687a7d_0_1392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және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аумағында</a:t>
            </a:r>
            <a:r>
              <a:rPr lang="ru-RU" sz="1600" b="1" dirty="0">
                <a:solidFill>
                  <a:srgbClr val="002060"/>
                </a:solidFill>
              </a:rPr>
              <a:t> терроризм </a:t>
            </a:r>
            <a:r>
              <a:rPr lang="ru-RU" sz="1600" b="1" dirty="0" err="1">
                <a:solidFill>
                  <a:srgbClr val="002060"/>
                </a:solidFill>
              </a:rPr>
              <a:t>актілерінің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алдын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практикалық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іс-шаралар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5" name="Google Shape;594;g1bc6e687a7d_0_1392"/>
          <p:cNvSpPr/>
          <p:nvPr/>
        </p:nvSpPr>
        <p:spPr bwMode="auto">
          <a:xfrm>
            <a:off x="846026" y="963550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700" b="1" dirty="0" err="1">
                <a:solidFill>
                  <a:srgbClr val="002060"/>
                </a:solidFill>
              </a:rPr>
              <a:t>Кезекші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 smtClean="0">
                <a:solidFill>
                  <a:srgbClr val="002060"/>
                </a:solidFill>
              </a:rPr>
              <a:t>әкімшіліктің</a:t>
            </a:r>
            <a:r>
              <a:rPr lang="ru-RU" sz="1700" b="1" dirty="0" smtClean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әрекеттері</a:t>
            </a:r>
            <a:r>
              <a:rPr lang="ru-RU" sz="1700" b="1" dirty="0">
                <a:solidFill>
                  <a:srgbClr val="002060"/>
                </a:solidFill>
              </a:rPr>
              <a:t>:</a:t>
            </a:r>
            <a:endParaRPr sz="17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595;g1bc6e687a7d_0_1392"/>
          <p:cNvSpPr/>
          <p:nvPr/>
        </p:nvSpPr>
        <p:spPr bwMode="auto">
          <a:xfrm>
            <a:off x="6071038" y="1472949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596;g1bc6e687a7d_0_1392"/>
          <p:cNvSpPr/>
          <p:nvPr/>
        </p:nvSpPr>
        <p:spPr bwMode="auto">
          <a:xfrm>
            <a:off x="2654108" y="1472949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597;g1bc6e687a7d_0_1392"/>
          <p:cNvSpPr/>
          <p:nvPr/>
        </p:nvSpPr>
        <p:spPr bwMode="auto">
          <a:xfrm>
            <a:off x="200550" y="1472949"/>
            <a:ext cx="2384699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598;g1bc6e687a7d_0_1392"/>
          <p:cNvSpPr/>
          <p:nvPr/>
        </p:nvSpPr>
        <p:spPr bwMode="auto">
          <a:xfrm>
            <a:off x="250411" y="1718050"/>
            <a:ext cx="2180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мінез-құлқы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жеткіліксіз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назар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аударыңыз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599;g1bc6e687a7d_0_1392"/>
          <p:cNvSpPr/>
          <p:nvPr/>
        </p:nvSpPr>
        <p:spPr bwMode="auto">
          <a:xfrm>
            <a:off x="2827975" y="1703950"/>
            <a:ext cx="29673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кезекші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педагогтардың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жұмысына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өткізуді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бақылауды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жүзеге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асыру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600;g1bc6e687a7d_0_1392"/>
          <p:cNvSpPr/>
          <p:nvPr/>
        </p:nvSpPr>
        <p:spPr bwMode="auto">
          <a:xfrm>
            <a:off x="2360992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601;g1bc6e687a7d_0_1392"/>
          <p:cNvSpPr/>
          <p:nvPr/>
        </p:nvSpPr>
        <p:spPr bwMode="auto">
          <a:xfrm>
            <a:off x="5723946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" name="Google Shape;602;g1bc6e687a7d_0_1392"/>
          <p:cNvSpPr/>
          <p:nvPr/>
        </p:nvSpPr>
        <p:spPr bwMode="auto">
          <a:xfrm>
            <a:off x="8798900" y="1472949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603;g1bc6e687a7d_0_1392"/>
          <p:cNvSpPr/>
          <p:nvPr/>
        </p:nvSpPr>
        <p:spPr bwMode="auto">
          <a:xfrm>
            <a:off x="8957725" y="1552600"/>
            <a:ext cx="2931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жүгі</a:t>
            </a:r>
            <a:r>
              <a:rPr lang="ru-RU" sz="1200" dirty="0">
                <a:solidFill>
                  <a:schemeClr val="dk1"/>
                </a:solidFill>
              </a:rPr>
              <a:t> бар </a:t>
            </a:r>
            <a:r>
              <a:rPr lang="ru-RU" sz="1200" dirty="0" err="1">
                <a:solidFill>
                  <a:schemeClr val="dk1"/>
                </a:solidFill>
              </a:rPr>
              <a:t>адамдардың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ауыр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сөмкелер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жәшіктер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үлкен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байламдар</a:t>
            </a:r>
            <a:r>
              <a:rPr lang="ru-RU" sz="1200" dirty="0">
                <a:solidFill>
                  <a:schemeClr val="dk1"/>
                </a:solidFill>
              </a:rPr>
              <a:t>)</a:t>
            </a:r>
            <a:r>
              <a:rPr lang="ru-RU" sz="1200" dirty="0" err="1">
                <a:solidFill>
                  <a:schemeClr val="dk1"/>
                </a:solidFill>
              </a:rPr>
              <a:t>кіру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әрекеті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объектінің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басшысын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күзетшіні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хабардар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604;g1bc6e687a7d_0_1392"/>
          <p:cNvSpPr/>
          <p:nvPr/>
        </p:nvSpPr>
        <p:spPr bwMode="auto">
          <a:xfrm>
            <a:off x="8434358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605;g1bc6e687a7d_0_1392"/>
          <p:cNvSpPr/>
          <p:nvPr/>
        </p:nvSpPr>
        <p:spPr bwMode="auto">
          <a:xfrm>
            <a:off x="6206600" y="1718050"/>
            <a:ext cx="2267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ұйымдарында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сабақ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басталғанға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дейін</a:t>
            </a:r>
            <a:r>
              <a:rPr lang="ru-RU" sz="1200" dirty="0">
                <a:solidFill>
                  <a:schemeClr val="dk1"/>
                </a:solidFill>
              </a:rPr>
              <a:t> 30 минут </a:t>
            </a:r>
            <a:r>
              <a:rPr lang="ru-RU" sz="1200" dirty="0" err="1">
                <a:solidFill>
                  <a:schemeClr val="dk1"/>
                </a:solidFill>
              </a:rPr>
              <a:t>бұрын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606;g1bc6e687a7d_0_1392"/>
          <p:cNvPicPr/>
          <p:nvPr/>
        </p:nvPicPr>
        <p:blipFill>
          <a:blip r:embed="rId2">
            <a:alphaModFix/>
          </a:blip>
          <a:srcRect l="70252" t="38089" b="32028"/>
          <a:stretch/>
        </p:blipFill>
        <p:spPr bwMode="auto">
          <a:xfrm flipH="1">
            <a:off x="138022" y="417623"/>
            <a:ext cx="1311845" cy="1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607;g1bc6e687a7d_0_1392"/>
          <p:cNvPicPr/>
          <p:nvPr/>
        </p:nvPicPr>
        <p:blipFill>
          <a:blip r:embed="rId2">
            <a:alphaModFix/>
          </a:blip>
          <a:srcRect l="44478" t="14867" r="25772" b="57667"/>
          <a:stretch/>
        </p:blipFill>
        <p:spPr bwMode="auto">
          <a:xfrm>
            <a:off x="10927875" y="417625"/>
            <a:ext cx="1311850" cy="123479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608;g1bc6e687a7d_0_1392"/>
          <p:cNvSpPr/>
          <p:nvPr/>
        </p:nvSpPr>
        <p:spPr bwMode="auto">
          <a:xfrm>
            <a:off x="846026" y="2999225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700" b="1" dirty="0" err="1">
                <a:solidFill>
                  <a:srgbClr val="002060"/>
                </a:solidFill>
              </a:rPr>
              <a:t>Білім</a:t>
            </a:r>
            <a:r>
              <a:rPr lang="ru-RU" sz="1700" b="1" dirty="0">
                <a:solidFill>
                  <a:srgbClr val="002060"/>
                </a:solidFill>
              </a:rPr>
              <a:t> беру </a:t>
            </a:r>
            <a:r>
              <a:rPr lang="ru-RU" sz="1700" b="1" dirty="0" err="1">
                <a:solidFill>
                  <a:srgbClr val="002060"/>
                </a:solidFill>
              </a:rPr>
              <a:t>ұйымының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тұрақты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құрамының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>
                <a:solidFill>
                  <a:srgbClr val="002060"/>
                </a:solidFill>
              </a:rPr>
              <a:t>іс-әрекеттері</a:t>
            </a:r>
            <a:r>
              <a:rPr lang="ru-RU" sz="1700" b="1" dirty="0">
                <a:solidFill>
                  <a:srgbClr val="002060"/>
                </a:solidFill>
              </a:rPr>
              <a:t>:</a:t>
            </a:r>
            <a:endParaRPr sz="17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609;g1bc6e687a7d_0_139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1131457" y="3404824"/>
            <a:ext cx="1043171" cy="1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610;g1bc6e687a7d_0_1392"/>
          <p:cNvSpPr/>
          <p:nvPr/>
        </p:nvSpPr>
        <p:spPr bwMode="auto">
          <a:xfrm>
            <a:off x="5841700" y="6098475"/>
            <a:ext cx="4628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600" dirty="0" err="1">
                <a:solidFill>
                  <a:schemeClr val="dk1"/>
                </a:solidFill>
              </a:rPr>
              <a:t>сабақтың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басталуына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уақтылы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дайындалу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мақсатында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мектепке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алдын</a:t>
            </a:r>
            <a:r>
              <a:rPr lang="ru-RU" sz="1600" dirty="0">
                <a:solidFill>
                  <a:schemeClr val="dk1"/>
                </a:solidFill>
              </a:rPr>
              <a:t> ала </a:t>
            </a:r>
            <a:r>
              <a:rPr lang="ru-RU" sz="1600" dirty="0" err="1">
                <a:solidFill>
                  <a:schemeClr val="dk1"/>
                </a:solidFill>
              </a:rPr>
              <a:t>келу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611;g1bc6e687a7d_0_1392"/>
          <p:cNvSpPr/>
          <p:nvPr/>
        </p:nvSpPr>
        <p:spPr bwMode="auto">
          <a:xfrm>
            <a:off x="5406200" y="5657475"/>
            <a:ext cx="5322124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>
              <a:lnSpc>
                <a:spcPct val="114999"/>
              </a:lnSpc>
              <a:defRPr/>
            </a:pPr>
            <a:r>
              <a:rPr lang="ru-RU" sz="1800" b="1" dirty="0" err="1">
                <a:solidFill>
                  <a:srgbClr val="002060"/>
                </a:solidFill>
              </a:rPr>
              <a:t>Білім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алушылардың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іс-әрекеттері</a:t>
            </a:r>
            <a:r>
              <a:rPr lang="ru-RU" sz="1800" b="1" dirty="0">
                <a:solidFill>
                  <a:srgbClr val="002060"/>
                </a:solidFill>
              </a:rPr>
              <a:t>:</a:t>
            </a:r>
            <a:endParaRPr sz="1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33" name="Google Shape;612;g1bc6e687a7d_0_1392"/>
          <p:cNvCxnSpPr>
            <a:cxnSpLocks/>
            <a:stCxn id="34" idx="3"/>
            <a:endCxn id="31" idx="1"/>
          </p:cNvCxnSpPr>
          <p:nvPr/>
        </p:nvCxnSpPr>
        <p:spPr bwMode="auto">
          <a:xfrm>
            <a:off x="4851801" y="6211945"/>
            <a:ext cx="990000" cy="2037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4" name="Google Shape;613;g1bc6e687a7d_0_1392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671700" y="5082675"/>
            <a:ext cx="2180101" cy="22585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614;g1bc6e687a7d_0_1392"/>
          <p:cNvCxnSpPr>
            <a:cxnSpLocks/>
          </p:cNvCxnSpPr>
          <p:nvPr/>
        </p:nvCxnSpPr>
        <p:spPr bwMode="auto">
          <a:xfrm rot="10800000" flipH="1">
            <a:off x="1981801" y="3553625"/>
            <a:ext cx="611400" cy="482100"/>
          </a:xfrm>
          <a:prstGeom prst="bentConnector3">
            <a:avLst>
              <a:gd name="adj1" fmla="val 65988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" name="Google Shape;615;g1bc6e687a7d_0_1392"/>
          <p:cNvCxnSpPr>
            <a:cxnSpLocks/>
          </p:cNvCxnSpPr>
          <p:nvPr/>
        </p:nvCxnSpPr>
        <p:spPr bwMode="auto">
          <a:xfrm>
            <a:off x="5334550" y="4503917"/>
            <a:ext cx="736500" cy="224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" name="Google Shape;616;g1bc6e687a7d_0_1392"/>
          <p:cNvCxnSpPr>
            <a:cxnSpLocks/>
            <a:stCxn id="12" idx="3"/>
          </p:cNvCxnSpPr>
          <p:nvPr/>
        </p:nvCxnSpPr>
        <p:spPr bwMode="auto">
          <a:xfrm rot="10800000" flipH="1">
            <a:off x="8145900" y="3505650"/>
            <a:ext cx="722700" cy="486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1;g1bc6e687a7d_0_1525"/>
          <p:cNvSpPr/>
          <p:nvPr/>
        </p:nvSpPr>
        <p:spPr bwMode="auto">
          <a:xfrm>
            <a:off x="1575600" y="1061274"/>
            <a:ext cx="9512763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беру </a:t>
            </a:r>
            <a:r>
              <a:rPr lang="ru-RU" sz="1600" b="1" dirty="0" err="1">
                <a:solidFill>
                  <a:schemeClr val="dk1"/>
                </a:solidFill>
              </a:rPr>
              <a:t>ұйымының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ететін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адамдардың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Google Shape;622;g1bc6e687a7d_0_1525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және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аумағында</a:t>
            </a:r>
            <a:r>
              <a:rPr lang="ru-RU" sz="1600" b="1" dirty="0">
                <a:solidFill>
                  <a:srgbClr val="002060"/>
                </a:solidFill>
              </a:rPr>
              <a:t> терроризм </a:t>
            </a:r>
            <a:r>
              <a:rPr lang="ru-RU" sz="1600" b="1" dirty="0" err="1">
                <a:solidFill>
                  <a:srgbClr val="002060"/>
                </a:solidFill>
              </a:rPr>
              <a:t>актілерінің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алдын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жөніндегі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практикалық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іс-шаралар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6" name="Google Shape;623;g1bc6e687a7d_0_1525"/>
          <p:cNvSpPr/>
          <p:nvPr/>
        </p:nvSpPr>
        <p:spPr bwMode="auto">
          <a:xfrm>
            <a:off x="1635200" y="1580175"/>
            <a:ext cx="4816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мекеме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аумағына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автокөлік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құралдарын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өткізу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кезінде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тиісті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құжаттарды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әкелінетін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жүктердің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сипатын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тексеру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7" name="Google Shape;624;g1bc6e687a7d_0_1525"/>
          <p:cNvCxnSpPr>
            <a:cxnSpLocks/>
          </p:cNvCxnSpPr>
          <p:nvPr/>
        </p:nvCxnSpPr>
        <p:spPr bwMode="auto">
          <a:xfrm>
            <a:off x="1647005" y="2672902"/>
            <a:ext cx="48702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625;g1bc6e687a7d_0_1525"/>
          <p:cNvSpPr/>
          <p:nvPr/>
        </p:nvSpPr>
        <p:spPr bwMode="auto">
          <a:xfrm>
            <a:off x="1635200" y="2799503"/>
            <a:ext cx="48165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құжаттарды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тексеруге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мектепке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қызмет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істері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бойынша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баратын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басқа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ұйымдардан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келген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адамдардың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келу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мақсатына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ерекше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назар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аудару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келушілер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кітабына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тиісті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жазбалар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жасау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9" name="Google Shape;626;g1bc6e687a7d_0_1525"/>
          <p:cNvCxnSpPr>
            <a:cxnSpLocks/>
          </p:cNvCxnSpPr>
          <p:nvPr/>
        </p:nvCxnSpPr>
        <p:spPr bwMode="auto">
          <a:xfrm>
            <a:off x="1647005" y="4134693"/>
            <a:ext cx="48702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627;g1bc6e687a7d_0_1525"/>
          <p:cNvSpPr/>
          <p:nvPr/>
        </p:nvSpPr>
        <p:spPr bwMode="auto">
          <a:xfrm>
            <a:off x="7848925" y="5287112"/>
            <a:ext cx="39021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бөгде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адамдардың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мектеп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ғимаратына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кіруін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шектеу</a:t>
            </a:r>
            <a:r>
              <a:rPr lang="ru-RU" sz="1600" dirty="0">
                <a:solidFill>
                  <a:schemeClr val="dk1"/>
                </a:solidFill>
              </a:rPr>
              <a:t> (</a:t>
            </a:r>
            <a:r>
              <a:rPr lang="ru-RU" sz="1600" dirty="0" err="1">
                <a:solidFill>
                  <a:schemeClr val="dk1"/>
                </a:solidFill>
              </a:rPr>
              <a:t>себептерін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анықтау</a:t>
            </a:r>
            <a:r>
              <a:rPr lang="en-US" sz="1600" dirty="0" smtClean="0">
                <a:solidFill>
                  <a:schemeClr val="dk1"/>
                </a:solidFill>
              </a:rPr>
              <a:t>)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" name="Google Shape;628;g1bc6e687a7d_0_1525"/>
          <p:cNvCxnSpPr>
            <a:cxnSpLocks/>
          </p:cNvCxnSpPr>
          <p:nvPr/>
        </p:nvCxnSpPr>
        <p:spPr bwMode="auto">
          <a:xfrm>
            <a:off x="8083426" y="6063688"/>
            <a:ext cx="39555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629;g1bc6e687a7d_0_1525"/>
          <p:cNvSpPr/>
          <p:nvPr/>
        </p:nvSpPr>
        <p:spPr bwMode="auto">
          <a:xfrm>
            <a:off x="1641100" y="4204249"/>
            <a:ext cx="4816500" cy="207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педагогтар</a:t>
            </a:r>
            <a:r>
              <a:rPr lang="ru-RU" sz="1600" dirty="0">
                <a:solidFill>
                  <a:schemeClr val="dk1"/>
                </a:solidFill>
              </a:rPr>
              <a:t> мен </a:t>
            </a:r>
            <a:r>
              <a:rPr lang="ru-RU" sz="1600" dirty="0" err="1">
                <a:solidFill>
                  <a:schemeClr val="dk1"/>
                </a:solidFill>
              </a:rPr>
              <a:t>білім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алушылардың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жұмысқа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сабаққа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жаппай</a:t>
            </a:r>
            <a:r>
              <a:rPr lang="ru-RU" sz="1600" dirty="0">
                <a:solidFill>
                  <a:schemeClr val="dk1"/>
                </a:solidFill>
              </a:rPr>
              <a:t> (</a:t>
            </a:r>
            <a:r>
              <a:rPr lang="ru-RU" sz="1600" dirty="0" err="1">
                <a:solidFill>
                  <a:schemeClr val="dk1"/>
                </a:solidFill>
              </a:rPr>
              <a:t>жалпы</a:t>
            </a:r>
            <a:r>
              <a:rPr lang="ru-RU" sz="1600" dirty="0">
                <a:solidFill>
                  <a:schemeClr val="dk1"/>
                </a:solidFill>
              </a:rPr>
              <a:t>) </a:t>
            </a:r>
            <a:r>
              <a:rPr lang="ru-RU" sz="1600" dirty="0" err="1">
                <a:solidFill>
                  <a:schemeClr val="dk1"/>
                </a:solidFill>
              </a:rPr>
              <a:t>келуі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жұмыс</a:t>
            </a:r>
            <a:r>
              <a:rPr lang="ru-RU" sz="1600" dirty="0">
                <a:solidFill>
                  <a:schemeClr val="dk1"/>
                </a:solidFill>
              </a:rPr>
              <a:t> пен </a:t>
            </a:r>
            <a:r>
              <a:rPr lang="ru-RU" sz="1600" dirty="0" err="1">
                <a:solidFill>
                  <a:schemeClr val="dk1"/>
                </a:solidFill>
              </a:rPr>
              <a:t>сабақ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аяқталғаннан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кейін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олардың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кетуі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кезінде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ғимараттың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кіреберіс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есіктерін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кіру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шығу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үшін</a:t>
            </a:r>
            <a:r>
              <a:rPr lang="ru-RU" sz="1600" dirty="0">
                <a:solidFill>
                  <a:schemeClr val="dk1"/>
                </a:solidFill>
              </a:rPr>
              <a:t> бос </a:t>
            </a:r>
            <a:r>
              <a:rPr lang="ru-RU" sz="1600" dirty="0" err="1">
                <a:solidFill>
                  <a:schemeClr val="dk1"/>
                </a:solidFill>
              </a:rPr>
              <a:t>ұстау</a:t>
            </a:r>
            <a:r>
              <a:rPr lang="ru-RU" sz="1600" dirty="0">
                <a:solidFill>
                  <a:schemeClr val="dk1"/>
                </a:solidFill>
              </a:rPr>
              <a:t>. </a:t>
            </a:r>
            <a:r>
              <a:rPr lang="ru-RU" sz="1600" dirty="0" err="1">
                <a:solidFill>
                  <a:schemeClr val="dk1"/>
                </a:solidFill>
              </a:rPr>
              <a:t>Тәуліктің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қалған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уақытында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кіреберіс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есіктерді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күзетші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келген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адамның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қоңырауы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бойынша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ашады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3" name="Google Shape;630;g1bc6e687a7d_0_1525"/>
          <p:cNvCxnSpPr>
            <a:cxnSpLocks/>
          </p:cNvCxnSpPr>
          <p:nvPr/>
        </p:nvCxnSpPr>
        <p:spPr bwMode="auto">
          <a:xfrm>
            <a:off x="1652895" y="6080177"/>
            <a:ext cx="48702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631;g1bc6e687a7d_0_1525"/>
          <p:cNvSpPr/>
          <p:nvPr/>
        </p:nvSpPr>
        <p:spPr bwMode="auto">
          <a:xfrm>
            <a:off x="7875451" y="1580175"/>
            <a:ext cx="39021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жұмыс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күні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аяқталғаннан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кейін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білім</a:t>
            </a:r>
            <a:r>
              <a:rPr lang="ru-RU" sz="1600" dirty="0">
                <a:solidFill>
                  <a:schemeClr val="dk1"/>
                </a:solidFill>
              </a:rPr>
              <a:t> беру </a:t>
            </a:r>
            <a:r>
              <a:rPr lang="ru-RU" sz="1600" dirty="0" err="1">
                <a:solidFill>
                  <a:schemeClr val="dk1"/>
                </a:solidFill>
              </a:rPr>
              <a:t>ұйымының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ішкі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үй-жайларын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үнемі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тексеріп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мекеме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аумағын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екі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сағат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сайын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аралап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бөгде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күдікті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заттарға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назар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</a:rPr>
              <a:t>аудару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5" name="Google Shape;632;g1bc6e687a7d_0_1525"/>
          <p:cNvCxnSpPr>
            <a:cxnSpLocks/>
          </p:cNvCxnSpPr>
          <p:nvPr/>
        </p:nvCxnSpPr>
        <p:spPr bwMode="auto">
          <a:xfrm>
            <a:off x="7886208" y="3467175"/>
            <a:ext cx="39555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633;g1bc6e687a7d_0_1525"/>
          <p:cNvSpPr/>
          <p:nvPr/>
        </p:nvSpPr>
        <p:spPr bwMode="auto">
          <a:xfrm>
            <a:off x="7875450" y="3596285"/>
            <a:ext cx="3902100" cy="1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барлық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анықталған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бұзушылықтар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туралы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білім</a:t>
            </a:r>
            <a:r>
              <a:rPr lang="ru-RU" sz="1600" dirty="0">
                <a:solidFill>
                  <a:schemeClr val="dk1"/>
                </a:solidFill>
              </a:rPr>
              <a:t> беру </a:t>
            </a:r>
            <a:r>
              <a:rPr lang="ru-RU" sz="1600" dirty="0" err="1">
                <a:solidFill>
                  <a:schemeClr val="dk1"/>
                </a:solidFill>
              </a:rPr>
              <a:t>ұйымының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басшысына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өзінің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тікелей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бастықтарына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күзет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кәсіпорнында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дереу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хабарлау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7" name="Google Shape;634;g1bc6e687a7d_0_1525"/>
          <p:cNvCxnSpPr>
            <a:cxnSpLocks/>
          </p:cNvCxnSpPr>
          <p:nvPr/>
        </p:nvCxnSpPr>
        <p:spPr bwMode="auto">
          <a:xfrm>
            <a:off x="7886208" y="5234981"/>
            <a:ext cx="39555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635;g1bc6e687a7d_0_1525"/>
          <p:cNvSpPr/>
          <p:nvPr/>
        </p:nvSpPr>
        <p:spPr bwMode="auto">
          <a:xfrm>
            <a:off x="0" y="6281725"/>
            <a:ext cx="12239700" cy="1194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636;g1bc6e687a7d_0_1525"/>
          <p:cNvSpPr/>
          <p:nvPr/>
        </p:nvSpPr>
        <p:spPr bwMode="auto">
          <a:xfrm>
            <a:off x="585975" y="6509575"/>
            <a:ext cx="11068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700" b="1" dirty="0" err="1" smtClean="0">
                <a:solidFill>
                  <a:schemeClr val="dk1"/>
                </a:solidFill>
              </a:rPr>
              <a:t>Ескерту</a:t>
            </a:r>
            <a:r>
              <a:rPr lang="ru-RU" sz="1700" b="1" dirty="0" smtClean="0">
                <a:solidFill>
                  <a:schemeClr val="dk1"/>
                </a:solidFill>
              </a:rPr>
              <a:t>: </a:t>
            </a:r>
            <a:r>
              <a:rPr lang="ru-RU" sz="1700" b="1" dirty="0" err="1">
                <a:solidFill>
                  <a:schemeClr val="dk1"/>
                </a:solidFill>
              </a:rPr>
              <a:t>әрбір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қызметкер</a:t>
            </a:r>
            <a:r>
              <a:rPr lang="ru-RU" sz="1700" b="1" dirty="0">
                <a:solidFill>
                  <a:schemeClr val="dk1"/>
                </a:solidFill>
              </a:rPr>
              <a:t> мен </a:t>
            </a:r>
            <a:r>
              <a:rPr lang="ru-RU" sz="1700" b="1" dirty="0" err="1">
                <a:solidFill>
                  <a:schemeClr val="dk1"/>
                </a:solidFill>
              </a:rPr>
              <a:t>білім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алушы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мекемеде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қауіпсіздікті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қамтамасыз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етуге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қатысты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кемшіліктер</a:t>
            </a:r>
            <a:r>
              <a:rPr lang="ru-RU" sz="1700" b="1" dirty="0">
                <a:solidFill>
                  <a:schemeClr val="dk1"/>
                </a:solidFill>
              </a:rPr>
              <a:t> мен </a:t>
            </a:r>
            <a:r>
              <a:rPr lang="ru-RU" sz="1700" b="1" dirty="0" err="1">
                <a:solidFill>
                  <a:schemeClr val="dk1"/>
                </a:solidFill>
              </a:rPr>
              <a:t>бұзушылықтар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анықталған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кезде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бұл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туралы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дереу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мектеп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директорына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немесе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оның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қауіпсіздік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жөніндегі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орынбасарына</a:t>
            </a:r>
            <a:r>
              <a:rPr lang="ru-RU" sz="1700" b="1" dirty="0">
                <a:solidFill>
                  <a:schemeClr val="dk1"/>
                </a:solidFill>
              </a:rPr>
              <a:t> </a:t>
            </a:r>
            <a:r>
              <a:rPr lang="ru-RU" sz="1700" b="1" dirty="0" err="1">
                <a:solidFill>
                  <a:schemeClr val="dk1"/>
                </a:solidFill>
              </a:rPr>
              <a:t>хабарлайды</a:t>
            </a:r>
            <a:r>
              <a:rPr lang="ru-RU" sz="1700" b="1" dirty="0">
                <a:solidFill>
                  <a:schemeClr val="dk1"/>
                </a:solidFill>
              </a:rPr>
              <a:t>.</a:t>
            </a:r>
            <a:endParaRPr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0" name="Google Shape;637;g1bc6e687a7d_0_1525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-693476" y="3676149"/>
            <a:ext cx="4426076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638;g1bc6e687a7d_0_1525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5565062" y="3676149"/>
            <a:ext cx="4426076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639;g1bc6e687a7d_0_1525"/>
          <p:cNvPicPr/>
          <p:nvPr/>
        </p:nvPicPr>
        <p:blipFill>
          <a:blip r:embed="rId3">
            <a:alphaModFix/>
          </a:blip>
          <a:srcRect l="63198" t="65102" r="6171"/>
          <a:stretch/>
        </p:blipFill>
        <p:spPr bwMode="auto">
          <a:xfrm flipH="1">
            <a:off x="76198" y="2799492"/>
            <a:ext cx="1242725" cy="14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640;g1bc6e687a7d_0_1525"/>
          <p:cNvPicPr/>
          <p:nvPr/>
        </p:nvPicPr>
        <p:blipFill>
          <a:blip r:embed="rId3">
            <a:alphaModFix/>
          </a:blip>
          <a:srcRect l="30890" t="65102" r="38480"/>
          <a:stretch/>
        </p:blipFill>
        <p:spPr bwMode="auto">
          <a:xfrm flipH="1">
            <a:off x="76198" y="4455569"/>
            <a:ext cx="1242725" cy="14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641;g1bc6e687a7d_0_1525"/>
          <p:cNvPicPr/>
          <p:nvPr/>
        </p:nvPicPr>
        <p:blipFill>
          <a:blip r:embed="rId3">
            <a:alphaModFix/>
          </a:blip>
          <a:srcRect t="64512" r="69370" b="2846"/>
          <a:stretch/>
        </p:blipFill>
        <p:spPr bwMode="auto">
          <a:xfrm flipH="1">
            <a:off x="76198" y="1472939"/>
            <a:ext cx="1242725" cy="135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642;g1bc6e687a7d_0_1525"/>
          <p:cNvPicPr/>
          <p:nvPr/>
        </p:nvPicPr>
        <p:blipFill>
          <a:blip r:embed="rId3">
            <a:alphaModFix/>
          </a:blip>
          <a:srcRect l="22094" t="15319" r="52999" b="59657"/>
          <a:stretch/>
        </p:blipFill>
        <p:spPr bwMode="auto">
          <a:xfrm flipH="1">
            <a:off x="6711550" y="1580175"/>
            <a:ext cx="1010500" cy="103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643;g1bc6e687a7d_0_1525"/>
          <p:cNvPicPr/>
          <p:nvPr/>
        </p:nvPicPr>
        <p:blipFill>
          <a:blip r:embed="rId3">
            <a:alphaModFix/>
          </a:blip>
          <a:srcRect l="47864" t="16094" r="27229" b="58881"/>
          <a:stretch/>
        </p:blipFill>
        <p:spPr bwMode="auto">
          <a:xfrm flipH="1">
            <a:off x="6692875" y="3400937"/>
            <a:ext cx="1010500" cy="103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644;g1bc6e687a7d_0_1525"/>
          <p:cNvPicPr/>
          <p:nvPr/>
        </p:nvPicPr>
        <p:blipFill>
          <a:blip r:embed="rId3">
            <a:alphaModFix/>
          </a:blip>
          <a:srcRect l="75094" t="12223" b="62753"/>
          <a:stretch/>
        </p:blipFill>
        <p:spPr bwMode="auto">
          <a:xfrm flipH="1">
            <a:off x="6627375" y="4848687"/>
            <a:ext cx="1010500" cy="1035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645;g1bc6e687a7d_0_1525"/>
          <p:cNvCxnSpPr>
            <a:cxnSpLocks/>
          </p:cNvCxnSpPr>
          <p:nvPr/>
        </p:nvCxnSpPr>
        <p:spPr bwMode="auto">
          <a:xfrm>
            <a:off x="1078812" y="2823058"/>
            <a:ext cx="0" cy="320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" name="Google Shape;646;g1bc6e687a7d_0_1525"/>
          <p:cNvCxnSpPr>
            <a:cxnSpLocks/>
          </p:cNvCxnSpPr>
          <p:nvPr/>
        </p:nvCxnSpPr>
        <p:spPr bwMode="auto">
          <a:xfrm>
            <a:off x="1078812" y="4331508"/>
            <a:ext cx="0" cy="320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" name="Google Shape;647;g1bc6e687a7d_0_1525"/>
          <p:cNvCxnSpPr>
            <a:cxnSpLocks/>
          </p:cNvCxnSpPr>
          <p:nvPr/>
        </p:nvCxnSpPr>
        <p:spPr bwMode="auto">
          <a:xfrm>
            <a:off x="7216812" y="2746546"/>
            <a:ext cx="0" cy="59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" name="Google Shape;648;g1bc6e687a7d_0_1525"/>
          <p:cNvCxnSpPr>
            <a:cxnSpLocks/>
          </p:cNvCxnSpPr>
          <p:nvPr/>
        </p:nvCxnSpPr>
        <p:spPr bwMode="auto">
          <a:xfrm>
            <a:off x="7216812" y="4376746"/>
            <a:ext cx="0" cy="59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6;g1bc6e687a7d_0_0"/>
          <p:cNvSpPr/>
          <p:nvPr/>
        </p:nvSpPr>
        <p:spPr bwMode="auto">
          <a:xfrm>
            <a:off x="787226" y="452436"/>
            <a:ext cx="10786842" cy="535501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4473" tIns="42225" rIns="84473" bIns="42225" anchor="ctr" anchorCtr="0">
            <a:noAutofit/>
          </a:bodyPr>
          <a:lstStyle/>
          <a:p>
            <a:pPr algn="ctr" defTabSz="844896">
              <a:buSzPts val="1895"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8;g1bc6e687a7d_0_0"/>
          <p:cNvSpPr/>
          <p:nvPr/>
        </p:nvSpPr>
        <p:spPr bwMode="auto">
          <a:xfrm>
            <a:off x="2625906" y="452437"/>
            <a:ext cx="696825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buSzPts val="1100"/>
              <a:defRPr/>
            </a:pPr>
            <a:r>
              <a:rPr lang="kk-KZ" sz="1800" b="1" dirty="0" smtClean="0">
                <a:solidFill>
                  <a:srgbClr val="002060"/>
                </a:solidFill>
              </a:rPr>
              <a:t>МАЗМҰНЫ</a:t>
            </a:r>
            <a:endParaRPr lang="kk-KZ" sz="1800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defTabSz="844896">
              <a:defRPr/>
            </a:pPr>
            <a:r>
              <a:rPr lang="kk-KZ"/>
              <a:t>2</a:t>
            </a:r>
            <a:endParaRPr lang="en-US"/>
          </a:p>
        </p:txBody>
      </p:sp>
      <p:sp>
        <p:nvSpPr>
          <p:cNvPr id="7" name="Прямоугольник 3"/>
          <p:cNvSpPr/>
          <p:nvPr/>
        </p:nvSpPr>
        <p:spPr bwMode="auto">
          <a:xfrm>
            <a:off x="1007244" y="1313756"/>
            <a:ext cx="106317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ru-RU" sz="1800" b="1" i="1" dirty="0" err="1" smtClean="0">
                <a:solidFill>
                  <a:srgbClr val="002060"/>
                </a:solidFill>
              </a:rPr>
              <a:t>Балалардың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зорлық</a:t>
            </a:r>
            <a:r>
              <a:rPr lang="ru-RU" sz="1800" b="1" i="1" dirty="0">
                <a:solidFill>
                  <a:srgbClr val="002060"/>
                </a:solidFill>
              </a:rPr>
              <a:t> - </a:t>
            </a:r>
            <a:r>
              <a:rPr lang="ru-RU" sz="1800" b="1" i="1" dirty="0" err="1">
                <a:solidFill>
                  <a:srgbClr val="002060"/>
                </a:solidFill>
              </a:rPr>
              <a:t>зомбылық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фактілеріне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жедел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әрекет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ету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АЛГОРИТМІ</a:t>
            </a:r>
            <a:endParaRPr lang="ru-RU" sz="1800" i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  <a:defRPr/>
            </a:pPr>
            <a:endParaRPr lang="ru-RU" sz="1800" i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ru-RU" sz="1800" b="1" i="1" dirty="0" err="1" smtClean="0">
                <a:solidFill>
                  <a:srgbClr val="002060"/>
                </a:solidFill>
              </a:rPr>
              <a:t>Күдікті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затты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анықтаудағы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әрекеттер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АЛГОРИТМІ</a:t>
            </a:r>
            <a:r>
              <a:rPr lang="ru-RU" sz="1800" i="1" dirty="0" smtClean="0">
                <a:solidFill>
                  <a:srgbClr val="002060"/>
                </a:solidFill>
              </a:rPr>
              <a:t> ………………….......                    4-6</a:t>
            </a:r>
          </a:p>
          <a:p>
            <a:pPr marL="342900" indent="-342900">
              <a:buAutoNum type="arabicPeriod"/>
              <a:defRPr/>
            </a:pPr>
            <a:endParaRPr lang="ru-RU" sz="1800" i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1800" i="1" dirty="0">
                <a:solidFill>
                  <a:srgbClr val="002060"/>
                </a:solidFill>
              </a:rPr>
              <a:t>3. </a:t>
            </a:r>
            <a:r>
              <a:rPr lang="ru-RU" sz="1800" b="1" i="1" dirty="0" err="1">
                <a:solidFill>
                  <a:srgbClr val="002060"/>
                </a:solidFill>
              </a:rPr>
              <a:t>Білім</a:t>
            </a:r>
            <a:r>
              <a:rPr lang="ru-RU" sz="1800" b="1" i="1" dirty="0">
                <a:solidFill>
                  <a:srgbClr val="002060"/>
                </a:solidFill>
              </a:rPr>
              <a:t> беру </a:t>
            </a:r>
            <a:r>
              <a:rPr lang="ru-RU" sz="1800" b="1" i="1" dirty="0" err="1">
                <a:solidFill>
                  <a:srgbClr val="002060"/>
                </a:solidFill>
              </a:rPr>
              <a:t>ұйымдарының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қызметкерлеріне</a:t>
            </a:r>
            <a:r>
              <a:rPr lang="ru-RU" sz="1800" b="1" i="1" dirty="0">
                <a:solidFill>
                  <a:srgbClr val="002060"/>
                </a:solidFill>
              </a:rPr>
              <a:t>, </a:t>
            </a:r>
            <a:r>
              <a:rPr lang="ru-RU" sz="1800" b="1" i="1" dirty="0" err="1">
                <a:solidFill>
                  <a:srgbClr val="002060"/>
                </a:solidFill>
              </a:rPr>
              <a:t>педагогтеріне</a:t>
            </a:r>
            <a:r>
              <a:rPr lang="ru-RU" sz="1800" b="1" i="1" dirty="0">
                <a:solidFill>
                  <a:srgbClr val="002060"/>
                </a:solidFill>
              </a:rPr>
              <a:t>, </a:t>
            </a:r>
            <a:r>
              <a:rPr lang="ru-RU" sz="1800" b="1" i="1" dirty="0" err="1">
                <a:solidFill>
                  <a:srgbClr val="002060"/>
                </a:solidFill>
              </a:rPr>
              <a:t>білім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алушылары</a:t>
            </a:r>
            <a:r>
              <a:rPr lang="ru-RU" sz="1800" b="1" i="1" dirty="0">
                <a:solidFill>
                  <a:srgbClr val="002060"/>
                </a:solidFill>
              </a:rPr>
              <a:t> мен 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defRPr/>
            </a:pP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  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тәрбиеленушілеріне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қарулы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шабуыл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жасау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кезіндегі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іс-қимыл</a:t>
            </a:r>
            <a:r>
              <a:rPr lang="ru-RU" sz="1800" b="1" i="1" dirty="0" smtClean="0">
                <a:solidFill>
                  <a:srgbClr val="002060"/>
                </a:solidFill>
              </a:rPr>
              <a:t> АЛГОРИТМІ -------- </a:t>
            </a:r>
            <a:r>
              <a:rPr lang="ru-RU" sz="1800" i="1" dirty="0" smtClean="0">
                <a:solidFill>
                  <a:srgbClr val="002060"/>
                </a:solidFill>
              </a:rPr>
              <a:t>7-10</a:t>
            </a:r>
          </a:p>
          <a:p>
            <a:pPr algn="just">
              <a:defRPr/>
            </a:pPr>
            <a:endParaRPr lang="ru-RU" sz="1800" i="1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1800" dirty="0" smtClean="0"/>
              <a:t> </a:t>
            </a:r>
            <a:r>
              <a:rPr lang="ru-RU" sz="1800" i="1" dirty="0" smtClean="0">
                <a:solidFill>
                  <a:srgbClr val="002060"/>
                </a:solidFill>
              </a:rPr>
              <a:t>4.</a:t>
            </a:r>
            <a:r>
              <a:rPr lang="ru-RU" sz="1800" b="1" i="1" dirty="0" smtClean="0">
                <a:solidFill>
                  <a:srgbClr val="002060"/>
                </a:solidFill>
              </a:rPr>
              <a:t>Білім </a:t>
            </a:r>
            <a:r>
              <a:rPr lang="ru-RU" sz="1800" b="1" i="1" dirty="0">
                <a:solidFill>
                  <a:srgbClr val="002060"/>
                </a:solidFill>
              </a:rPr>
              <a:t>беру </a:t>
            </a:r>
            <a:r>
              <a:rPr lang="ru-RU" sz="1800" b="1" i="1" dirty="0" err="1">
                <a:solidFill>
                  <a:srgbClr val="002060"/>
                </a:solidFill>
              </a:rPr>
              <a:t>ұйымында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адамдарды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кепілге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алу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кезіндегі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әрекеттердіңАЛГОРИТМІ</a:t>
            </a:r>
            <a:r>
              <a:rPr lang="ru-RU" sz="1800" b="1" i="1" dirty="0" smtClean="0">
                <a:solidFill>
                  <a:srgbClr val="002060"/>
                </a:solidFill>
              </a:rPr>
              <a:t>…</a:t>
            </a:r>
            <a:r>
              <a:rPr lang="ru-RU" sz="1800" i="1" dirty="0" smtClean="0">
                <a:solidFill>
                  <a:srgbClr val="002060"/>
                </a:solidFill>
              </a:rPr>
              <a:t>11-13</a:t>
            </a:r>
          </a:p>
          <a:p>
            <a:pPr algn="just">
              <a:defRPr/>
            </a:pPr>
            <a:endParaRPr lang="ru-RU" sz="1800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 dirty="0" smtClean="0">
                <a:solidFill>
                  <a:srgbClr val="002060"/>
                </a:solidFill>
              </a:rPr>
              <a:t>5.</a:t>
            </a:r>
            <a:r>
              <a:rPr lang="ru-RU" sz="1800" b="1" i="1" dirty="0" smtClean="0">
                <a:solidFill>
                  <a:srgbClr val="002060"/>
                </a:solidFill>
              </a:rPr>
              <a:t>Террористердің </a:t>
            </a:r>
            <a:r>
              <a:rPr lang="ru-RU" sz="1800" b="1" i="1" dirty="0" err="1">
                <a:solidFill>
                  <a:srgbClr val="002060"/>
                </a:solidFill>
              </a:rPr>
              <a:t>білім</a:t>
            </a:r>
            <a:r>
              <a:rPr lang="ru-RU" sz="1800" b="1" i="1" dirty="0">
                <a:solidFill>
                  <a:srgbClr val="002060"/>
                </a:solidFill>
              </a:rPr>
              <a:t> беру </a:t>
            </a:r>
            <a:r>
              <a:rPr lang="ru-RU" sz="1800" b="1" i="1" dirty="0" err="1">
                <a:solidFill>
                  <a:srgbClr val="002060"/>
                </a:solidFill>
              </a:rPr>
              <a:t>ұйымына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шабуылы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кезіндегі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әрекеттер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АЛГОРИТМІ …</a:t>
            </a:r>
            <a:r>
              <a:rPr lang="ru-RU" sz="1800" i="1" dirty="0" smtClean="0">
                <a:solidFill>
                  <a:srgbClr val="002060"/>
                </a:solidFill>
              </a:rPr>
              <a:t>14-15</a:t>
            </a:r>
          </a:p>
          <a:p>
            <a:pPr>
              <a:defRPr/>
            </a:pPr>
            <a:endParaRPr lang="ru-RU" sz="1800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 dirty="0">
                <a:solidFill>
                  <a:srgbClr val="002060"/>
                </a:solidFill>
              </a:rPr>
              <a:t>6. </a:t>
            </a:r>
            <a:r>
              <a:rPr lang="ru-RU" sz="1800" b="1" i="1" dirty="0" err="1">
                <a:solidFill>
                  <a:srgbClr val="002060"/>
                </a:solidFill>
              </a:rPr>
              <a:t>Білім</a:t>
            </a:r>
            <a:r>
              <a:rPr lang="ru-RU" sz="1800" b="1" i="1" dirty="0">
                <a:solidFill>
                  <a:srgbClr val="002060"/>
                </a:solidFill>
              </a:rPr>
              <a:t> беру </a:t>
            </a:r>
            <a:r>
              <a:rPr lang="ru-RU" sz="1800" b="1" i="1" dirty="0" err="1">
                <a:solidFill>
                  <a:srgbClr val="002060"/>
                </a:solidFill>
              </a:rPr>
              <a:t>ұйымдарында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және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оның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аумағында</a:t>
            </a:r>
            <a:r>
              <a:rPr lang="ru-RU" sz="1800" b="1" i="1" dirty="0">
                <a:solidFill>
                  <a:srgbClr val="002060"/>
                </a:solidFill>
              </a:rPr>
              <a:t> терроризм </a:t>
            </a:r>
            <a:r>
              <a:rPr lang="ru-RU" sz="1800" b="1" i="1" dirty="0" err="1">
                <a:solidFill>
                  <a:srgbClr val="002060"/>
                </a:solidFill>
              </a:rPr>
              <a:t>актілерінің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алдын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алу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  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бойынша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>
                <a:solidFill>
                  <a:srgbClr val="002060"/>
                </a:solidFill>
              </a:rPr>
              <a:t>ПРАКТИКАЛЫҚ ШАРАЛАР</a:t>
            </a:r>
            <a:r>
              <a:rPr lang="ru-RU" sz="1800" i="1" dirty="0" smtClean="0">
                <a:solidFill>
                  <a:srgbClr val="002060"/>
                </a:solidFill>
              </a:rPr>
              <a:t>…………………………………………………………  16 – 19</a:t>
            </a:r>
          </a:p>
          <a:p>
            <a:pPr>
              <a:defRPr/>
            </a:pPr>
            <a:endParaRPr lang="ru-RU" sz="1800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 dirty="0">
                <a:solidFill>
                  <a:srgbClr val="002060"/>
                </a:solidFill>
              </a:rPr>
              <a:t>7. </a:t>
            </a:r>
            <a:r>
              <a:rPr lang="ru-RU" sz="1800" b="1" i="1" dirty="0" err="1">
                <a:solidFill>
                  <a:srgbClr val="002060"/>
                </a:solidFill>
              </a:rPr>
              <a:t>Техногендік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сипаттағы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төтенше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жағдайлар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кезінде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білім</a:t>
            </a:r>
            <a:r>
              <a:rPr lang="ru-RU" sz="1800" b="1" i="1" dirty="0">
                <a:solidFill>
                  <a:srgbClr val="002060"/>
                </a:solidFill>
              </a:rPr>
              <a:t> беру </a:t>
            </a:r>
            <a:r>
              <a:rPr lang="ru-RU" sz="1800" b="1" i="1" dirty="0" err="1">
                <a:solidFill>
                  <a:srgbClr val="002060"/>
                </a:solidFill>
              </a:rPr>
              <a:t>ұйымдарының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  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қызметкерлеріне</a:t>
            </a:r>
            <a:r>
              <a:rPr lang="ru-RU" sz="1800" b="1" i="1" dirty="0">
                <a:solidFill>
                  <a:srgbClr val="002060"/>
                </a:solidFill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білім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алушыларына</a:t>
            </a:r>
            <a:r>
              <a:rPr lang="ru-RU" sz="1800" b="1" i="1" dirty="0" smtClean="0">
                <a:solidFill>
                  <a:srgbClr val="002060"/>
                </a:solidFill>
              </a:rPr>
              <a:t>  </a:t>
            </a:r>
            <a:r>
              <a:rPr lang="ru-RU" sz="1800" b="1" i="1" dirty="0" err="1">
                <a:solidFill>
                  <a:srgbClr val="002060"/>
                </a:solidFill>
              </a:rPr>
              <a:t>және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тәрбиеленушілеріне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арналған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  ӘРЕКЕТ АЛГОРИТМІ………………………………………………………………………….</a:t>
            </a:r>
            <a:r>
              <a:rPr lang="ru-RU" sz="1800" i="1" dirty="0" smtClean="0">
                <a:solidFill>
                  <a:srgbClr val="002060"/>
                </a:solidFill>
              </a:rPr>
              <a:t>…..... </a:t>
            </a:r>
            <a:r>
              <a:rPr lang="ru-RU" sz="1800" i="1" dirty="0">
                <a:solidFill>
                  <a:srgbClr val="002060"/>
                </a:solidFill>
              </a:rPr>
              <a:t>20 - 22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53;g1bc6e687a7d_0_1609"/>
          <p:cNvSpPr/>
          <p:nvPr/>
        </p:nvSpPr>
        <p:spPr bwMode="auto">
          <a:xfrm>
            <a:off x="138025" y="92425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>
                <a:solidFill>
                  <a:srgbClr val="002060"/>
                </a:solidFill>
              </a:rPr>
              <a:t>ТЕХНОГЕНДІК СИПАТТАҒЫ ТӨТЕНШЕ ЖАҒДАЙЛАР ТУЫНДАҒАН КЕЗДЕ БІЛІМ БЕРУ ҰЙЫМДАРЫ ҚЫЗМЕТКЕРЛЕРІНІҢ, БІЛІМ АЛУШЫЛАРЫ МЕН ТӘРБИЕЛЕНУШІЛЕРІНІҢ ІС-ҚИМЫЛ 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5" name="Google Shape;654;g1bc6e687a7d_0_1609"/>
          <p:cNvSpPr/>
          <p:nvPr/>
        </p:nvSpPr>
        <p:spPr bwMode="auto">
          <a:xfrm>
            <a:off x="1949375" y="11572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Өрттің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жарылыстың</a:t>
            </a:r>
            <a:r>
              <a:rPr lang="ru-RU" sz="1600" b="1" dirty="0">
                <a:solidFill>
                  <a:schemeClr val="dk1"/>
                </a:solidFill>
              </a:rPr>
              <a:t>)</a:t>
            </a:r>
            <a:r>
              <a:rPr lang="ru-RU" sz="1600" b="1" dirty="0" err="1">
                <a:solidFill>
                  <a:schemeClr val="dk1"/>
                </a:solidFill>
              </a:rPr>
              <a:t>пайда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болуы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655;g1bc6e687a7d_0_1609"/>
          <p:cNvSpPr/>
          <p:nvPr/>
        </p:nvSpPr>
        <p:spPr bwMode="auto">
          <a:xfrm>
            <a:off x="6848537" y="1998974"/>
            <a:ext cx="23907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656;g1bc6e687a7d_0_1609"/>
          <p:cNvSpPr/>
          <p:nvPr/>
        </p:nvSpPr>
        <p:spPr bwMode="auto">
          <a:xfrm>
            <a:off x="3439958" y="1998974"/>
            <a:ext cx="33000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657;g1bc6e687a7d_0_1609"/>
          <p:cNvSpPr/>
          <p:nvPr/>
        </p:nvSpPr>
        <p:spPr bwMode="auto">
          <a:xfrm>
            <a:off x="597150" y="1998974"/>
            <a:ext cx="27738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658;g1bc6e687a7d_0_1609"/>
          <p:cNvSpPr/>
          <p:nvPr/>
        </p:nvSpPr>
        <p:spPr bwMode="auto">
          <a:xfrm>
            <a:off x="655150" y="2116684"/>
            <a:ext cx="2535900" cy="17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бұл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туралы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дереу</a:t>
            </a:r>
            <a:r>
              <a:rPr lang="ru-RU" sz="1300" dirty="0">
                <a:solidFill>
                  <a:schemeClr val="dk1"/>
                </a:solidFill>
              </a:rPr>
              <a:t> телефон </a:t>
            </a:r>
            <a:r>
              <a:rPr lang="ru-RU" sz="1300" dirty="0" err="1">
                <a:solidFill>
                  <a:schemeClr val="dk1"/>
                </a:solidFill>
              </a:rPr>
              <a:t>арқылы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мемлекеттік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өртке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қарсы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</a:t>
            </a:r>
            <a:r>
              <a:rPr lang="ru-RU" sz="1300" dirty="0">
                <a:solidFill>
                  <a:schemeClr val="dk1"/>
                </a:solidFill>
              </a:rPr>
              <a:t> (</a:t>
            </a:r>
            <a:r>
              <a:rPr lang="ru-RU" sz="1300" dirty="0" err="1">
                <a:solidFill>
                  <a:schemeClr val="dk1"/>
                </a:solidFill>
              </a:rPr>
              <a:t>бұдан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әрі</a:t>
            </a:r>
            <a:r>
              <a:rPr lang="ru-RU" sz="1300" dirty="0">
                <a:solidFill>
                  <a:schemeClr val="dk1"/>
                </a:solidFill>
              </a:rPr>
              <a:t> - </a:t>
            </a:r>
            <a:r>
              <a:rPr lang="ru-RU" sz="1300" dirty="0" smtClean="0">
                <a:solidFill>
                  <a:schemeClr val="dk1"/>
                </a:solidFill>
              </a:rPr>
              <a:t>МӨҚ) </a:t>
            </a:r>
            <a:r>
              <a:rPr lang="ru-RU" sz="1300" dirty="0">
                <a:solidFill>
                  <a:schemeClr val="dk1"/>
                </a:solidFill>
              </a:rPr>
              <a:t>101 </a:t>
            </a:r>
            <a:r>
              <a:rPr lang="ru-RU" sz="1300" dirty="0" err="1">
                <a:solidFill>
                  <a:schemeClr val="dk1"/>
                </a:solidFill>
              </a:rPr>
              <a:t>нөмірі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бойынша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немесе</a:t>
            </a:r>
            <a:r>
              <a:rPr lang="ru-RU" sz="1300" dirty="0">
                <a:solidFill>
                  <a:schemeClr val="dk1"/>
                </a:solidFill>
              </a:rPr>
              <a:t> 112 </a:t>
            </a:r>
            <a:r>
              <a:rPr lang="ru-RU" sz="1300" dirty="0" err="1">
                <a:solidFill>
                  <a:schemeClr val="dk1"/>
                </a:solidFill>
              </a:rPr>
              <a:t>бірыңғай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хабарлау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қажет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659;g1bc6e687a7d_0_1609"/>
          <p:cNvSpPr/>
          <p:nvPr/>
        </p:nvSpPr>
        <p:spPr bwMode="auto">
          <a:xfrm>
            <a:off x="3613829" y="2299159"/>
            <a:ext cx="29673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адамдарды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құтқару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эвакуациялау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өртті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алғашқы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сөндіру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құралдарымен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сөндіру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материалдық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құндылықтарды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сақтау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бойынша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қолдан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келгенше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шаралар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қабылдау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660;g1bc6e687a7d_0_1609"/>
          <p:cNvSpPr/>
          <p:nvPr/>
        </p:nvSpPr>
        <p:spPr bwMode="auto">
          <a:xfrm>
            <a:off x="3146842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661;g1bc6e687a7d_0_1609"/>
          <p:cNvSpPr/>
          <p:nvPr/>
        </p:nvSpPr>
        <p:spPr bwMode="auto">
          <a:xfrm>
            <a:off x="6509796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662;g1bc6e687a7d_0_1609"/>
          <p:cNvSpPr/>
          <p:nvPr/>
        </p:nvSpPr>
        <p:spPr bwMode="auto">
          <a:xfrm>
            <a:off x="9369067" y="1998974"/>
            <a:ext cx="26109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663;g1bc6e687a7d_0_1609"/>
          <p:cNvSpPr/>
          <p:nvPr/>
        </p:nvSpPr>
        <p:spPr bwMode="auto">
          <a:xfrm>
            <a:off x="9660928" y="2116684"/>
            <a:ext cx="21693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қажет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болған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жағдайда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электр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энергиясын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өшіру</a:t>
            </a:r>
            <a:r>
              <a:rPr lang="ru-RU" sz="1300" dirty="0">
                <a:solidFill>
                  <a:schemeClr val="dk1"/>
                </a:solidFill>
              </a:rPr>
              <a:t> (</a:t>
            </a:r>
            <a:r>
              <a:rPr lang="ru-RU" sz="1300" dirty="0" err="1">
                <a:solidFill>
                  <a:schemeClr val="dk1"/>
                </a:solidFill>
              </a:rPr>
              <a:t>өрттен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қорғау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жүйелерін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қоспағанда</a:t>
            </a:r>
            <a:r>
              <a:rPr lang="ru-RU" sz="1300" dirty="0">
                <a:solidFill>
                  <a:schemeClr val="dk1"/>
                </a:solidFill>
              </a:rPr>
              <a:t>), </a:t>
            </a:r>
            <a:r>
              <a:rPr lang="ru-RU" sz="1300" dirty="0" err="1">
                <a:solidFill>
                  <a:schemeClr val="dk1"/>
                </a:solidFill>
              </a:rPr>
              <a:t>желдету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жүйелерінің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жұмысын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тоқтату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664;g1bc6e687a7d_0_1609"/>
          <p:cNvSpPr/>
          <p:nvPr/>
        </p:nvSpPr>
        <p:spPr bwMode="auto">
          <a:xfrm>
            <a:off x="9091945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665;g1bc6e687a7d_0_1609"/>
          <p:cNvSpPr/>
          <p:nvPr/>
        </p:nvSpPr>
        <p:spPr bwMode="auto">
          <a:xfrm>
            <a:off x="1507295" y="1608975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/>
              <a:t>Басшының</a:t>
            </a:r>
            <a:r>
              <a:rPr lang="ru-RU" sz="1600" b="1" dirty="0"/>
              <a:t> </a:t>
            </a:r>
            <a:r>
              <a:rPr lang="ru-RU" sz="1600" b="1" dirty="0" err="1"/>
              <a:t>іс-әрекеті</a:t>
            </a:r>
            <a:r>
              <a:rPr lang="ru-RU" sz="1600" b="1" dirty="0"/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666;g1bc6e687a7d_0_1609"/>
          <p:cNvSpPr/>
          <p:nvPr/>
        </p:nvSpPr>
        <p:spPr bwMode="auto">
          <a:xfrm>
            <a:off x="6907685" y="2264838"/>
            <a:ext cx="22020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өрттен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қорғаудың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автоматты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жүйелерінің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іске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қосылуын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тексеру</a:t>
            </a:r>
            <a:r>
              <a:rPr lang="ru-RU" sz="1300" dirty="0">
                <a:solidFill>
                  <a:schemeClr val="dk1"/>
                </a:solidFill>
              </a:rPr>
              <a:t> (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кезінде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адамдарға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хабарлау</a:t>
            </a:r>
            <a:r>
              <a:rPr lang="ru-RU" sz="1300" dirty="0">
                <a:solidFill>
                  <a:schemeClr val="dk1"/>
                </a:solidFill>
              </a:rPr>
              <a:t>)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667;g1bc6e687a7d_0_1609"/>
          <p:cNvSpPr/>
          <p:nvPr/>
        </p:nvSpPr>
        <p:spPr bwMode="auto">
          <a:xfrm>
            <a:off x="6022132" y="3920300"/>
            <a:ext cx="26109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668;g1bc6e687a7d_0_1609"/>
          <p:cNvSpPr/>
          <p:nvPr/>
        </p:nvSpPr>
        <p:spPr bwMode="auto">
          <a:xfrm>
            <a:off x="2970751" y="3920300"/>
            <a:ext cx="29673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669;g1bc6e687a7d_0_1609"/>
          <p:cNvSpPr/>
          <p:nvPr/>
        </p:nvSpPr>
        <p:spPr bwMode="auto">
          <a:xfrm>
            <a:off x="115167" y="3920300"/>
            <a:ext cx="27738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670;g1bc6e687a7d_0_1609"/>
          <p:cNvSpPr/>
          <p:nvPr/>
        </p:nvSpPr>
        <p:spPr bwMode="auto">
          <a:xfrm>
            <a:off x="173167" y="4156188"/>
            <a:ext cx="2715900" cy="1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ғимараттың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үй-жайларында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өрттің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түтіндеудің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алдын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ықпал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ететін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басқа</a:t>
            </a:r>
            <a:r>
              <a:rPr lang="ru-RU" sz="1300" dirty="0">
                <a:solidFill>
                  <a:schemeClr val="dk1"/>
                </a:solidFill>
              </a:rPr>
              <a:t> да </a:t>
            </a:r>
            <a:r>
              <a:rPr lang="ru-RU" sz="1300" dirty="0" err="1">
                <a:solidFill>
                  <a:schemeClr val="dk1"/>
                </a:solidFill>
              </a:rPr>
              <a:t>іс-шараларды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орындау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671;g1bc6e687a7d_0_1609"/>
          <p:cNvSpPr/>
          <p:nvPr/>
        </p:nvSpPr>
        <p:spPr bwMode="auto">
          <a:xfrm>
            <a:off x="3127093" y="4161413"/>
            <a:ext cx="2668199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smtClean="0">
                <a:solidFill>
                  <a:schemeClr val="dk1"/>
                </a:solidFill>
              </a:rPr>
              <a:t>МӨҚ </a:t>
            </a:r>
            <a:r>
              <a:rPr lang="ru-RU" sz="1300" dirty="0" err="1" smtClean="0">
                <a:solidFill>
                  <a:schemeClr val="dk1"/>
                </a:solidFill>
              </a:rPr>
              <a:t>бөлімшесі</a:t>
            </a:r>
            <a:r>
              <a:rPr lang="ru-RU" sz="1300" dirty="0" smtClean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келгенге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дейін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өртті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сөндіру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бойынша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жалпы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басшылықты</a:t>
            </a:r>
            <a:r>
              <a:rPr lang="ru-RU" sz="1300" dirty="0">
                <a:solidFill>
                  <a:schemeClr val="dk1"/>
                </a:solidFill>
              </a:rPr>
              <a:t> (</a:t>
            </a:r>
            <a:r>
              <a:rPr lang="ru-RU" sz="1300" dirty="0" err="1">
                <a:solidFill>
                  <a:schemeClr val="dk1"/>
                </a:solidFill>
              </a:rPr>
              <a:t>объектінің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ерекшеліктерін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ескере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отырып</a:t>
            </a:r>
            <a:r>
              <a:rPr lang="ru-RU" sz="1300" dirty="0">
                <a:solidFill>
                  <a:schemeClr val="dk1"/>
                </a:solidFill>
              </a:rPr>
              <a:t>) </a:t>
            </a:r>
            <a:r>
              <a:rPr lang="ru-RU" sz="1300" dirty="0" err="1">
                <a:solidFill>
                  <a:schemeClr val="dk1"/>
                </a:solidFill>
              </a:rPr>
              <a:t>жүзеге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асыру</a:t>
            </a:r>
            <a:endParaRPr lang="ru-RU" sz="1300" dirty="0">
              <a:solidFill>
                <a:schemeClr val="dk1"/>
              </a:solidFill>
            </a:endParaRPr>
          </a:p>
        </p:txBody>
      </p:sp>
      <p:sp>
        <p:nvSpPr>
          <p:cNvPr id="23" name="Google Shape;672;g1bc6e687a7d_0_1609"/>
          <p:cNvSpPr/>
          <p:nvPr/>
        </p:nvSpPr>
        <p:spPr bwMode="auto">
          <a:xfrm>
            <a:off x="2664861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673;g1bc6e687a7d_0_1609"/>
          <p:cNvSpPr/>
          <p:nvPr/>
        </p:nvSpPr>
        <p:spPr bwMode="auto">
          <a:xfrm>
            <a:off x="5707902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674;g1bc6e687a7d_0_1609"/>
          <p:cNvSpPr/>
          <p:nvPr/>
        </p:nvSpPr>
        <p:spPr bwMode="auto">
          <a:xfrm>
            <a:off x="8706760" y="3920300"/>
            <a:ext cx="26109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675;g1bc6e687a7d_0_1609"/>
          <p:cNvSpPr/>
          <p:nvPr/>
        </p:nvSpPr>
        <p:spPr bwMode="auto">
          <a:xfrm>
            <a:off x="8815322" y="4024889"/>
            <a:ext cx="25359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smtClean="0">
                <a:solidFill>
                  <a:schemeClr val="dk1"/>
                </a:solidFill>
              </a:rPr>
              <a:t>МӨҚ </a:t>
            </a:r>
            <a:r>
              <a:rPr lang="ru-RU" sz="1300" dirty="0" err="1">
                <a:solidFill>
                  <a:schemeClr val="dk1"/>
                </a:solidFill>
              </a:rPr>
              <a:t>бөлімшелерінің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кездесуін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ұйымдастыру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ошағына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өртке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қарсы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сумен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жабдықтау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үшін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қысқа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жолды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таңдауға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көмек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көрсету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676;g1bc6e687a7d_0_1609"/>
          <p:cNvSpPr/>
          <p:nvPr/>
        </p:nvSpPr>
        <p:spPr bwMode="auto">
          <a:xfrm>
            <a:off x="8429638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677;g1bc6e687a7d_0_1609"/>
          <p:cNvSpPr/>
          <p:nvPr/>
        </p:nvSpPr>
        <p:spPr bwMode="auto">
          <a:xfrm>
            <a:off x="6157700" y="4103725"/>
            <a:ext cx="22671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өртті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сөндіруге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қатысатын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қауіпсіздік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талаптарын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сақтауын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қамтамасыз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ету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678;g1bc6e687a7d_0_1609"/>
          <p:cNvSpPr/>
          <p:nvPr/>
        </p:nvSpPr>
        <p:spPr bwMode="auto">
          <a:xfrm>
            <a:off x="0" y="6281725"/>
            <a:ext cx="12239700" cy="119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Google Shape;679;g1bc6e687a7d_0_1609"/>
          <p:cNvSpPr/>
          <p:nvPr/>
        </p:nvSpPr>
        <p:spPr bwMode="auto">
          <a:xfrm>
            <a:off x="3245200" y="6288198"/>
            <a:ext cx="8380200" cy="118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b="1" dirty="0" err="1">
                <a:solidFill>
                  <a:schemeClr val="dk1"/>
                </a:solidFill>
              </a:rPr>
              <a:t>Білім</a:t>
            </a:r>
            <a:r>
              <a:rPr lang="ru-RU" b="1" dirty="0">
                <a:solidFill>
                  <a:schemeClr val="dk1"/>
                </a:solidFill>
              </a:rPr>
              <a:t> беру </a:t>
            </a:r>
            <a:r>
              <a:rPr lang="ru-RU" b="1" dirty="0" err="1">
                <a:solidFill>
                  <a:schemeClr val="dk1"/>
                </a:solidFill>
              </a:rPr>
              <a:t>ұйымының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басшысы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өртті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сөндіру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басшысына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объектінің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конструктивтік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ерекшеліктері</a:t>
            </a:r>
            <a:r>
              <a:rPr lang="ru-RU" b="1" dirty="0">
                <a:solidFill>
                  <a:schemeClr val="dk1"/>
                </a:solidFill>
              </a:rPr>
              <a:t>, </a:t>
            </a:r>
            <a:r>
              <a:rPr lang="ru-RU" b="1" dirty="0" err="1">
                <a:solidFill>
                  <a:schemeClr val="dk1"/>
                </a:solidFill>
              </a:rPr>
              <a:t>іргелес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құрылыстар</a:t>
            </a:r>
            <a:r>
              <a:rPr lang="ru-RU" b="1" dirty="0">
                <a:solidFill>
                  <a:schemeClr val="dk1"/>
                </a:solidFill>
              </a:rPr>
              <a:t> мен </a:t>
            </a:r>
            <a:r>
              <a:rPr lang="ru-RU" b="1" dirty="0" err="1">
                <a:solidFill>
                  <a:schemeClr val="dk1"/>
                </a:solidFill>
              </a:rPr>
              <a:t>құрылыстар</a:t>
            </a:r>
            <a:r>
              <a:rPr lang="ru-RU" b="1" dirty="0">
                <a:solidFill>
                  <a:schemeClr val="dk1"/>
                </a:solidFill>
              </a:rPr>
              <a:t>, </a:t>
            </a:r>
            <a:r>
              <a:rPr lang="ru-RU" b="1" dirty="0" err="1">
                <a:solidFill>
                  <a:schemeClr val="dk1"/>
                </a:solidFill>
              </a:rPr>
              <a:t>сақталатын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заттардың</a:t>
            </a:r>
            <a:r>
              <a:rPr lang="ru-RU" b="1" dirty="0">
                <a:solidFill>
                  <a:schemeClr val="dk1"/>
                </a:solidFill>
              </a:rPr>
              <a:t> саны мен </a:t>
            </a:r>
            <a:r>
              <a:rPr lang="ru-RU" b="1" dirty="0" err="1">
                <a:solidFill>
                  <a:schemeClr val="dk1"/>
                </a:solidFill>
              </a:rPr>
              <a:t>өрт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қауіпті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қасиеттері</a:t>
            </a:r>
            <a:r>
              <a:rPr lang="ru-RU" b="1" dirty="0">
                <a:solidFill>
                  <a:schemeClr val="dk1"/>
                </a:solidFill>
              </a:rPr>
              <a:t> – </a:t>
            </a:r>
            <a:r>
              <a:rPr lang="ru-RU" b="1" dirty="0" err="1">
                <a:solidFill>
                  <a:schemeClr val="dk1"/>
                </a:solidFill>
              </a:rPr>
              <a:t>және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өртті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сәтті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жою</a:t>
            </a:r>
            <a:r>
              <a:rPr lang="ru-RU" b="1" dirty="0">
                <a:solidFill>
                  <a:schemeClr val="dk1"/>
                </a:solidFill>
              </a:rPr>
              <a:t>, </a:t>
            </a:r>
            <a:r>
              <a:rPr lang="ru-RU" b="1" dirty="0" err="1">
                <a:solidFill>
                  <a:schemeClr val="dk1"/>
                </a:solidFill>
              </a:rPr>
              <a:t>қауіпсіздік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үшін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қажетті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басқа</a:t>
            </a:r>
            <a:r>
              <a:rPr lang="ru-RU" b="1" dirty="0">
                <a:solidFill>
                  <a:schemeClr val="dk1"/>
                </a:solidFill>
              </a:rPr>
              <a:t> да </a:t>
            </a:r>
            <a:r>
              <a:rPr lang="ru-RU" b="1" dirty="0" err="1">
                <a:solidFill>
                  <a:schemeClr val="dk1"/>
                </a:solidFill>
              </a:rPr>
              <a:t>мәліметтер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туралы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хабарлайды</a:t>
            </a:r>
            <a:r>
              <a:rPr lang="ru-RU" b="1" dirty="0">
                <a:solidFill>
                  <a:schemeClr val="dk1"/>
                </a:solidFill>
              </a:rPr>
              <a:t>.</a:t>
            </a:r>
            <a:endParaRPr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680;g1bc6e687a7d_0_1609"/>
          <p:cNvSpPr/>
          <p:nvPr/>
        </p:nvSpPr>
        <p:spPr bwMode="auto">
          <a:xfrm>
            <a:off x="653095" y="5874175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980000"/>
                </a:solidFill>
              </a:rPr>
              <a:t>Өрт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сөндіру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бөлімшесі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келгеннен</a:t>
            </a:r>
            <a:r>
              <a:rPr lang="ru-RU" sz="1600" b="1" dirty="0">
                <a:solidFill>
                  <a:srgbClr val="980000"/>
                </a:solidFill>
              </a:rPr>
              <a:t> </a:t>
            </a:r>
            <a:r>
              <a:rPr lang="ru-RU" sz="1600" b="1" dirty="0" err="1">
                <a:solidFill>
                  <a:srgbClr val="980000"/>
                </a:solidFill>
              </a:rPr>
              <a:t>кейін</a:t>
            </a:r>
            <a:endParaRPr sz="1600" b="1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2" name="Google Shape;681;g1bc6e687a7d_0_1609"/>
          <p:cNvPicPr/>
          <p:nvPr/>
        </p:nvPicPr>
        <p:blipFill>
          <a:blip r:embed="rId2">
            <a:alphaModFix/>
          </a:blip>
          <a:srcRect r="68210"/>
          <a:stretch/>
        </p:blipFill>
        <p:spPr bwMode="auto">
          <a:xfrm>
            <a:off x="389727" y="5874175"/>
            <a:ext cx="806150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682;g1bc6e687a7d_0_1609"/>
          <p:cNvPicPr/>
          <p:nvPr/>
        </p:nvPicPr>
        <p:blipFill>
          <a:blip r:embed="rId2">
            <a:alphaModFix/>
          </a:blip>
          <a:srcRect l="68197" r="-3786"/>
          <a:stretch/>
        </p:blipFill>
        <p:spPr bwMode="auto">
          <a:xfrm>
            <a:off x="773924" y="5874175"/>
            <a:ext cx="902524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683;g1bc6e687a7d_0_1609"/>
          <p:cNvPicPr/>
          <p:nvPr/>
        </p:nvPicPr>
        <p:blipFill>
          <a:blip r:embed="rId2">
            <a:alphaModFix/>
          </a:blip>
          <a:srcRect l="30301" r="34109"/>
          <a:stretch/>
        </p:blipFill>
        <p:spPr bwMode="auto">
          <a:xfrm>
            <a:off x="1290287" y="5874175"/>
            <a:ext cx="902524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84;g1bc6e687a7d_0_1609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2384900" y="5813950"/>
            <a:ext cx="806150" cy="153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85;g1bc6e687a7d_0_1609"/>
          <p:cNvPicPr/>
          <p:nvPr/>
        </p:nvPicPr>
        <p:blipFill>
          <a:blip r:embed="rId4">
            <a:alphaModFix/>
          </a:blip>
          <a:srcRect l="7670" r="-7668"/>
          <a:stretch/>
        </p:blipFill>
        <p:spPr bwMode="auto">
          <a:xfrm>
            <a:off x="11119385" y="4125767"/>
            <a:ext cx="806150" cy="1446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686;g1bc6e687a7d_0_1609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0" y="2189043"/>
            <a:ext cx="902525" cy="1503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91;g1bc6e687a7d_0_1693"/>
          <p:cNvSpPr/>
          <p:nvPr/>
        </p:nvSpPr>
        <p:spPr bwMode="auto">
          <a:xfrm>
            <a:off x="2965239" y="5936675"/>
            <a:ext cx="17790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692;g1bc6e687a7d_0_1693"/>
          <p:cNvSpPr/>
          <p:nvPr/>
        </p:nvSpPr>
        <p:spPr bwMode="auto">
          <a:xfrm>
            <a:off x="138013" y="5936675"/>
            <a:ext cx="27738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693;g1bc6e687a7d_0_1693"/>
          <p:cNvSpPr/>
          <p:nvPr/>
        </p:nvSpPr>
        <p:spPr bwMode="auto">
          <a:xfrm>
            <a:off x="180437" y="6024275"/>
            <a:ext cx="25359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оқушылар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туралы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дабылды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естігеннен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кейін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оқытушының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нұсқауы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бойынша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эвакуациялау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жоспарына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сәйкес</a:t>
            </a:r>
            <a:r>
              <a:rPr lang="ru-RU" sz="1300" dirty="0">
                <a:solidFill>
                  <a:schemeClr val="dk1"/>
                </a:solidFill>
              </a:rPr>
              <a:t> кабинет пен </a:t>
            </a:r>
            <a:r>
              <a:rPr lang="ru-RU" sz="1300" dirty="0" err="1">
                <a:solidFill>
                  <a:schemeClr val="dk1"/>
                </a:solidFill>
              </a:rPr>
              <a:t>ғимараттан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кетеді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694;g1bc6e687a7d_0_1693"/>
          <p:cNvSpPr/>
          <p:nvPr/>
        </p:nvSpPr>
        <p:spPr bwMode="auto">
          <a:xfrm>
            <a:off x="3067810" y="6160067"/>
            <a:ext cx="16050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>
                <a:solidFill>
                  <a:schemeClr val="dk1"/>
                </a:solidFill>
              </a:rPr>
              <a:t>эвакуация </a:t>
            </a:r>
            <a:r>
              <a:rPr lang="ru-RU" sz="1300" dirty="0" err="1">
                <a:solidFill>
                  <a:schemeClr val="dk1"/>
                </a:solidFill>
              </a:rPr>
              <a:t>кезінде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дүрбелең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туғызбаңыз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итермеңіз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695;g1bc6e687a7d_0_1693"/>
          <p:cNvSpPr/>
          <p:nvPr/>
        </p:nvSpPr>
        <p:spPr bwMode="auto">
          <a:xfrm>
            <a:off x="2772679" y="6442487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696;g1bc6e687a7d_0_1693"/>
          <p:cNvSpPr/>
          <p:nvPr/>
        </p:nvSpPr>
        <p:spPr bwMode="auto">
          <a:xfrm>
            <a:off x="7440663" y="5936675"/>
            <a:ext cx="17790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697;g1bc6e687a7d_0_1693"/>
          <p:cNvSpPr/>
          <p:nvPr/>
        </p:nvSpPr>
        <p:spPr bwMode="auto">
          <a:xfrm>
            <a:off x="4816738" y="5936675"/>
            <a:ext cx="25359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698;g1bc6e687a7d_0_1693"/>
          <p:cNvSpPr/>
          <p:nvPr/>
        </p:nvSpPr>
        <p:spPr bwMode="auto">
          <a:xfrm>
            <a:off x="4905962" y="6101625"/>
            <a:ext cx="25359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қатты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түтінмен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тыныс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органдарын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қорғау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құралдарын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қолдану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қажет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699;g1bc6e687a7d_0_1693"/>
          <p:cNvSpPr/>
          <p:nvPr/>
        </p:nvSpPr>
        <p:spPr bwMode="auto">
          <a:xfrm>
            <a:off x="7512135" y="6039867"/>
            <a:ext cx="16050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>
                <a:solidFill>
                  <a:schemeClr val="dk1"/>
                </a:solidFill>
              </a:rPr>
              <a:t>эвакуация </a:t>
            </a:r>
            <a:r>
              <a:rPr lang="ru-RU" sz="1300" dirty="0" err="1">
                <a:solidFill>
                  <a:schemeClr val="dk1"/>
                </a:solidFill>
              </a:rPr>
              <a:t>жоспарында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көрсетілген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жинақтың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жеріне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жиналуға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жүгірмей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700;g1bc6e687a7d_0_1693"/>
          <p:cNvSpPr/>
          <p:nvPr/>
        </p:nvSpPr>
        <p:spPr bwMode="auto">
          <a:xfrm>
            <a:off x="4657229" y="6442487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701;g1bc6e687a7d_0_1693"/>
          <p:cNvSpPr/>
          <p:nvPr/>
        </p:nvSpPr>
        <p:spPr bwMode="auto">
          <a:xfrm>
            <a:off x="7204729" y="6442487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702;g1bc6e687a7d_0_1693"/>
          <p:cNvSpPr/>
          <p:nvPr/>
        </p:nvSpPr>
        <p:spPr bwMode="auto">
          <a:xfrm>
            <a:off x="9343388" y="5936675"/>
            <a:ext cx="27738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703;g1bc6e687a7d_0_1693"/>
          <p:cNvSpPr/>
          <p:nvPr/>
        </p:nvSpPr>
        <p:spPr bwMode="auto">
          <a:xfrm>
            <a:off x="9401387" y="6024275"/>
            <a:ext cx="25359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жиналыс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орнында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жақын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отырған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сыныптас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болмаған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жағдайда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беру </a:t>
            </a:r>
            <a:r>
              <a:rPr lang="ru-RU" sz="1300" dirty="0" err="1">
                <a:solidFill>
                  <a:schemeClr val="dk1"/>
                </a:solidFill>
              </a:rPr>
              <a:t>ұйымының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педагогына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немесе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қызметкеріне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дереу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хабарлаңыз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704;g1bc6e687a7d_0_1693"/>
          <p:cNvSpPr/>
          <p:nvPr/>
        </p:nvSpPr>
        <p:spPr bwMode="auto">
          <a:xfrm>
            <a:off x="9089279" y="6442487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705;g1bc6e687a7d_0_1693"/>
          <p:cNvSpPr/>
          <p:nvPr/>
        </p:nvSpPr>
        <p:spPr bwMode="auto">
          <a:xfrm>
            <a:off x="0" y="5146206"/>
            <a:ext cx="12239700" cy="6459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706;g1bc6e687a7d_0_1693"/>
          <p:cNvSpPr/>
          <p:nvPr/>
        </p:nvSpPr>
        <p:spPr bwMode="auto">
          <a:xfrm>
            <a:off x="0" y="1114693"/>
            <a:ext cx="12239700" cy="6459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707;g1bc6e687a7d_0_1693"/>
          <p:cNvSpPr/>
          <p:nvPr/>
        </p:nvSpPr>
        <p:spPr bwMode="auto">
          <a:xfrm>
            <a:off x="138025" y="92425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СОТРУДНИКОВ, ОБУЧАЮЩИХСЯ И ВОСПИТАННИКОВ ОРГАНИЗАЦИЙ ОБРАЗОВАНИЯ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ПРИ ВОЗНИКНОВЕНИИ ЧРЕЗВЫЧАЙНЫХ СИТУАЦИЙ ТЕХНОГЕННОГО ХАРАКТЕРА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21" name="Google Shape;708;g1bc6e687a7d_0_1693"/>
          <p:cNvSpPr/>
          <p:nvPr/>
        </p:nvSpPr>
        <p:spPr bwMode="auto">
          <a:xfrm>
            <a:off x="1949375" y="11572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Өрттің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жарылыстың</a:t>
            </a:r>
            <a:r>
              <a:rPr lang="ru-RU" sz="1600" b="1" dirty="0">
                <a:solidFill>
                  <a:schemeClr val="dk1"/>
                </a:solidFill>
              </a:rPr>
              <a:t>)</a:t>
            </a:r>
            <a:r>
              <a:rPr lang="ru-RU" sz="1600" b="1" dirty="0" err="1">
                <a:solidFill>
                  <a:schemeClr val="dk1"/>
                </a:solidFill>
              </a:rPr>
              <a:t>пайда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болуы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709;g1bc6e687a7d_0_1693"/>
          <p:cNvSpPr/>
          <p:nvPr/>
        </p:nvSpPr>
        <p:spPr bwMode="auto">
          <a:xfrm>
            <a:off x="1507295" y="1384850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/>
              <a:t>Персоналдың</a:t>
            </a:r>
            <a:r>
              <a:rPr lang="ru-RU" sz="1600" b="1" dirty="0"/>
              <a:t> </a:t>
            </a:r>
            <a:r>
              <a:rPr lang="ru-RU" sz="1600" b="1" dirty="0" err="1"/>
              <a:t>іс-әрекеттері</a:t>
            </a:r>
            <a:r>
              <a:rPr lang="ru-RU" sz="1600" b="1" dirty="0"/>
              <a:t> (</a:t>
            </a:r>
            <a:r>
              <a:rPr lang="ru-RU" sz="1600" b="1" dirty="0" err="1"/>
              <a:t>қызметкерлер</a:t>
            </a:r>
            <a:r>
              <a:rPr lang="ru-RU" sz="1600" b="1" dirty="0"/>
              <a:t>, </a:t>
            </a:r>
            <a:r>
              <a:rPr lang="ru-RU" sz="1600" b="1" dirty="0" err="1"/>
              <a:t>педагогтар</a:t>
            </a:r>
            <a:r>
              <a:rPr lang="ru-RU" sz="1600" b="1" dirty="0"/>
              <a:t>):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710;g1bc6e687a7d_0_1693"/>
          <p:cNvSpPr/>
          <p:nvPr/>
        </p:nvSpPr>
        <p:spPr bwMode="auto">
          <a:xfrm>
            <a:off x="1395700" y="1877325"/>
            <a:ext cx="5680200" cy="1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объектінің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мекенжайы</a:t>
            </a:r>
            <a:r>
              <a:rPr lang="ru-RU" sz="1300" b="1" dirty="0">
                <a:solidFill>
                  <a:schemeClr val="dk1"/>
                </a:solidFill>
              </a:rPr>
              <a:t> мен </a:t>
            </a:r>
            <a:r>
              <a:rPr lang="ru-RU" sz="1300" b="1" dirty="0" err="1">
                <a:solidFill>
                  <a:schemeClr val="dk1"/>
                </a:solidFill>
              </a:rPr>
              <a:t>нөмірін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өрттің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шыққан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жерін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өзінің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тегі</a:t>
            </a:r>
            <a:r>
              <a:rPr lang="ru-RU" sz="1300" b="1" dirty="0">
                <a:solidFill>
                  <a:schemeClr val="dk1"/>
                </a:solidFill>
              </a:rPr>
              <a:t> мен </a:t>
            </a:r>
            <a:r>
              <a:rPr lang="ru-RU" sz="1300" b="1" dirty="0" err="1">
                <a:solidFill>
                  <a:schemeClr val="dk1"/>
                </a:solidFill>
              </a:rPr>
              <a:t>лауазымын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атай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отырып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басшылыққа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сондай</a:t>
            </a:r>
            <a:r>
              <a:rPr lang="ru-RU" sz="1300" b="1" dirty="0">
                <a:solidFill>
                  <a:schemeClr val="dk1"/>
                </a:solidFill>
              </a:rPr>
              <a:t> - </a:t>
            </a:r>
            <a:r>
              <a:rPr lang="ru-RU" sz="1300" b="1" dirty="0" err="1">
                <a:solidFill>
                  <a:schemeClr val="dk1"/>
                </a:solidFill>
              </a:rPr>
              <a:t>ақ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мемлекеттік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өртке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қарсы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қызметке</a:t>
            </a:r>
            <a:r>
              <a:rPr lang="ru-RU" sz="1300" b="1" dirty="0">
                <a:solidFill>
                  <a:schemeClr val="dk1"/>
                </a:solidFill>
              </a:rPr>
              <a:t> (</a:t>
            </a:r>
            <a:r>
              <a:rPr lang="ru-RU" sz="1300" b="1" dirty="0" err="1">
                <a:solidFill>
                  <a:schemeClr val="dk1"/>
                </a:solidFill>
              </a:rPr>
              <a:t>бұдан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 smtClean="0">
                <a:solidFill>
                  <a:schemeClr val="dk1"/>
                </a:solidFill>
              </a:rPr>
              <a:t>әрі</a:t>
            </a:r>
            <a:r>
              <a:rPr lang="ru-RU" sz="1300" b="1" dirty="0" smtClean="0">
                <a:solidFill>
                  <a:schemeClr val="dk1"/>
                </a:solidFill>
              </a:rPr>
              <a:t>-МӨҚ) </a:t>
            </a:r>
            <a:r>
              <a:rPr lang="ru-RU" sz="1300" b="1" dirty="0">
                <a:solidFill>
                  <a:schemeClr val="dk1"/>
                </a:solidFill>
              </a:rPr>
              <a:t>телефон </a:t>
            </a:r>
            <a:r>
              <a:rPr lang="ru-RU" sz="1300" b="1" dirty="0" err="1">
                <a:solidFill>
                  <a:schemeClr val="dk1"/>
                </a:solidFill>
              </a:rPr>
              <a:t>арқылы</a:t>
            </a:r>
            <a:r>
              <a:rPr lang="ru-RU" sz="1300" b="1" dirty="0">
                <a:solidFill>
                  <a:schemeClr val="dk1"/>
                </a:solidFill>
              </a:rPr>
              <a:t> 101 </a:t>
            </a:r>
            <a:r>
              <a:rPr lang="ru-RU" sz="1300" b="1" dirty="0" err="1">
                <a:solidFill>
                  <a:schemeClr val="dk1"/>
                </a:solidFill>
              </a:rPr>
              <a:t>нөмірі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немесе</a:t>
            </a:r>
            <a:r>
              <a:rPr lang="ru-RU" sz="1300" b="1" dirty="0">
                <a:solidFill>
                  <a:schemeClr val="dk1"/>
                </a:solidFill>
              </a:rPr>
              <a:t> 112 </a:t>
            </a:r>
            <a:r>
              <a:rPr lang="ru-RU" sz="1300" b="1" dirty="0" err="1">
                <a:solidFill>
                  <a:schemeClr val="dk1"/>
                </a:solidFill>
              </a:rPr>
              <a:t>бірыңғай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қызметке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дереу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хабарлау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4" name="Google Shape;711;g1bc6e687a7d_0_1693"/>
          <p:cNvSpPr/>
          <p:nvPr/>
        </p:nvSpPr>
        <p:spPr bwMode="auto">
          <a:xfrm>
            <a:off x="1493948" y="2978449"/>
            <a:ext cx="517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сабақты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тоқтатыңыз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электр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құрылғылары</a:t>
            </a:r>
            <a:r>
              <a:rPr lang="ru-RU" sz="1300" dirty="0">
                <a:solidFill>
                  <a:schemeClr val="dk1"/>
                </a:solidFill>
              </a:rPr>
              <a:t> мен </a:t>
            </a:r>
            <a:r>
              <a:rPr lang="ru-RU" sz="1300" dirty="0" err="1">
                <a:solidFill>
                  <a:schemeClr val="dk1"/>
                </a:solidFill>
              </a:rPr>
              <a:t>жабдықтарын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 smtClean="0">
                <a:solidFill>
                  <a:schemeClr val="dk1"/>
                </a:solidFill>
              </a:rPr>
              <a:t>өшіріу</a:t>
            </a:r>
            <a:r>
              <a:rPr lang="ru-RU" sz="1300" dirty="0" smtClean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шамдарды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 smtClean="0">
                <a:solidFill>
                  <a:schemeClr val="dk1"/>
                </a:solidFill>
              </a:rPr>
              <a:t>өшіру</a:t>
            </a:r>
            <a:r>
              <a:rPr lang="ru-RU" sz="1300" dirty="0" smtClean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терезелерді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smtClean="0">
                <a:solidFill>
                  <a:schemeClr val="dk1"/>
                </a:solidFill>
              </a:rPr>
              <a:t>жабу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5" name="Google Shape;712;g1bc6e687a7d_0_1693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-133025" y="3353825"/>
            <a:ext cx="2925175" cy="1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713;g1bc6e687a7d_0_1693"/>
          <p:cNvSpPr/>
          <p:nvPr/>
        </p:nvSpPr>
        <p:spPr bwMode="auto">
          <a:xfrm>
            <a:off x="1395700" y="3531150"/>
            <a:ext cx="553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білім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алушыларға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кабинетте</a:t>
            </a:r>
            <a:r>
              <a:rPr lang="ru-RU" sz="1300" b="1" dirty="0">
                <a:solidFill>
                  <a:schemeClr val="dk1"/>
                </a:solidFill>
              </a:rPr>
              <a:t> бар </a:t>
            </a:r>
            <a:r>
              <a:rPr lang="ru-RU" sz="1300" b="1" dirty="0" err="1">
                <a:solidFill>
                  <a:schemeClr val="dk1"/>
                </a:solidFill>
              </a:rPr>
              <a:t>қорғау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құралдарын</a:t>
            </a:r>
            <a:r>
              <a:rPr lang="ru-RU" sz="1300" b="1" dirty="0">
                <a:solidFill>
                  <a:schemeClr val="dk1"/>
                </a:solidFill>
              </a:rPr>
              <a:t> беру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7" name="Google Shape;714;g1bc6e687a7d_0_1693"/>
          <p:cNvSpPr/>
          <p:nvPr/>
        </p:nvSpPr>
        <p:spPr bwMode="auto">
          <a:xfrm>
            <a:off x="1493950" y="3924625"/>
            <a:ext cx="51783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шыдамдылық</a:t>
            </a:r>
            <a:r>
              <a:rPr lang="ru-RU" sz="1300" dirty="0">
                <a:solidFill>
                  <a:schemeClr val="dk1"/>
                </a:solidFill>
              </a:rPr>
              <a:t> пен </a:t>
            </a:r>
            <a:r>
              <a:rPr lang="ru-RU" sz="1300" dirty="0" err="1">
                <a:solidFill>
                  <a:schemeClr val="dk1"/>
                </a:solidFill>
              </a:rPr>
              <a:t>тыныштықты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сақтай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отырып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дүрбелеңге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жол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бермей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оқушыларды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кезінде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бекітілген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эвакуациялау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жоспарына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сәйкес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бірінші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қабатқа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одан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әрі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мектептен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негізгі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немесе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қосалқы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шығуға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шығару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715;g1bc6e687a7d_0_1693"/>
          <p:cNvSpPr/>
          <p:nvPr/>
        </p:nvSpPr>
        <p:spPr bwMode="auto">
          <a:xfrm>
            <a:off x="7061400" y="1877325"/>
            <a:ext cx="404069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зардап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шеккендерге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алғашқы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көмек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көрсету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9" name="Google Shape;716;g1bc6e687a7d_0_1693"/>
          <p:cNvSpPr/>
          <p:nvPr/>
        </p:nvSpPr>
        <p:spPr bwMode="auto">
          <a:xfrm>
            <a:off x="7146129" y="2366340"/>
            <a:ext cx="45864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сөндірушілер</a:t>
            </a:r>
            <a:r>
              <a:rPr lang="ru-RU" sz="1300" dirty="0">
                <a:solidFill>
                  <a:schemeClr val="dk1"/>
                </a:solidFill>
              </a:rPr>
              <a:t> мен </a:t>
            </a:r>
            <a:r>
              <a:rPr lang="ru-RU" sz="1300" dirty="0" err="1">
                <a:solidFill>
                  <a:schemeClr val="dk1"/>
                </a:solidFill>
              </a:rPr>
              <a:t>құтқарушылардың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кездесуін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ұйымдастыру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оларға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мектепке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кіру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орындарын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көрсету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гидранттарының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люктерін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орналастыру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эвакуациялау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жоспардағы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өрт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орны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717;g1bc6e687a7d_0_1693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5532675" y="3353825"/>
            <a:ext cx="2925175" cy="1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718;g1bc6e687a7d_0_1693"/>
          <p:cNvSpPr/>
          <p:nvPr/>
        </p:nvSpPr>
        <p:spPr bwMode="auto">
          <a:xfrm>
            <a:off x="7061400" y="3511788"/>
            <a:ext cx="46887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білім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алушыларды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шақыруды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жүзеге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асыру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оның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нәтижелері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туралы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білім</a:t>
            </a:r>
            <a:r>
              <a:rPr lang="ru-RU" sz="1300" b="1" dirty="0">
                <a:solidFill>
                  <a:schemeClr val="dk1"/>
                </a:solidFill>
              </a:rPr>
              <a:t> беру </a:t>
            </a:r>
            <a:r>
              <a:rPr lang="ru-RU" sz="1300" b="1" dirty="0" err="1">
                <a:solidFill>
                  <a:schemeClr val="dk1"/>
                </a:solidFill>
              </a:rPr>
              <a:t>ұйымының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басшысына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баяндау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және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ата-аналарды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хабардар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ету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2" name="Google Shape;719;g1bc6e687a7d_0_1693"/>
          <p:cNvSpPr/>
          <p:nvPr/>
        </p:nvSpPr>
        <p:spPr bwMode="auto">
          <a:xfrm>
            <a:off x="7163723" y="4258250"/>
            <a:ext cx="4040699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оқушыларды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киіндіріп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топтардан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шығарыңыз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қоңырау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шалыңыз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3" name="Google Shape;720;g1bc6e687a7d_0_1693"/>
          <p:cNvPicPr/>
          <p:nvPr/>
        </p:nvPicPr>
        <p:blipFill>
          <a:blip r:embed="rId3">
            <a:alphaModFix/>
          </a:blip>
          <a:srcRect l="58004" r="25456"/>
          <a:stretch/>
        </p:blipFill>
        <p:spPr bwMode="auto">
          <a:xfrm>
            <a:off x="146675" y="1768360"/>
            <a:ext cx="1161201" cy="292446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721;g1bc6e687a7d_0_1693"/>
          <p:cNvSpPr/>
          <p:nvPr/>
        </p:nvSpPr>
        <p:spPr bwMode="auto">
          <a:xfrm>
            <a:off x="1183526" y="5168160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/>
              <a:t>Білім</a:t>
            </a:r>
            <a:r>
              <a:rPr lang="ru-RU" sz="1600" b="1" dirty="0"/>
              <a:t> </a:t>
            </a:r>
            <a:r>
              <a:rPr lang="ru-RU" sz="1600" b="1" dirty="0" err="1"/>
              <a:t>алушылардың</a:t>
            </a:r>
            <a:r>
              <a:rPr lang="ru-RU" sz="1600" b="1" dirty="0"/>
              <a:t> </a:t>
            </a:r>
            <a:r>
              <a:rPr lang="ru-RU" sz="1600" b="1" dirty="0" err="1"/>
              <a:t>іс-әрекеттері</a:t>
            </a:r>
            <a:r>
              <a:rPr lang="ru-RU" sz="1600" b="1" dirty="0"/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5" name="Google Shape;722;g1bc6e687a7d_0_1693"/>
          <p:cNvPicPr/>
          <p:nvPr/>
        </p:nvPicPr>
        <p:blipFill>
          <a:blip r:embed="rId4">
            <a:alphaModFix/>
          </a:blip>
          <a:srcRect r="51862"/>
          <a:stretch/>
        </p:blipFill>
        <p:spPr bwMode="auto">
          <a:xfrm>
            <a:off x="2433825" y="4971144"/>
            <a:ext cx="633985" cy="11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723;g1bc6e687a7d_0_1693"/>
          <p:cNvPicPr/>
          <p:nvPr/>
        </p:nvPicPr>
        <p:blipFill>
          <a:blip r:embed="rId5">
            <a:alphaModFix/>
          </a:blip>
          <a:srcRect l="51411"/>
          <a:stretch/>
        </p:blipFill>
        <p:spPr bwMode="auto">
          <a:xfrm>
            <a:off x="1246185" y="4858026"/>
            <a:ext cx="825549" cy="106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724;g1bc6e687a7d_0_1693"/>
          <p:cNvPicPr/>
          <p:nvPr/>
        </p:nvPicPr>
        <p:blipFill>
          <a:blip r:embed="rId4">
            <a:alphaModFix/>
          </a:blip>
          <a:srcRect l="51862"/>
          <a:stretch/>
        </p:blipFill>
        <p:spPr bwMode="auto">
          <a:xfrm>
            <a:off x="9341973" y="4663500"/>
            <a:ext cx="633985" cy="11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725;g1bc6e687a7d_0_1693"/>
          <p:cNvPicPr/>
          <p:nvPr/>
        </p:nvPicPr>
        <p:blipFill>
          <a:blip r:embed="rId5">
            <a:alphaModFix/>
          </a:blip>
          <a:srcRect r="51411"/>
          <a:stretch/>
        </p:blipFill>
        <p:spPr bwMode="auto">
          <a:xfrm>
            <a:off x="7995646" y="4974641"/>
            <a:ext cx="825549" cy="106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726;g1bc6e687a7d_0_1693"/>
          <p:cNvPicPr/>
          <p:nvPr/>
        </p:nvPicPr>
        <p:blipFill>
          <a:blip r:embed="rId6">
            <a:alphaModFix/>
          </a:blip>
          <a:srcRect t="36180" r="45699" b="4096"/>
          <a:stretch/>
        </p:blipFill>
        <p:spPr bwMode="auto">
          <a:xfrm>
            <a:off x="0" y="4719665"/>
            <a:ext cx="1161202" cy="127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727;g1bc6e687a7d_0_1693"/>
          <p:cNvPicPr/>
          <p:nvPr/>
        </p:nvPicPr>
        <p:blipFill>
          <a:blip r:embed="rId7">
            <a:alphaModFix/>
          </a:blip>
          <a:srcRect r="35691"/>
          <a:stretch/>
        </p:blipFill>
        <p:spPr bwMode="auto">
          <a:xfrm>
            <a:off x="10862501" y="604450"/>
            <a:ext cx="1161199" cy="178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32;g1bc6e687a7d_0_1800"/>
          <p:cNvSpPr/>
          <p:nvPr/>
        </p:nvSpPr>
        <p:spPr bwMode="auto">
          <a:xfrm>
            <a:off x="0" y="1300032"/>
            <a:ext cx="12239700" cy="52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733;g1bc6e687a7d_0_1800"/>
          <p:cNvSpPr/>
          <p:nvPr/>
        </p:nvSpPr>
        <p:spPr bwMode="auto">
          <a:xfrm>
            <a:off x="885144" y="1396075"/>
            <a:ext cx="10270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қауіпсіздігін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қамтамасыз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ететін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адамдардың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іс-әрекеттері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734;g1bc6e687a7d_0_1800"/>
          <p:cNvSpPr/>
          <p:nvPr/>
        </p:nvSpPr>
        <p:spPr bwMode="auto">
          <a:xfrm>
            <a:off x="3151674" y="1950812"/>
            <a:ext cx="8440745" cy="112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объектінің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мекенжайы</a:t>
            </a:r>
            <a:r>
              <a:rPr lang="ru-RU" sz="1500" b="1" dirty="0">
                <a:solidFill>
                  <a:schemeClr val="dk1"/>
                </a:solidFill>
              </a:rPr>
              <a:t> мен </a:t>
            </a:r>
            <a:r>
              <a:rPr lang="ru-RU" sz="1500" b="1" dirty="0" err="1">
                <a:solidFill>
                  <a:schemeClr val="dk1"/>
                </a:solidFill>
              </a:rPr>
              <a:t>нөмірін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өрттің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шыққан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жерін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өзінің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тегі</a:t>
            </a:r>
            <a:r>
              <a:rPr lang="ru-RU" sz="1500" b="1" dirty="0">
                <a:solidFill>
                  <a:schemeClr val="dk1"/>
                </a:solidFill>
              </a:rPr>
              <a:t> мен </a:t>
            </a:r>
            <a:r>
              <a:rPr lang="ru-RU" sz="1500" b="1" dirty="0" err="1">
                <a:solidFill>
                  <a:schemeClr val="dk1"/>
                </a:solidFill>
              </a:rPr>
              <a:t>лауазымын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атай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отырып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басшылыққа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сондай</a:t>
            </a:r>
            <a:r>
              <a:rPr lang="ru-RU" sz="1500" b="1" dirty="0">
                <a:solidFill>
                  <a:schemeClr val="dk1"/>
                </a:solidFill>
              </a:rPr>
              <a:t> - </a:t>
            </a:r>
            <a:r>
              <a:rPr lang="ru-RU" sz="1500" b="1" dirty="0" err="1">
                <a:solidFill>
                  <a:schemeClr val="dk1"/>
                </a:solidFill>
              </a:rPr>
              <a:t>ақ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мемлекеттік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өртке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қарсы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қызметке</a:t>
            </a:r>
            <a:r>
              <a:rPr lang="ru-RU" sz="1500" b="1" dirty="0">
                <a:solidFill>
                  <a:schemeClr val="dk1"/>
                </a:solidFill>
              </a:rPr>
              <a:t> (</a:t>
            </a:r>
            <a:r>
              <a:rPr lang="ru-RU" sz="1500" b="1" dirty="0" err="1">
                <a:solidFill>
                  <a:schemeClr val="dk1"/>
                </a:solidFill>
              </a:rPr>
              <a:t>бұдан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 smtClean="0">
                <a:solidFill>
                  <a:schemeClr val="dk1"/>
                </a:solidFill>
              </a:rPr>
              <a:t>әрі</a:t>
            </a:r>
            <a:r>
              <a:rPr lang="ru-RU" sz="1500" b="1" dirty="0" smtClean="0">
                <a:solidFill>
                  <a:schemeClr val="dk1"/>
                </a:solidFill>
              </a:rPr>
              <a:t>-МӨҚ) </a:t>
            </a:r>
            <a:r>
              <a:rPr lang="ru-RU" sz="1500" b="1" dirty="0">
                <a:solidFill>
                  <a:schemeClr val="dk1"/>
                </a:solidFill>
              </a:rPr>
              <a:t>телефон </a:t>
            </a:r>
            <a:r>
              <a:rPr lang="ru-RU" sz="1500" b="1" dirty="0" err="1">
                <a:solidFill>
                  <a:schemeClr val="dk1"/>
                </a:solidFill>
              </a:rPr>
              <a:t>арқылы</a:t>
            </a:r>
            <a:r>
              <a:rPr lang="ru-RU" sz="1500" b="1" dirty="0">
                <a:solidFill>
                  <a:schemeClr val="dk1"/>
                </a:solidFill>
              </a:rPr>
              <a:t> 101 </a:t>
            </a:r>
            <a:r>
              <a:rPr lang="ru-RU" sz="1500" b="1" dirty="0" err="1">
                <a:solidFill>
                  <a:schemeClr val="dk1"/>
                </a:solidFill>
              </a:rPr>
              <a:t>нөмірі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немесе</a:t>
            </a:r>
            <a:r>
              <a:rPr lang="ru-RU" sz="1500" b="1" dirty="0">
                <a:solidFill>
                  <a:schemeClr val="dk1"/>
                </a:solidFill>
              </a:rPr>
              <a:t> 112 </a:t>
            </a:r>
            <a:r>
              <a:rPr lang="ru-RU" sz="1500" b="1" dirty="0" err="1">
                <a:solidFill>
                  <a:schemeClr val="dk1"/>
                </a:solidFill>
              </a:rPr>
              <a:t>бірыңғай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қызметке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дереу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хабарлау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7" name="Google Shape;735;g1bc6e687a7d_0_1800"/>
          <p:cNvSpPr/>
          <p:nvPr/>
        </p:nvSpPr>
        <p:spPr bwMode="auto">
          <a:xfrm>
            <a:off x="3294377" y="3132309"/>
            <a:ext cx="752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объектіні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хабардар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ету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жүйелерін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іске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қосыңыз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және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өрттің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пайда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болуы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туралы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хабардар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етіңіз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736;g1bc6e687a7d_0_1800"/>
          <p:cNvSpPr/>
          <p:nvPr/>
        </p:nvSpPr>
        <p:spPr bwMode="auto">
          <a:xfrm>
            <a:off x="138025" y="92425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>
                <a:solidFill>
                  <a:srgbClr val="002060"/>
                </a:solidFill>
              </a:rPr>
              <a:t>ТЕХНОГЕНДІК СИПАТТАҒЫ ТӨТЕНШЕ ЖАҒДАЙЛАР ТУЫНДАҒАН КЕЗДЕ БІЛІМ БЕРУ ҰЙЫМДАРЫ ҚЫЗМЕТКЕРЛЕРІНІҢ, БІЛІМ АЛУШЫЛАРЫ МЕН ТӘРБИЕЛЕНУШІЛЕРІНІҢ ІС-ҚИМЫЛ АЛГОРИТМІ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9" name="Google Shape;737;g1bc6e687a7d_0_1800"/>
          <p:cNvSpPr/>
          <p:nvPr/>
        </p:nvSpPr>
        <p:spPr bwMode="auto">
          <a:xfrm>
            <a:off x="3151675" y="3864927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объектінің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әр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бөлігінде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адамдардың</a:t>
            </a:r>
            <a:r>
              <a:rPr lang="ru-RU" sz="1500" b="1" dirty="0">
                <a:solidFill>
                  <a:schemeClr val="dk1"/>
                </a:solidFill>
              </a:rPr>
              <a:t> бар-</a:t>
            </a:r>
            <a:r>
              <a:rPr lang="ru-RU" sz="1500" b="1" dirty="0" err="1">
                <a:solidFill>
                  <a:schemeClr val="dk1"/>
                </a:solidFill>
              </a:rPr>
              <a:t>жоғын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тексере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отырып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адамдарды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объектіден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уақтылы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эвакуациялауды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бастаңыз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0" name="Google Shape;738;g1bc6e687a7d_0_1800"/>
          <p:cNvSpPr/>
          <p:nvPr/>
        </p:nvSpPr>
        <p:spPr bwMode="auto">
          <a:xfrm>
            <a:off x="3294377" y="4651411"/>
            <a:ext cx="752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алғашқы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өрт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сөндіру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құралдарымен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өртті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оқшаулау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және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сөндіру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жөнінде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шаралар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қабылдау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739;g1bc6e687a7d_0_1800"/>
          <p:cNvSpPr/>
          <p:nvPr/>
        </p:nvSpPr>
        <p:spPr bwMode="auto">
          <a:xfrm>
            <a:off x="3151675" y="5234238"/>
            <a:ext cx="7376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зардап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шеккендерге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алғашқы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көмек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көрсету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2" name="Google Shape;740;g1bc6e687a7d_0_1800"/>
          <p:cNvSpPr/>
          <p:nvPr/>
        </p:nvSpPr>
        <p:spPr bwMode="auto">
          <a:xfrm>
            <a:off x="3294375" y="5747388"/>
            <a:ext cx="75225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өрт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сөндірушілер</a:t>
            </a:r>
            <a:r>
              <a:rPr lang="ru-RU" sz="1500" dirty="0">
                <a:solidFill>
                  <a:srgbClr val="2F5496"/>
                </a:solidFill>
              </a:rPr>
              <a:t> мен </a:t>
            </a:r>
            <a:r>
              <a:rPr lang="ru-RU" sz="1500" dirty="0" err="1">
                <a:solidFill>
                  <a:srgbClr val="2F5496"/>
                </a:solidFill>
              </a:rPr>
              <a:t>құтқарушылардың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кездесуін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ұйымдастыру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оларға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объектіге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кіру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орындарын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smtClean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өрт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гидранттарының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люктерін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орналастыру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эвакуациялау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жоспары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және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жоспардағы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өрт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 smtClean="0">
                <a:solidFill>
                  <a:srgbClr val="2F5496"/>
                </a:solidFill>
              </a:rPr>
              <a:t>орны</a:t>
            </a:r>
            <a:r>
              <a:rPr lang="kk-KZ" sz="1500" dirty="0" smtClean="0">
                <a:solidFill>
                  <a:srgbClr val="2F5496"/>
                </a:solidFill>
              </a:rPr>
              <a:t>н көрсету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741;g1bc6e687a7d_0_1800"/>
          <p:cNvSpPr/>
          <p:nvPr/>
        </p:nvSpPr>
        <p:spPr bwMode="auto">
          <a:xfrm>
            <a:off x="3151675" y="6587225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өрт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сөндірушілер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келгеннен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кейін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ішкі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істер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органдарының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қызметкерлері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келгенге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дейін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аумақты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қоршау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және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сөндіруге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қатысы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жоқ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адамдарға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кіруге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тыйым</a:t>
            </a:r>
            <a:r>
              <a:rPr lang="ru-RU" sz="1500" b="1" dirty="0">
                <a:solidFill>
                  <a:schemeClr val="dk1"/>
                </a:solidFill>
              </a:rPr>
              <a:t> салу </a:t>
            </a:r>
            <a:r>
              <a:rPr lang="ru-RU" sz="1500" b="1" dirty="0" err="1">
                <a:solidFill>
                  <a:schemeClr val="dk1"/>
                </a:solidFill>
              </a:rPr>
              <a:t>қажет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14" name="Google Shape;742;g1bc6e687a7d_0_180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687455" y="1932274"/>
            <a:ext cx="1098110" cy="105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43;g1bc6e687a7d_0_1800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508649" y="3611266"/>
            <a:ext cx="1303327" cy="8304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744;g1bc6e687a7d_0_1800"/>
          <p:cNvCxnSpPr>
            <a:cxnSpLocks/>
          </p:cNvCxnSpPr>
          <p:nvPr/>
        </p:nvCxnSpPr>
        <p:spPr bwMode="auto">
          <a:xfrm>
            <a:off x="2236503" y="3081406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7" name="Google Shape;745;g1bc6e687a7d_0_1800"/>
          <p:cNvPicPr/>
          <p:nvPr/>
        </p:nvPicPr>
        <p:blipFill>
          <a:blip r:embed="rId4">
            <a:alphaModFix/>
          </a:blip>
          <a:stretch/>
        </p:blipFill>
        <p:spPr bwMode="auto">
          <a:xfrm flipH="1">
            <a:off x="1687454" y="4886523"/>
            <a:ext cx="1184151" cy="702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746;g1bc6e687a7d_0_1800"/>
          <p:cNvCxnSpPr>
            <a:cxnSpLocks/>
          </p:cNvCxnSpPr>
          <p:nvPr/>
        </p:nvCxnSpPr>
        <p:spPr bwMode="auto">
          <a:xfrm>
            <a:off x="2236503" y="4499003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" name="Google Shape;747;g1bc6e687a7d_0_1800"/>
          <p:cNvCxnSpPr>
            <a:cxnSpLocks/>
          </p:cNvCxnSpPr>
          <p:nvPr/>
        </p:nvCxnSpPr>
        <p:spPr bwMode="auto">
          <a:xfrm>
            <a:off x="2236503" y="5646279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0" name="Google Shape;748;g1bc6e687a7d_0_1800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422760" y="6285575"/>
            <a:ext cx="1627471" cy="9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49;g1bc6e687a7d_0_1800"/>
          <p:cNvSpPr/>
          <p:nvPr/>
        </p:nvSpPr>
        <p:spPr bwMode="auto">
          <a:xfrm>
            <a:off x="1949375" y="10308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Өрттің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жарылыстың</a:t>
            </a:r>
            <a:r>
              <a:rPr lang="ru-RU" sz="1600" b="1" dirty="0">
                <a:solidFill>
                  <a:schemeClr val="dk1"/>
                </a:solidFill>
              </a:rPr>
              <a:t>)</a:t>
            </a:r>
            <a:r>
              <a:rPr lang="ru-RU" sz="1600" b="1" dirty="0" err="1">
                <a:solidFill>
                  <a:schemeClr val="dk1"/>
                </a:solidFill>
              </a:rPr>
              <a:t>пайда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болуы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5"/>
          <p:cNvSpPr/>
          <p:nvPr/>
        </p:nvSpPr>
        <p:spPr bwMode="auto">
          <a:xfrm>
            <a:off x="-1" y="6215190"/>
            <a:ext cx="12239625" cy="1389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66"/>
          <p:cNvSpPr/>
          <p:nvPr/>
        </p:nvSpPr>
        <p:spPr bwMode="auto">
          <a:xfrm>
            <a:off x="647204" y="5947843"/>
            <a:ext cx="12239625" cy="3371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1348555" y="208142"/>
            <a:ext cx="9955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БАЛАЛАРҒА ЗОРЛЫҚ ҚОЛДАНУ ФАКТІЛЕРІНЕ ОПЕРАЦИЯЛЫҚ ЖАУАП БЕРУ АЛГОРИТМІ</a:t>
            </a:r>
            <a:endParaRPr lang="ru-RU" sz="1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1"/>
          <p:cNvSpPr/>
          <p:nvPr/>
        </p:nvSpPr>
        <p:spPr bwMode="auto">
          <a:xfrm>
            <a:off x="312037" y="1632390"/>
            <a:ext cx="579327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00B0F0"/>
                </a:solidFill>
              </a:rPr>
              <a:t>■</a:t>
            </a:r>
            <a:r>
              <a:rPr lang="ru-RU" sz="1100" dirty="0" err="1">
                <a:solidFill>
                  <a:schemeClr val="tx1"/>
                </a:solidFill>
              </a:rPr>
              <a:t>ішкі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істер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бөлімдері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(ІІО), </a:t>
            </a:r>
            <a:r>
              <a:rPr lang="ru-RU" sz="1100" dirty="0" err="1">
                <a:solidFill>
                  <a:schemeClr val="tx1"/>
                </a:solidFill>
              </a:rPr>
              <a:t>білім</a:t>
            </a:r>
            <a:r>
              <a:rPr lang="ru-RU" sz="1100" dirty="0">
                <a:solidFill>
                  <a:schemeClr val="tx1"/>
                </a:solidFill>
              </a:rPr>
              <a:t> беру </a:t>
            </a:r>
            <a:r>
              <a:rPr lang="ru-RU" sz="1100" dirty="0" err="1" smtClean="0">
                <a:solidFill>
                  <a:schemeClr val="tx1"/>
                </a:solidFill>
              </a:rPr>
              <a:t>бөлімдері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мен </a:t>
            </a:r>
            <a:r>
              <a:rPr lang="ru-RU" sz="1100" dirty="0" err="1">
                <a:solidFill>
                  <a:schemeClr val="tx1"/>
                </a:solidFill>
              </a:rPr>
              <a:t>ұйымдары</a:t>
            </a:r>
            <a:r>
              <a:rPr lang="ru-RU" sz="1100" dirty="0">
                <a:solidFill>
                  <a:schemeClr val="tx1"/>
                </a:solidFill>
              </a:rPr>
              <a:t> (ББ), </a:t>
            </a:r>
            <a:r>
              <a:rPr lang="ru-RU" sz="1100" dirty="0" err="1">
                <a:solidFill>
                  <a:schemeClr val="tx1"/>
                </a:solidFill>
              </a:rPr>
              <a:t>Денсаулық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сақтау</a:t>
            </a:r>
            <a:r>
              <a:rPr lang="ru-RU" sz="1100" dirty="0">
                <a:solidFill>
                  <a:schemeClr val="tx1"/>
                </a:solidFill>
              </a:rPr>
              <a:t> (ДБ), </a:t>
            </a:r>
            <a:r>
              <a:rPr lang="ru-RU" sz="1100" dirty="0" err="1">
                <a:solidFill>
                  <a:schemeClr val="tx1"/>
                </a:solidFill>
              </a:rPr>
              <a:t>әлеуметтік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қорғау</a:t>
            </a:r>
            <a:r>
              <a:rPr lang="ru-RU" sz="1100" dirty="0">
                <a:solidFill>
                  <a:schemeClr val="tx1"/>
                </a:solidFill>
              </a:rPr>
              <a:t> (ӘҚБ) </a:t>
            </a:r>
            <a:r>
              <a:rPr lang="ru-RU" sz="1100" dirty="0" err="1">
                <a:solidFill>
                  <a:schemeClr val="tx1"/>
                </a:solidFill>
              </a:rPr>
              <a:t>балалардың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жағдайына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тұрақты</a:t>
            </a:r>
            <a:r>
              <a:rPr lang="ru-RU" sz="1100" dirty="0">
                <a:solidFill>
                  <a:schemeClr val="tx1"/>
                </a:solidFill>
              </a:rPr>
              <a:t> мониторинг </a:t>
            </a:r>
            <a:r>
              <a:rPr lang="ru-RU" sz="1100" dirty="0" err="1">
                <a:solidFill>
                  <a:schemeClr val="tx1"/>
                </a:solidFill>
              </a:rPr>
              <a:t>жүргізу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және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зорлық-зомбылық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фактілерін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анықтау</a:t>
            </a:r>
            <a:r>
              <a:rPr lang="ru-RU" sz="1100" dirty="0">
                <a:solidFill>
                  <a:schemeClr val="tx1"/>
                </a:solidFill>
              </a:rPr>
              <a:t> (БАҚ </a:t>
            </a:r>
            <a:r>
              <a:rPr lang="ru-RU" sz="1100" dirty="0" err="1">
                <a:solidFill>
                  <a:schemeClr val="tx1"/>
                </a:solidFill>
              </a:rPr>
              <a:t>мониторингі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err="1">
                <a:solidFill>
                  <a:schemeClr val="tx1"/>
                </a:solidFill>
              </a:rPr>
              <a:t>патронаждық</a:t>
            </a:r>
            <a:r>
              <a:rPr lang="ru-RU" sz="1100" dirty="0">
                <a:solidFill>
                  <a:schemeClr val="tx1"/>
                </a:solidFill>
              </a:rPr>
              <a:t> бару, </a:t>
            </a:r>
            <a:r>
              <a:rPr lang="ru-RU" sz="1100" dirty="0" err="1">
                <a:solidFill>
                  <a:schemeClr val="tx1"/>
                </a:solidFill>
              </a:rPr>
              <a:t>рейдтер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err="1">
                <a:solidFill>
                  <a:schemeClr val="tx1"/>
                </a:solidFill>
              </a:rPr>
              <a:t>азаматтардың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өтініштерін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қабылдау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және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қарау</a:t>
            </a:r>
            <a:r>
              <a:rPr lang="ru-RU" sz="1100" dirty="0">
                <a:solidFill>
                  <a:schemeClr val="tx1"/>
                </a:solidFill>
              </a:rPr>
              <a:t>). </a:t>
            </a:r>
            <a:r>
              <a:rPr lang="ru-RU" sz="1100" dirty="0" err="1">
                <a:solidFill>
                  <a:schemeClr val="tx1"/>
                </a:solidFill>
              </a:rPr>
              <a:t>Балаларға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қатысты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зорлық-зомбылық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фактілеріне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жедел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ден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қоюдың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жұмыс</a:t>
            </a:r>
            <a:r>
              <a:rPr lang="ru-RU" sz="1100" dirty="0">
                <a:solidFill>
                  <a:schemeClr val="tx1"/>
                </a:solidFill>
              </a:rPr>
              <a:t> органы ҚР </a:t>
            </a:r>
            <a:r>
              <a:rPr lang="ru-RU" sz="1100" dirty="0" err="1">
                <a:solidFill>
                  <a:schemeClr val="tx1"/>
                </a:solidFill>
              </a:rPr>
              <a:t>оқу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ағарту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министрлігі</a:t>
            </a:r>
            <a:r>
              <a:rPr lang="ru-RU" sz="1100" dirty="0">
                <a:solidFill>
                  <a:schemeClr val="tx1"/>
                </a:solidFill>
              </a:rPr>
              <a:t> ОАМ  </a:t>
            </a:r>
            <a:r>
              <a:rPr lang="ru-RU" sz="1100" dirty="0" err="1">
                <a:solidFill>
                  <a:schemeClr val="tx1"/>
                </a:solidFill>
              </a:rPr>
              <a:t>болып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табылады</a:t>
            </a:r>
            <a:r>
              <a:rPr lang="ru-RU" sz="1100" dirty="0">
                <a:solidFill>
                  <a:schemeClr val="tx1"/>
                </a:solidFill>
              </a:rPr>
              <a:t>. </a:t>
            </a:r>
            <a:r>
              <a:rPr lang="ru-RU" sz="1100" dirty="0" err="1">
                <a:solidFill>
                  <a:schemeClr val="tx1"/>
                </a:solidFill>
              </a:rPr>
              <a:t>Өңірлік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деңгейде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жедел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ден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қою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жөніндегі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барлық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жұмысты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үйлестіруге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өңірлер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әкімдерінің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орынбасарлары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жауапты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болады</a:t>
            </a:r>
            <a:r>
              <a:rPr lang="ru-RU" sz="1100" dirty="0">
                <a:solidFill>
                  <a:srgbClr val="00B0F0"/>
                </a:solidFill>
              </a:rPr>
              <a:t>.</a:t>
            </a:r>
            <a:endParaRPr dirty="0"/>
          </a:p>
        </p:txBody>
      </p:sp>
      <p:sp>
        <p:nvSpPr>
          <p:cNvPr id="8" name="Прямоугольник 2"/>
          <p:cNvSpPr/>
          <p:nvPr/>
        </p:nvSpPr>
        <p:spPr bwMode="auto">
          <a:xfrm>
            <a:off x="291965" y="4222652"/>
            <a:ext cx="57915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00B0F0"/>
                </a:solidFill>
              </a:rPr>
              <a:t>■ </a:t>
            </a:r>
            <a:r>
              <a:rPr lang="ru-RU" sz="1100" dirty="0" err="1"/>
              <a:t>органдардың</a:t>
            </a:r>
            <a:r>
              <a:rPr lang="ru-RU" sz="1100" dirty="0"/>
              <a:t> не </a:t>
            </a:r>
            <a:r>
              <a:rPr lang="ru-RU" sz="1100" dirty="0" err="1"/>
              <a:t>ұйымдардың</a:t>
            </a:r>
            <a:r>
              <a:rPr lang="ru-RU" sz="1100" dirty="0"/>
              <a:t> </a:t>
            </a:r>
            <a:r>
              <a:rPr lang="ru-RU" sz="1100" dirty="0" err="1"/>
              <a:t>бірі</a:t>
            </a:r>
            <a:r>
              <a:rPr lang="ru-RU" sz="1100" dirty="0"/>
              <a:t> </a:t>
            </a:r>
            <a:r>
              <a:rPr lang="ru-RU" sz="1100" dirty="0" err="1"/>
              <a:t>зорлық-зомбылық</a:t>
            </a:r>
            <a:r>
              <a:rPr lang="ru-RU" sz="1100" dirty="0"/>
              <a:t> </a:t>
            </a:r>
            <a:r>
              <a:rPr lang="ru-RU" sz="1100" dirty="0" err="1"/>
              <a:t>фактілерін</a:t>
            </a:r>
            <a:r>
              <a:rPr lang="ru-RU" sz="1100" dirty="0"/>
              <a:t> </a:t>
            </a:r>
            <a:r>
              <a:rPr lang="ru-RU" sz="1100" dirty="0" err="1"/>
              <a:t>анықтаған</a:t>
            </a:r>
            <a:r>
              <a:rPr lang="ru-RU" sz="1100" dirty="0"/>
              <a:t> </a:t>
            </a:r>
            <a:r>
              <a:rPr lang="ru-RU" sz="1100" dirty="0" err="1"/>
              <a:t>кезде</a:t>
            </a:r>
            <a:r>
              <a:rPr lang="ru-RU" sz="1100" dirty="0"/>
              <a:t> ІІБ-</a:t>
            </a:r>
            <a:r>
              <a:rPr lang="ru-RU" sz="1100" dirty="0" err="1"/>
              <a:t>нің</a:t>
            </a:r>
            <a:r>
              <a:rPr lang="ru-RU" sz="1100" dirty="0"/>
              <a:t>, прокуратура </a:t>
            </a:r>
            <a:r>
              <a:rPr lang="ru-RU" sz="1100" dirty="0" err="1"/>
              <a:t>органдарының</a:t>
            </a:r>
            <a:r>
              <a:rPr lang="ru-RU" sz="1100" dirty="0"/>
              <a:t>, ББ, ДБ-ін1 (</a:t>
            </a:r>
            <a:r>
              <a:rPr lang="ru-RU" sz="1100" dirty="0" err="1"/>
              <a:t>бір</a:t>
            </a:r>
            <a:r>
              <a:rPr lang="ru-RU" sz="1100" dirty="0"/>
              <a:t>) </a:t>
            </a:r>
            <a:r>
              <a:rPr lang="ru-RU" sz="1100" dirty="0" err="1"/>
              <a:t>сағат</a:t>
            </a:r>
            <a:r>
              <a:rPr lang="ru-RU" sz="1100" dirty="0"/>
              <a:t> </a:t>
            </a:r>
            <a:r>
              <a:rPr lang="ru-RU" sz="1100" dirty="0" err="1"/>
              <a:t>ішінде</a:t>
            </a:r>
            <a:r>
              <a:rPr lang="ru-RU" sz="1100" dirty="0"/>
              <a:t> </a:t>
            </a:r>
            <a:r>
              <a:rPr lang="ru-RU" sz="1100" dirty="0" err="1"/>
              <a:t>хабардар</a:t>
            </a:r>
            <a:r>
              <a:rPr lang="ru-RU" sz="1100" dirty="0"/>
              <a:t> </a:t>
            </a:r>
            <a:r>
              <a:rPr lang="ru-RU" sz="1100" dirty="0" err="1"/>
              <a:t>ету</a:t>
            </a:r>
            <a:r>
              <a:rPr lang="ru-RU" sz="1100" dirty="0"/>
              <a:t>;■ </a:t>
            </a:r>
            <a:r>
              <a:rPr lang="ru-RU" sz="1100" dirty="0" err="1"/>
              <a:t>тергеу</a:t>
            </a:r>
            <a:r>
              <a:rPr lang="ru-RU" sz="1100" dirty="0"/>
              <a:t> </a:t>
            </a:r>
            <a:r>
              <a:rPr lang="ru-RU" sz="1100" dirty="0" err="1"/>
              <a:t>тобының</a:t>
            </a:r>
            <a:r>
              <a:rPr lang="ru-RU" sz="1100" dirty="0"/>
              <a:t> </a:t>
            </a:r>
            <a:r>
              <a:rPr lang="ru-RU" sz="1100" dirty="0" err="1"/>
              <a:t>шығуын</a:t>
            </a:r>
            <a:r>
              <a:rPr lang="ru-RU" sz="1100" dirty="0"/>
              <a:t> </a:t>
            </a:r>
            <a:r>
              <a:rPr lang="ru-RU" sz="1100" dirty="0" err="1"/>
              <a:t>жүзеге</a:t>
            </a:r>
            <a:r>
              <a:rPr lang="ru-RU" sz="1100" dirty="0"/>
              <a:t> </a:t>
            </a:r>
            <a:r>
              <a:rPr lang="ru-RU" sz="1100" dirty="0" err="1"/>
              <a:t>асыру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ІІБ-</a:t>
            </a:r>
            <a:r>
              <a:rPr lang="ru-RU" sz="1100" dirty="0" err="1"/>
              <a:t>нің</a:t>
            </a:r>
            <a:r>
              <a:rPr lang="ru-RU" sz="1100" dirty="0"/>
              <a:t> </a:t>
            </a:r>
            <a:r>
              <a:rPr lang="ru-RU" sz="1100" dirty="0" err="1"/>
              <a:t>тергеу</a:t>
            </a:r>
            <a:r>
              <a:rPr lang="ru-RU" sz="1100" dirty="0"/>
              <a:t> </a:t>
            </a:r>
            <a:r>
              <a:rPr lang="ru-RU" sz="1100" dirty="0" err="1"/>
              <a:t>іс-шараларын</a:t>
            </a:r>
            <a:r>
              <a:rPr lang="ru-RU" sz="1100" dirty="0"/>
              <a:t> </a:t>
            </a:r>
            <a:r>
              <a:rPr lang="ru-RU" sz="1100" dirty="0" err="1"/>
              <a:t>дереу</a:t>
            </a:r>
            <a:r>
              <a:rPr lang="ru-RU" sz="1100" dirty="0"/>
              <a:t> </a:t>
            </a:r>
            <a:r>
              <a:rPr lang="ru-RU" sz="1100" dirty="0" err="1"/>
              <a:t>жүргізу</a:t>
            </a:r>
            <a:r>
              <a:rPr lang="ru-RU" sz="1100" dirty="0"/>
              <a:t> (</a:t>
            </a:r>
            <a:r>
              <a:rPr lang="ru-RU" sz="1100" dirty="0" err="1"/>
              <a:t>оқиға</a:t>
            </a:r>
            <a:r>
              <a:rPr lang="ru-RU" sz="1100" dirty="0"/>
              <a:t> </a:t>
            </a:r>
            <a:r>
              <a:rPr lang="ru-RU" sz="1100" dirty="0" err="1"/>
              <a:t>болған</a:t>
            </a:r>
            <a:r>
              <a:rPr lang="ru-RU" sz="1100" dirty="0"/>
              <a:t> </a:t>
            </a:r>
            <a:r>
              <a:rPr lang="ru-RU" sz="1100" dirty="0" err="1"/>
              <a:t>жерді</a:t>
            </a:r>
            <a:r>
              <a:rPr lang="ru-RU" sz="1100" dirty="0"/>
              <a:t> </a:t>
            </a:r>
            <a:r>
              <a:rPr lang="ru-RU" sz="1100" dirty="0" err="1"/>
              <a:t>тексеру</a:t>
            </a:r>
            <a:r>
              <a:rPr lang="ru-RU" sz="1100" dirty="0"/>
              <a:t>, </a:t>
            </a:r>
            <a:r>
              <a:rPr lang="ru-RU" sz="1100" dirty="0" err="1"/>
              <a:t>медициналық</a:t>
            </a:r>
            <a:r>
              <a:rPr lang="ru-RU" sz="1100" dirty="0"/>
              <a:t> </a:t>
            </a:r>
            <a:r>
              <a:rPr lang="ru-RU" sz="1100" dirty="0" err="1"/>
              <a:t>куәландыру</a:t>
            </a:r>
            <a:r>
              <a:rPr lang="ru-RU" sz="1100" dirty="0"/>
              <a:t>, ІМС </a:t>
            </a:r>
            <a:r>
              <a:rPr lang="ru-RU" sz="1100" dirty="0" err="1"/>
              <a:t>тағайындау</a:t>
            </a:r>
            <a:r>
              <a:rPr lang="ru-RU" sz="1100" dirty="0"/>
              <a:t>, </a:t>
            </a:r>
            <a:r>
              <a:rPr lang="ru-RU" sz="1100" dirty="0" err="1"/>
              <a:t>жәбірленушіден</a:t>
            </a:r>
            <a:r>
              <a:rPr lang="ru-RU" sz="1100" dirty="0"/>
              <a:t>, </a:t>
            </a:r>
            <a:r>
              <a:rPr lang="ru-RU" sz="1100" dirty="0" err="1"/>
              <a:t>куәгерлерден</a:t>
            </a:r>
            <a:r>
              <a:rPr lang="ru-RU" sz="1100" dirty="0"/>
              <a:t> </a:t>
            </a:r>
            <a:r>
              <a:rPr lang="ru-RU" sz="1100" dirty="0" err="1"/>
              <a:t>жауап</a:t>
            </a:r>
            <a:r>
              <a:rPr lang="ru-RU" sz="1100" dirty="0"/>
              <a:t> </a:t>
            </a:r>
            <a:r>
              <a:rPr lang="ru-RU" sz="1100" dirty="0" err="1"/>
              <a:t>алу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т. б.);° </a:t>
            </a:r>
            <a:r>
              <a:rPr lang="ru-RU" sz="1100" dirty="0" err="1"/>
              <a:t>жағдайды</a:t>
            </a:r>
            <a:r>
              <a:rPr lang="ru-RU" sz="1100" dirty="0"/>
              <a:t> </a:t>
            </a:r>
            <a:r>
              <a:rPr lang="ru-RU" sz="1100" dirty="0" err="1"/>
              <a:t>сәйкестендіру</a:t>
            </a:r>
            <a:r>
              <a:rPr lang="ru-RU" sz="1100" dirty="0"/>
              <a:t>: </a:t>
            </a:r>
            <a:r>
              <a:rPr lang="ru-RU" sz="1100" dirty="0" err="1"/>
              <a:t>зорлық-зомбылық</a:t>
            </a:r>
            <a:r>
              <a:rPr lang="ru-RU" sz="1100" dirty="0"/>
              <a:t> </a:t>
            </a:r>
            <a:r>
              <a:rPr lang="ru-RU" sz="1100" dirty="0" err="1"/>
              <a:t>белгілерін</a:t>
            </a:r>
            <a:r>
              <a:rPr lang="ru-RU" sz="1100" dirty="0"/>
              <a:t> </a:t>
            </a:r>
            <a:r>
              <a:rPr lang="ru-RU" sz="1100" dirty="0" err="1"/>
              <a:t>анықтау</a:t>
            </a:r>
            <a:r>
              <a:rPr lang="ru-RU" sz="1100" dirty="0"/>
              <a:t> (ІБ), </a:t>
            </a:r>
            <a:r>
              <a:rPr lang="ru-RU" sz="1100" dirty="0" err="1"/>
              <a:t>баланың</a:t>
            </a:r>
            <a:r>
              <a:rPr lang="ru-RU" sz="1100" dirty="0"/>
              <a:t> </a:t>
            </a:r>
            <a:r>
              <a:rPr lang="ru-RU" sz="1100" dirty="0" err="1"/>
              <a:t>өмірі</a:t>
            </a:r>
            <a:r>
              <a:rPr lang="ru-RU" sz="1100" dirty="0"/>
              <a:t> мен </a:t>
            </a:r>
            <a:r>
              <a:rPr lang="ru-RU" sz="1100" dirty="0" err="1"/>
              <a:t>денсаулығына</a:t>
            </a:r>
            <a:r>
              <a:rPr lang="ru-RU" sz="1100" dirty="0"/>
              <a:t> </a:t>
            </a:r>
            <a:r>
              <a:rPr lang="ru-RU" sz="1100" dirty="0" err="1"/>
              <a:t>қауіп-қатерді</a:t>
            </a:r>
            <a:r>
              <a:rPr lang="ru-RU" sz="1100" dirty="0"/>
              <a:t> </a:t>
            </a:r>
            <a:r>
              <a:rPr lang="ru-RU" sz="1100" dirty="0" err="1"/>
              <a:t>анықтау</a:t>
            </a:r>
            <a:r>
              <a:rPr lang="ru-RU" sz="1100" dirty="0"/>
              <a:t> (ДБ, ББ), </a:t>
            </a:r>
            <a:r>
              <a:rPr lang="ru-RU" sz="1100" dirty="0" err="1"/>
              <a:t>алдын</a:t>
            </a:r>
            <a:r>
              <a:rPr lang="ru-RU" sz="1100" dirty="0"/>
              <a:t>-ала диагноз </a:t>
            </a:r>
            <a:r>
              <a:rPr lang="ru-RU" sz="1100" dirty="0" err="1"/>
              <a:t>қою</a:t>
            </a:r>
            <a:r>
              <a:rPr lang="ru-RU" sz="1100" dirty="0"/>
              <a:t> (ДБ);■ </a:t>
            </a:r>
            <a:r>
              <a:rPr lang="ru-RU" sz="1100" dirty="0" err="1"/>
              <a:t>іс</a:t>
            </a:r>
            <a:r>
              <a:rPr lang="ru-RU" sz="1100" dirty="0"/>
              <a:t> </a:t>
            </a:r>
            <a:r>
              <a:rPr lang="ru-RU" sz="1100" dirty="0" err="1"/>
              <a:t>жүргізу</a:t>
            </a:r>
            <a:r>
              <a:rPr lang="ru-RU" sz="1100" dirty="0"/>
              <a:t> </a:t>
            </a:r>
            <a:r>
              <a:rPr lang="ru-RU" sz="1100" dirty="0" err="1"/>
              <a:t>прокурорын</a:t>
            </a:r>
            <a:r>
              <a:rPr lang="ru-RU" sz="1100" dirty="0"/>
              <a:t> </a:t>
            </a:r>
            <a:r>
              <a:rPr lang="ru-RU" sz="1100" dirty="0" err="1"/>
              <a:t>тағайындау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</a:t>
            </a:r>
            <a:r>
              <a:rPr lang="ru-RU" sz="1100" dirty="0" err="1"/>
              <a:t>қадағалауды</a:t>
            </a:r>
            <a:r>
              <a:rPr lang="ru-RU" sz="1100" dirty="0"/>
              <a:t> </a:t>
            </a:r>
            <a:r>
              <a:rPr lang="ru-RU" sz="1100" dirty="0" err="1"/>
              <a:t>қамтамасыз</a:t>
            </a:r>
            <a:r>
              <a:rPr lang="ru-RU" sz="1100" dirty="0"/>
              <a:t> </a:t>
            </a:r>
            <a:r>
              <a:rPr lang="ru-RU" sz="1100" dirty="0" err="1"/>
              <a:t>ету</a:t>
            </a:r>
            <a:r>
              <a:rPr lang="ru-RU" sz="1100" dirty="0"/>
              <a:t> (прокуратура </a:t>
            </a:r>
            <a:r>
              <a:rPr lang="ru-RU" sz="1100" dirty="0" err="1"/>
              <a:t>органдары</a:t>
            </a:r>
            <a:r>
              <a:rPr lang="ru-RU" sz="1100" dirty="0"/>
              <a:t>);■ адвокат беру (ІІБ).</a:t>
            </a:r>
            <a:endParaRPr dirty="0"/>
          </a:p>
        </p:txBody>
      </p:sp>
      <p:sp>
        <p:nvSpPr>
          <p:cNvPr id="9" name="Прямоугольник 4"/>
          <p:cNvSpPr/>
          <p:nvPr/>
        </p:nvSpPr>
        <p:spPr bwMode="auto">
          <a:xfrm>
            <a:off x="6235307" y="1632390"/>
            <a:ext cx="581051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00B0F0"/>
                </a:solidFill>
              </a:rPr>
              <a:t>■ </a:t>
            </a:r>
            <a:r>
              <a:rPr lang="ru-RU" sz="1100" dirty="0" err="1"/>
              <a:t>зорлық-зомбылық</a:t>
            </a:r>
            <a:r>
              <a:rPr lang="ru-RU" sz="1100" dirty="0"/>
              <a:t> </a:t>
            </a:r>
            <a:r>
              <a:rPr lang="ru-RU" sz="1100" dirty="0" err="1"/>
              <a:t>құрбандарына</a:t>
            </a:r>
            <a:r>
              <a:rPr lang="ru-RU" sz="1100" dirty="0"/>
              <a:t> дер </a:t>
            </a:r>
            <a:r>
              <a:rPr lang="ru-RU" sz="1100" dirty="0" err="1"/>
              <a:t>кезінде</a:t>
            </a:r>
            <a:r>
              <a:rPr lang="ru-RU" sz="1100" dirty="0"/>
              <a:t> </a:t>
            </a:r>
            <a:r>
              <a:rPr lang="ru-RU" sz="1100" dirty="0" err="1"/>
              <a:t>жан-жақты</a:t>
            </a:r>
            <a:r>
              <a:rPr lang="ru-RU" sz="1100" dirty="0"/>
              <a:t> </a:t>
            </a:r>
            <a:r>
              <a:rPr lang="ru-RU" sz="1100" dirty="0" err="1"/>
              <a:t>қолдау</a:t>
            </a:r>
            <a:r>
              <a:rPr lang="ru-RU" sz="1100" dirty="0"/>
              <a:t> </a:t>
            </a:r>
            <a:r>
              <a:rPr lang="ru-RU" sz="1100" dirty="0" err="1"/>
              <a:t>көрсетуді</a:t>
            </a:r>
            <a:r>
              <a:rPr lang="ru-RU" sz="1100" dirty="0"/>
              <a:t> </a:t>
            </a:r>
            <a:r>
              <a:rPr lang="ru-RU" sz="1100" dirty="0" err="1"/>
              <a:t>ұйымдастыру</a:t>
            </a:r>
            <a:r>
              <a:rPr lang="ru-RU" sz="1100" dirty="0"/>
              <a:t>, </a:t>
            </a:r>
            <a:r>
              <a:rPr lang="ru-RU" sz="1100" dirty="0" err="1"/>
              <a:t>соның</a:t>
            </a:r>
            <a:r>
              <a:rPr lang="ru-RU" sz="1100" dirty="0"/>
              <a:t> </a:t>
            </a:r>
            <a:r>
              <a:rPr lang="ru-RU" sz="1100" dirty="0" err="1"/>
              <a:t>ішінде</a:t>
            </a:r>
            <a:r>
              <a:rPr lang="ru-RU" sz="1100" dirty="0"/>
              <a:t>. </a:t>
            </a:r>
            <a:r>
              <a:rPr lang="ru-RU" sz="1100" dirty="0" err="1"/>
              <a:t>зорлық-зомбылық</a:t>
            </a:r>
            <a:r>
              <a:rPr lang="ru-RU" sz="1100" dirty="0"/>
              <a:t> </a:t>
            </a:r>
            <a:r>
              <a:rPr lang="ru-RU" sz="1100" dirty="0" err="1"/>
              <a:t>құрбанының</a:t>
            </a:r>
            <a:r>
              <a:rPr lang="ru-RU" sz="1100" dirty="0"/>
              <a:t> </a:t>
            </a:r>
            <a:r>
              <a:rPr lang="ru-RU" sz="1100" dirty="0" err="1"/>
              <a:t>туыстары</a:t>
            </a:r>
            <a:r>
              <a:rPr lang="ru-RU" sz="1100" dirty="0"/>
              <a:t>, </a:t>
            </a:r>
            <a:r>
              <a:rPr lang="ru-RU" sz="1100" dirty="0" err="1"/>
              <a:t>оның</a:t>
            </a:r>
            <a:r>
              <a:rPr lang="ru-RU" sz="1100" dirty="0"/>
              <a:t> </a:t>
            </a:r>
            <a:r>
              <a:rPr lang="ru-RU" sz="1100" dirty="0" err="1"/>
              <a:t>ішінде</a:t>
            </a:r>
            <a:r>
              <a:rPr lang="ru-RU" sz="1100" dirty="0"/>
              <a:t>: </a:t>
            </a:r>
            <a:r>
              <a:rPr lang="ru-RU" sz="1100" dirty="0" err="1"/>
              <a:t>психологиялық</a:t>
            </a:r>
            <a:r>
              <a:rPr lang="ru-RU" sz="1100" dirty="0"/>
              <a:t> </a:t>
            </a:r>
            <a:r>
              <a:rPr lang="ru-RU" sz="1100" dirty="0" err="1"/>
              <a:t>қолдау</a:t>
            </a:r>
            <a:r>
              <a:rPr lang="ru-RU" sz="1100" dirty="0"/>
              <a:t> </a:t>
            </a:r>
            <a:r>
              <a:rPr lang="ru-RU" sz="1100" dirty="0" smtClean="0"/>
              <a:t>(ПҚ); </a:t>
            </a:r>
            <a:r>
              <a:rPr lang="ru-RU" sz="1100" dirty="0" err="1"/>
              <a:t>ата-ананың</a:t>
            </a:r>
            <a:r>
              <a:rPr lang="ru-RU" sz="1100" dirty="0"/>
              <a:t> </a:t>
            </a:r>
            <a:r>
              <a:rPr lang="ru-RU" sz="1100" dirty="0" err="1"/>
              <a:t>пікірін</a:t>
            </a:r>
            <a:r>
              <a:rPr lang="ru-RU" sz="1100" dirty="0"/>
              <a:t> </a:t>
            </a:r>
            <a:r>
              <a:rPr lang="ru-RU" sz="1100" dirty="0" err="1"/>
              <a:t>ескере</a:t>
            </a:r>
            <a:r>
              <a:rPr lang="ru-RU" sz="1100" dirty="0"/>
              <a:t> </a:t>
            </a:r>
            <a:r>
              <a:rPr lang="ru-RU" sz="1100" dirty="0" err="1"/>
              <a:t>отырып</a:t>
            </a:r>
            <a:r>
              <a:rPr lang="ru-RU" sz="1100" dirty="0"/>
              <a:t>, </a:t>
            </a:r>
            <a:r>
              <a:rPr lang="ru-RU" sz="1100" dirty="0" err="1"/>
              <a:t>баланың</a:t>
            </a:r>
            <a:r>
              <a:rPr lang="ru-RU" sz="1100" dirty="0"/>
              <a:t> </a:t>
            </a:r>
            <a:r>
              <a:rPr lang="ru-RU" sz="1100" dirty="0" err="1"/>
              <a:t>бірінші</a:t>
            </a:r>
            <a:r>
              <a:rPr lang="ru-RU" sz="1100" dirty="0"/>
              <a:t> </a:t>
            </a:r>
            <a:r>
              <a:rPr lang="ru-RU" sz="1100" dirty="0" err="1"/>
              <a:t>кезектегі</a:t>
            </a:r>
            <a:r>
              <a:rPr lang="ru-RU" sz="1100" dirty="0"/>
              <a:t> </a:t>
            </a:r>
            <a:r>
              <a:rPr lang="ru-RU" sz="1100" dirty="0" err="1"/>
              <a:t>қауіпсіздігін</a:t>
            </a:r>
            <a:r>
              <a:rPr lang="ru-RU" sz="1100" dirty="0"/>
              <a:t> </a:t>
            </a:r>
            <a:r>
              <a:rPr lang="ru-RU" sz="1100" dirty="0" err="1"/>
              <a:t>қамтамасыз</a:t>
            </a:r>
            <a:r>
              <a:rPr lang="ru-RU" sz="1100" dirty="0"/>
              <a:t> </a:t>
            </a:r>
            <a:r>
              <a:rPr lang="ru-RU" sz="1100" dirty="0" err="1"/>
              <a:t>ету</a:t>
            </a:r>
            <a:r>
              <a:rPr lang="ru-RU" sz="1100" dirty="0"/>
              <a:t> (</a:t>
            </a:r>
            <a:r>
              <a:rPr lang="ru-RU" sz="1100" dirty="0" err="1"/>
              <a:t>ата-ананың</a:t>
            </a:r>
            <a:r>
              <a:rPr lang="ru-RU" sz="1100" dirty="0"/>
              <a:t>/</a:t>
            </a:r>
            <a:r>
              <a:rPr lang="ru-RU" sz="1100" dirty="0" err="1"/>
              <a:t>заңды</a:t>
            </a:r>
            <a:r>
              <a:rPr lang="ru-RU" sz="1100" dirty="0"/>
              <a:t> </a:t>
            </a:r>
            <a:r>
              <a:rPr lang="ru-RU" sz="1100" dirty="0" err="1"/>
              <a:t>өкілдің</a:t>
            </a:r>
            <a:r>
              <a:rPr lang="ru-RU" sz="1100" dirty="0"/>
              <a:t> </a:t>
            </a:r>
            <a:r>
              <a:rPr lang="ru-RU" sz="1100" dirty="0" err="1"/>
              <a:t>зорлық-зомбылық</a:t>
            </a:r>
            <a:r>
              <a:rPr lang="ru-RU" sz="1100" dirty="0"/>
              <a:t> </a:t>
            </a:r>
            <a:r>
              <a:rPr lang="ru-RU" sz="1100" dirty="0" err="1"/>
              <a:t>көрсету</a:t>
            </a:r>
            <a:r>
              <a:rPr lang="ru-RU" sz="1100" dirty="0"/>
              <a:t> </a:t>
            </a:r>
            <a:r>
              <a:rPr lang="ru-RU" sz="1100" dirty="0" err="1"/>
              <a:t>жағдайларын</a:t>
            </a:r>
            <a:r>
              <a:rPr lang="ru-RU" sz="1100" dirty="0"/>
              <a:t> </a:t>
            </a:r>
            <a:r>
              <a:rPr lang="ru-RU" sz="1100" dirty="0" err="1"/>
              <a:t>қоспағанда</a:t>
            </a:r>
            <a:r>
              <a:rPr lang="ru-RU" sz="1100" dirty="0"/>
              <a:t>); </a:t>
            </a:r>
            <a:r>
              <a:rPr lang="ru-RU" sz="1100" dirty="0" err="1"/>
              <a:t>жәбірленушіні</a:t>
            </a:r>
            <a:r>
              <a:rPr lang="ru-RU" sz="1100" dirty="0"/>
              <a:t> </a:t>
            </a:r>
            <a:r>
              <a:rPr lang="ru-RU" sz="1100" dirty="0" err="1"/>
              <a:t>зорлаушыдан</a:t>
            </a:r>
            <a:r>
              <a:rPr lang="ru-RU" sz="1100" dirty="0"/>
              <a:t> </a:t>
            </a:r>
            <a:r>
              <a:rPr lang="ru-RU" sz="1100" dirty="0" err="1"/>
              <a:t>қауіпсіз</a:t>
            </a:r>
            <a:r>
              <a:rPr lang="ru-RU" sz="1100" dirty="0"/>
              <a:t> </a:t>
            </a:r>
            <a:r>
              <a:rPr lang="ru-RU" sz="1100" dirty="0" err="1"/>
              <a:t>бөлмеде</a:t>
            </a:r>
            <a:r>
              <a:rPr lang="ru-RU" sz="1100" dirty="0"/>
              <a:t> </a:t>
            </a:r>
            <a:r>
              <a:rPr lang="ru-RU" sz="1100" dirty="0" err="1"/>
              <a:t>оқшаулау</a:t>
            </a:r>
            <a:r>
              <a:rPr lang="ru-RU" sz="1100" dirty="0"/>
              <a:t> </a:t>
            </a:r>
            <a:r>
              <a:rPr lang="ru-RU" sz="1100" dirty="0" smtClean="0"/>
              <a:t>(ІІБ,ББ); </a:t>
            </a:r>
            <a:r>
              <a:rPr lang="ru-RU" sz="1100" dirty="0" err="1"/>
              <a:t>баланың</a:t>
            </a:r>
            <a:r>
              <a:rPr lang="ru-RU" sz="1100" dirty="0"/>
              <a:t> </a:t>
            </a:r>
            <a:r>
              <a:rPr lang="ru-RU" sz="1100" dirty="0" err="1"/>
              <a:t>тамаққа</a:t>
            </a:r>
            <a:r>
              <a:rPr lang="ru-RU" sz="1100" dirty="0"/>
              <a:t>, </a:t>
            </a:r>
            <a:r>
              <a:rPr lang="ru-RU" sz="1100" dirty="0" err="1"/>
              <a:t>жылуға</a:t>
            </a:r>
            <a:r>
              <a:rPr lang="ru-RU" sz="1100" dirty="0"/>
              <a:t>, </a:t>
            </a:r>
            <a:r>
              <a:rPr lang="ru-RU" sz="1100" dirty="0" err="1"/>
              <a:t>киім-кешекке</a:t>
            </a:r>
            <a:r>
              <a:rPr lang="ru-RU" sz="1100" dirty="0"/>
              <a:t> </a:t>
            </a:r>
            <a:r>
              <a:rPr lang="ru-RU" sz="1100" dirty="0" err="1"/>
              <a:t>бірінші</a:t>
            </a:r>
            <a:r>
              <a:rPr lang="ru-RU" sz="1100" dirty="0"/>
              <a:t> </a:t>
            </a:r>
            <a:r>
              <a:rPr lang="ru-RU" sz="1100" dirty="0" err="1"/>
              <a:t>кезектегі</a:t>
            </a:r>
            <a:r>
              <a:rPr lang="ru-RU" sz="1100" dirty="0"/>
              <a:t> </a:t>
            </a:r>
            <a:r>
              <a:rPr lang="ru-RU" sz="1100" dirty="0" err="1"/>
              <a:t>қажеттіліктерін</a:t>
            </a:r>
            <a:r>
              <a:rPr lang="ru-RU" sz="1100" dirty="0"/>
              <a:t> </a:t>
            </a:r>
            <a:r>
              <a:rPr lang="ru-RU" sz="1100" dirty="0" err="1"/>
              <a:t>қамтамасыз</a:t>
            </a:r>
            <a:r>
              <a:rPr lang="ru-RU" sz="1100" dirty="0"/>
              <a:t> </a:t>
            </a:r>
            <a:r>
              <a:rPr lang="ru-RU" sz="1100" dirty="0" err="1"/>
              <a:t>ету</a:t>
            </a:r>
            <a:r>
              <a:rPr lang="ru-RU" sz="1100" dirty="0"/>
              <a:t> </a:t>
            </a:r>
            <a:r>
              <a:rPr lang="ru-RU" sz="1100" dirty="0" smtClean="0"/>
              <a:t>(</a:t>
            </a:r>
            <a:r>
              <a:rPr lang="kk-KZ" sz="1100" dirty="0" smtClean="0"/>
              <a:t>ББ,ӘҚБ</a:t>
            </a:r>
            <a:r>
              <a:rPr lang="en-US" sz="1100" dirty="0" smtClean="0"/>
              <a:t>); </a:t>
            </a:r>
            <a:r>
              <a:rPr lang="ru-RU" sz="1100" dirty="0" err="1"/>
              <a:t>өмірі</a:t>
            </a:r>
            <a:r>
              <a:rPr lang="ru-RU" sz="1100" dirty="0"/>
              <a:t> мен </a:t>
            </a:r>
            <a:r>
              <a:rPr lang="ru-RU" sz="1100" dirty="0" err="1"/>
              <a:t>денсаулығына</a:t>
            </a:r>
            <a:r>
              <a:rPr lang="ru-RU" sz="1100" dirty="0"/>
              <a:t> </a:t>
            </a:r>
            <a:r>
              <a:rPr lang="ru-RU" sz="1100" dirty="0" err="1"/>
              <a:t>қауіп</a:t>
            </a:r>
            <a:r>
              <a:rPr lang="ru-RU" sz="1100" dirty="0"/>
              <a:t> </a:t>
            </a:r>
            <a:r>
              <a:rPr lang="ru-RU" sz="1100" dirty="0" err="1"/>
              <a:t>төнген</a:t>
            </a:r>
            <a:r>
              <a:rPr lang="ru-RU" sz="1100" dirty="0"/>
              <a:t> </a:t>
            </a:r>
            <a:r>
              <a:rPr lang="ru-RU" sz="1100" dirty="0" err="1"/>
              <a:t>жағдайда</a:t>
            </a:r>
            <a:r>
              <a:rPr lang="ru-RU" sz="1100" dirty="0"/>
              <a:t>, </a:t>
            </a:r>
            <a:r>
              <a:rPr lang="ru-RU" sz="1100" dirty="0" err="1"/>
              <a:t>баланы</a:t>
            </a:r>
            <a:r>
              <a:rPr lang="ru-RU" sz="1100" dirty="0"/>
              <a:t> </a:t>
            </a:r>
            <a:r>
              <a:rPr lang="ru-RU" sz="1100" dirty="0" err="1"/>
              <a:t>медициналық</a:t>
            </a:r>
            <a:r>
              <a:rPr lang="ru-RU" sz="1100" dirty="0"/>
              <a:t> </a:t>
            </a:r>
            <a:r>
              <a:rPr lang="ru-RU" sz="1100" dirty="0" err="1"/>
              <a:t>ұйымдарға</a:t>
            </a:r>
            <a:r>
              <a:rPr lang="ru-RU" sz="1100" dirty="0"/>
              <a:t> </a:t>
            </a:r>
            <a:r>
              <a:rPr lang="ru-RU" sz="1100" dirty="0" smtClean="0"/>
              <a:t>(МҰ) </a:t>
            </a:r>
            <a:r>
              <a:rPr lang="ru-RU" sz="1100" dirty="0" err="1"/>
              <a:t>орналастыру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</a:t>
            </a:r>
            <a:r>
              <a:rPr lang="ru-RU" sz="1100" dirty="0" err="1"/>
              <a:t>т.б</a:t>
            </a:r>
            <a:r>
              <a:rPr lang="ru-RU" sz="1100" dirty="0"/>
              <a:t>.;</a:t>
            </a:r>
          </a:p>
          <a:p>
            <a:pPr algn="just">
              <a:defRPr/>
            </a:pPr>
            <a:r>
              <a:rPr lang="ru-RU" sz="1100" dirty="0" smtClean="0"/>
              <a:t>.</a:t>
            </a:r>
            <a:endParaRPr dirty="0"/>
          </a:p>
        </p:txBody>
      </p:sp>
      <p:sp>
        <p:nvSpPr>
          <p:cNvPr id="10" name="Прямоугольник 7"/>
          <p:cNvSpPr/>
          <p:nvPr/>
        </p:nvSpPr>
        <p:spPr bwMode="auto">
          <a:xfrm>
            <a:off x="6235307" y="4222527"/>
            <a:ext cx="58105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00B0F0"/>
                </a:solidFill>
              </a:rPr>
              <a:t>■</a:t>
            </a:r>
            <a:r>
              <a:rPr lang="ru-RU" sz="1100" dirty="0">
                <a:latin typeface="Arial"/>
                <a:cs typeface="Arial"/>
              </a:rPr>
              <a:t> </a:t>
            </a:r>
            <a:r>
              <a:rPr lang="ru-RU" sz="1100" dirty="0" err="1"/>
              <a:t>Кәмелетке</a:t>
            </a:r>
            <a:r>
              <a:rPr lang="ru-RU" sz="1100" dirty="0"/>
              <a:t> </a:t>
            </a:r>
            <a:r>
              <a:rPr lang="ru-RU" sz="1100" dirty="0" err="1"/>
              <a:t>толмағандар</a:t>
            </a:r>
            <a:r>
              <a:rPr lang="ru-RU" sz="1100" dirty="0"/>
              <a:t> </a:t>
            </a:r>
            <a:r>
              <a:rPr lang="ru-RU" sz="1100" dirty="0" err="1"/>
              <a:t>істері</a:t>
            </a:r>
            <a:r>
              <a:rPr lang="ru-RU" sz="1100" dirty="0"/>
              <a:t> </a:t>
            </a:r>
            <a:r>
              <a:rPr lang="ru-RU" sz="1100" dirty="0" err="1"/>
              <a:t>жөніндегі</a:t>
            </a:r>
            <a:r>
              <a:rPr lang="ru-RU" sz="1100" dirty="0"/>
              <a:t> комиссия (КТІ) 1 (</a:t>
            </a:r>
            <a:r>
              <a:rPr lang="ru-RU" sz="1100" dirty="0" err="1"/>
              <a:t>бір</a:t>
            </a:r>
            <a:r>
              <a:rPr lang="ru-RU" sz="1100" dirty="0"/>
              <a:t>) </a:t>
            </a:r>
            <a:r>
              <a:rPr lang="ru-RU" sz="1100" dirty="0" err="1"/>
              <a:t>жұмыс</a:t>
            </a:r>
            <a:r>
              <a:rPr lang="ru-RU" sz="1100" dirty="0"/>
              <a:t> </a:t>
            </a:r>
            <a:r>
              <a:rPr lang="ru-RU" sz="1100" dirty="0" err="1"/>
              <a:t>күні</a:t>
            </a:r>
            <a:r>
              <a:rPr lang="ru-RU" sz="1100" dirty="0"/>
              <a:t> </a:t>
            </a:r>
            <a:r>
              <a:rPr lang="ru-RU" sz="1100" dirty="0" err="1"/>
              <a:t>ішінде</a:t>
            </a:r>
            <a:r>
              <a:rPr lang="ru-RU" sz="1100" dirty="0"/>
              <a:t> </a:t>
            </a:r>
            <a:r>
              <a:rPr lang="ru-RU" sz="1100" dirty="0" err="1"/>
              <a:t>баланы</a:t>
            </a:r>
            <a:r>
              <a:rPr lang="ru-RU" sz="1100" dirty="0"/>
              <a:t> </a:t>
            </a:r>
            <a:r>
              <a:rPr lang="ru-RU" sz="1100" dirty="0" err="1"/>
              <a:t>ұйымға</a:t>
            </a:r>
            <a:r>
              <a:rPr lang="ru-RU" sz="1100" dirty="0"/>
              <a:t> (КБО, КҚО, </a:t>
            </a:r>
            <a:r>
              <a:rPr lang="ru-RU" sz="1100" dirty="0" err="1"/>
              <a:t>балалар</a:t>
            </a:r>
            <a:r>
              <a:rPr lang="ru-RU" sz="1100" dirty="0"/>
              <a:t> </a:t>
            </a:r>
            <a:r>
              <a:rPr lang="ru-RU" sz="1100" dirty="0" err="1"/>
              <a:t>үйі</a:t>
            </a:r>
            <a:r>
              <a:rPr lang="ru-RU" sz="1100" dirty="0"/>
              <a:t>, </a:t>
            </a:r>
            <a:r>
              <a:rPr lang="ru-RU" sz="1100" dirty="0" err="1"/>
              <a:t>меншік</a:t>
            </a:r>
            <a:r>
              <a:rPr lang="ru-RU" sz="1100" dirty="0"/>
              <a:t> </a:t>
            </a:r>
            <a:r>
              <a:rPr lang="ru-RU" sz="1100" dirty="0" err="1"/>
              <a:t>нысанына</a:t>
            </a:r>
            <a:r>
              <a:rPr lang="ru-RU" sz="1100" dirty="0"/>
              <a:t> </a:t>
            </a:r>
            <a:r>
              <a:rPr lang="ru-RU" sz="1100" dirty="0" err="1"/>
              <a:t>қарамастан</a:t>
            </a:r>
            <a:r>
              <a:rPr lang="ru-RU" sz="1100" dirty="0"/>
              <a:t> </a:t>
            </a:r>
            <a:r>
              <a:rPr lang="ru-RU" sz="1100" dirty="0" err="1"/>
              <a:t>дағдарыс</a:t>
            </a:r>
            <a:r>
              <a:rPr lang="ru-RU" sz="1100" dirty="0"/>
              <a:t> </a:t>
            </a:r>
            <a:r>
              <a:rPr lang="ru-RU" sz="1100" dirty="0" err="1"/>
              <a:t>орталықтары</a:t>
            </a:r>
            <a:r>
              <a:rPr lang="ru-RU" sz="1100" dirty="0"/>
              <a:t>) </a:t>
            </a:r>
            <a:r>
              <a:rPr lang="ru-RU" sz="1100" dirty="0" err="1"/>
              <a:t>одан</a:t>
            </a:r>
            <a:r>
              <a:rPr lang="ru-RU" sz="1100" dirty="0"/>
              <a:t> </a:t>
            </a:r>
            <a:r>
              <a:rPr lang="ru-RU" sz="1100" dirty="0" err="1"/>
              <a:t>әрі</a:t>
            </a:r>
            <a:r>
              <a:rPr lang="ru-RU" sz="1100" dirty="0"/>
              <a:t> </a:t>
            </a:r>
            <a:r>
              <a:rPr lang="ru-RU" sz="1100" dirty="0" err="1"/>
              <a:t>орналастыру</a:t>
            </a:r>
            <a:r>
              <a:rPr lang="ru-RU" sz="1100" dirty="0"/>
              <a:t> не </a:t>
            </a:r>
            <a:r>
              <a:rPr lang="ru-RU" sz="1100" dirty="0" err="1"/>
              <a:t>баланы</a:t>
            </a:r>
            <a:r>
              <a:rPr lang="ru-RU" sz="1100" dirty="0"/>
              <a:t> </a:t>
            </a:r>
            <a:r>
              <a:rPr lang="ru-RU" sz="1100" dirty="0" err="1"/>
              <a:t>отбасында</a:t>
            </a:r>
            <a:r>
              <a:rPr lang="ru-RU" sz="1100" dirty="0"/>
              <a:t> </a:t>
            </a:r>
            <a:r>
              <a:rPr lang="ru-RU" sz="1100" dirty="0" err="1"/>
              <a:t>қалдыру</a:t>
            </a:r>
            <a:r>
              <a:rPr lang="ru-RU" sz="1100" dirty="0"/>
              <a:t> </a:t>
            </a:r>
            <a:r>
              <a:rPr lang="ru-RU" sz="1100" dirty="0" err="1"/>
              <a:t>туралы</a:t>
            </a:r>
            <a:r>
              <a:rPr lang="ru-RU" sz="1100" dirty="0"/>
              <a:t> </a:t>
            </a:r>
            <a:r>
              <a:rPr lang="ru-RU" sz="1100" dirty="0" err="1"/>
              <a:t>шешім</a:t>
            </a:r>
            <a:r>
              <a:rPr lang="ru-RU" sz="1100" dirty="0"/>
              <a:t> </a:t>
            </a:r>
            <a:r>
              <a:rPr lang="ru-RU" sz="1100" dirty="0" err="1"/>
              <a:t>қабылдайды</a:t>
            </a:r>
            <a:r>
              <a:rPr lang="ru-RU" sz="1100" dirty="0"/>
              <a:t>;■ </a:t>
            </a:r>
            <a:r>
              <a:rPr lang="ru-RU" sz="1100" dirty="0" err="1"/>
              <a:t>ұйымдардың</a:t>
            </a:r>
            <a:r>
              <a:rPr lang="ru-RU" sz="1100" dirty="0"/>
              <a:t> (ББ, ОДБ, ӘҚБ) </a:t>
            </a:r>
            <a:r>
              <a:rPr lang="ru-RU" sz="1100" dirty="0" err="1"/>
              <a:t>базасында</a:t>
            </a:r>
            <a:r>
              <a:rPr lang="ru-RU" sz="1100" dirty="0"/>
              <a:t> </a:t>
            </a:r>
            <a:r>
              <a:rPr lang="ru-RU" sz="1100" dirty="0" err="1"/>
              <a:t>арнаулы</a:t>
            </a:r>
            <a:r>
              <a:rPr lang="ru-RU" sz="1100" dirty="0"/>
              <a:t> </a:t>
            </a:r>
            <a:r>
              <a:rPr lang="ru-RU" sz="1100" dirty="0" err="1"/>
              <a:t>әлеуметтік</a:t>
            </a:r>
            <a:r>
              <a:rPr lang="ru-RU" sz="1100" dirty="0"/>
              <a:t> </a:t>
            </a:r>
            <a:r>
              <a:rPr lang="ru-RU" sz="1100" dirty="0" err="1"/>
              <a:t>қызметтер</a:t>
            </a:r>
            <a:r>
              <a:rPr lang="ru-RU" sz="1100" dirty="0"/>
              <a:t> </a:t>
            </a:r>
            <a:r>
              <a:rPr lang="ru-RU" sz="1100" dirty="0" err="1"/>
              <a:t>кешенін</a:t>
            </a:r>
            <a:r>
              <a:rPr lang="ru-RU" sz="1100" dirty="0"/>
              <a:t> (</a:t>
            </a:r>
            <a:r>
              <a:rPr lang="ru-RU" sz="1100" dirty="0" err="1"/>
              <a:t>әлеуметтік-тұрмыстық</a:t>
            </a:r>
            <a:r>
              <a:rPr lang="ru-RU" sz="1100" dirty="0"/>
              <a:t>,- </a:t>
            </a:r>
            <a:r>
              <a:rPr lang="ru-RU" sz="1100" dirty="0" err="1"/>
              <a:t>медициналық</a:t>
            </a:r>
            <a:r>
              <a:rPr lang="ru-RU" sz="1100" dirty="0"/>
              <a:t>, - </a:t>
            </a:r>
            <a:r>
              <a:rPr lang="ru-RU" sz="1100" dirty="0" err="1"/>
              <a:t>психологиялық</a:t>
            </a:r>
            <a:r>
              <a:rPr lang="ru-RU" sz="1100" dirty="0"/>
              <a:t>, - </a:t>
            </a:r>
            <a:r>
              <a:rPr lang="ru-RU" sz="1100" dirty="0" err="1"/>
              <a:t>педагогикалық</a:t>
            </a:r>
            <a:r>
              <a:rPr lang="ru-RU" sz="1100" dirty="0"/>
              <a:t>, - </a:t>
            </a:r>
            <a:r>
              <a:rPr lang="ru-RU" sz="1100" dirty="0" err="1"/>
              <a:t>мәдени</a:t>
            </a:r>
            <a:r>
              <a:rPr lang="ru-RU" sz="1100" dirty="0"/>
              <a:t>, - </a:t>
            </a:r>
            <a:r>
              <a:rPr lang="ru-RU" sz="1100" dirty="0" err="1"/>
              <a:t>құқықтық</a:t>
            </a:r>
            <a:r>
              <a:rPr lang="ru-RU" sz="1100" dirty="0"/>
              <a:t> </a:t>
            </a:r>
            <a:r>
              <a:rPr lang="ru-RU" sz="1100" dirty="0" err="1"/>
              <a:t>қызметтер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т. б.) </a:t>
            </a:r>
            <a:r>
              <a:rPr lang="ru-RU" sz="1100" dirty="0" err="1"/>
              <a:t>көрсету</a:t>
            </a:r>
            <a:r>
              <a:rPr lang="ru-RU" sz="1100" dirty="0"/>
              <a:t>;■ КТІ  </a:t>
            </a:r>
            <a:r>
              <a:rPr lang="ru-RU" sz="1100" dirty="0" err="1"/>
              <a:t>баланы</a:t>
            </a:r>
            <a:r>
              <a:rPr lang="ru-RU" sz="1100" dirty="0"/>
              <a:t> </a:t>
            </a:r>
            <a:r>
              <a:rPr lang="ru-RU" sz="1100" dirty="0" err="1"/>
              <a:t>отбасында</a:t>
            </a:r>
            <a:r>
              <a:rPr lang="ru-RU" sz="1100" dirty="0"/>
              <a:t> </a:t>
            </a:r>
            <a:r>
              <a:rPr lang="ru-RU" sz="1100" dirty="0" err="1"/>
              <a:t>қалдыру</a:t>
            </a:r>
            <a:r>
              <a:rPr lang="ru-RU" sz="1100" dirty="0"/>
              <a:t> </a:t>
            </a:r>
            <a:r>
              <a:rPr lang="ru-RU" sz="1100" dirty="0" err="1"/>
              <a:t>туралы</a:t>
            </a:r>
            <a:r>
              <a:rPr lang="ru-RU" sz="1100" dirty="0"/>
              <a:t> </a:t>
            </a:r>
            <a:r>
              <a:rPr lang="ru-RU" sz="1100" dirty="0" err="1"/>
              <a:t>шешім</a:t>
            </a:r>
            <a:r>
              <a:rPr lang="ru-RU" sz="1100" dirty="0"/>
              <a:t> </a:t>
            </a:r>
            <a:r>
              <a:rPr lang="ru-RU" sz="1100" dirty="0" err="1"/>
              <a:t>қабылдаған</a:t>
            </a:r>
            <a:r>
              <a:rPr lang="ru-RU" sz="1100" dirty="0"/>
              <a:t> </a:t>
            </a:r>
            <a:r>
              <a:rPr lang="ru-RU" sz="1100" dirty="0" err="1"/>
              <a:t>кезде</a:t>
            </a:r>
            <a:r>
              <a:rPr lang="ru-RU" sz="1100" dirty="0"/>
              <a:t>: </a:t>
            </a:r>
            <a:r>
              <a:rPr lang="ru-RU" sz="1100" dirty="0" err="1"/>
              <a:t>баланы</a:t>
            </a:r>
            <a:r>
              <a:rPr lang="ru-RU" sz="1100" dirty="0"/>
              <a:t> </a:t>
            </a:r>
            <a:r>
              <a:rPr lang="ru-RU" sz="1100" dirty="0" err="1"/>
              <a:t>әлеуметтік</a:t>
            </a:r>
            <a:r>
              <a:rPr lang="ru-RU" sz="1100" dirty="0"/>
              <a:t> </a:t>
            </a:r>
            <a:r>
              <a:rPr lang="ru-RU" sz="1100" dirty="0" err="1"/>
              <a:t>оңалтуға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</a:t>
            </a:r>
            <a:r>
              <a:rPr lang="ru-RU" sz="1100" dirty="0" err="1"/>
              <a:t>ата-аналарға</a:t>
            </a:r>
            <a:r>
              <a:rPr lang="ru-RU" sz="1100" dirty="0"/>
              <a:t> </a:t>
            </a:r>
            <a:r>
              <a:rPr lang="ru-RU" sz="1100" dirty="0" err="1"/>
              <a:t>психологиялық</a:t>
            </a:r>
            <a:r>
              <a:rPr lang="ru-RU" sz="1100" dirty="0"/>
              <a:t> </a:t>
            </a:r>
            <a:r>
              <a:rPr lang="ru-RU" sz="1100" dirty="0" err="1"/>
              <a:t>көмек</a:t>
            </a:r>
            <a:r>
              <a:rPr lang="ru-RU" sz="1100" dirty="0"/>
              <a:t> </a:t>
            </a:r>
            <a:r>
              <a:rPr lang="ru-RU" sz="1100" dirty="0" err="1"/>
              <a:t>көрсетуге</a:t>
            </a:r>
            <a:r>
              <a:rPr lang="ru-RU" sz="1100" dirty="0"/>
              <a:t> </a:t>
            </a:r>
            <a:r>
              <a:rPr lang="ru-RU" sz="1100" dirty="0" err="1"/>
              <a:t>көмек</a:t>
            </a:r>
            <a:r>
              <a:rPr lang="ru-RU" sz="1100" dirty="0"/>
              <a:t> </a:t>
            </a:r>
            <a:r>
              <a:rPr lang="ru-RU" sz="1100" dirty="0" err="1"/>
              <a:t>көрсету</a:t>
            </a:r>
            <a:r>
              <a:rPr lang="ru-RU" sz="1100" dirty="0"/>
              <a:t> (ББ, ӘҚБ, ДБ).</a:t>
            </a:r>
            <a:endParaRPr dirty="0"/>
          </a:p>
        </p:txBody>
      </p:sp>
      <p:sp>
        <p:nvSpPr>
          <p:cNvPr id="11" name="Прямоугольник 15"/>
          <p:cNvSpPr/>
          <p:nvPr/>
        </p:nvSpPr>
        <p:spPr bwMode="auto">
          <a:xfrm>
            <a:off x="3249185" y="6215190"/>
            <a:ext cx="8663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БАҚ ЖӘНЕ ӘЛЕУМЕТТІК ЖЕЛІЛЕРМЕН ЖҰМЫС ІСТЕУ ТӘРТІБІ</a:t>
            </a:r>
            <a:r>
              <a:rPr lang="ru-RU" sz="1200" b="1" dirty="0" smtClean="0">
                <a:solidFill>
                  <a:srgbClr val="002060"/>
                </a:solidFill>
              </a:rPr>
              <a:t>: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■ </a:t>
            </a:r>
            <a:r>
              <a:rPr lang="ru-RU" sz="1200" b="1" dirty="0" err="1">
                <a:solidFill>
                  <a:srgbClr val="002060"/>
                </a:solidFill>
              </a:rPr>
              <a:t>зорлық-зомбылық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фактілеріне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ақпараттық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кеңістікті</a:t>
            </a:r>
            <a:r>
              <a:rPr lang="ru-RU" sz="1200" b="1" dirty="0">
                <a:solidFill>
                  <a:srgbClr val="002060"/>
                </a:solidFill>
              </a:rPr>
              <a:t>, БАҚ пен </a:t>
            </a:r>
            <a:r>
              <a:rPr lang="ru-RU" sz="1200" b="1" dirty="0" err="1">
                <a:solidFill>
                  <a:srgbClr val="002060"/>
                </a:solidFill>
              </a:rPr>
              <a:t>әлеуметтік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желілерді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тәулік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бойы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бақылау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және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талдау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(АҚДМ);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■ </a:t>
            </a:r>
            <a:r>
              <a:rPr lang="ru-RU" sz="1200" b="1" dirty="0" err="1">
                <a:solidFill>
                  <a:srgbClr val="002060"/>
                </a:solidFill>
              </a:rPr>
              <a:t>балаға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қатысты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зорлық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зомбылық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фактісі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туралы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жарияланған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әрбір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ақпарат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бойынша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ОАМ </a:t>
            </a:r>
            <a:r>
              <a:rPr lang="ru-RU" sz="1200" b="1" dirty="0" err="1">
                <a:solidFill>
                  <a:srgbClr val="002060"/>
                </a:solidFill>
              </a:rPr>
              <a:t>ресми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өкіліне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жедел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хабарлау</a:t>
            </a:r>
            <a:r>
              <a:rPr lang="ru-RU" sz="1200" b="1" dirty="0">
                <a:solidFill>
                  <a:srgbClr val="002060"/>
                </a:solidFill>
              </a:rPr>
              <a:t>;° </a:t>
            </a:r>
            <a:r>
              <a:rPr lang="ru-RU" sz="1200" b="1" dirty="0" err="1">
                <a:solidFill>
                  <a:srgbClr val="002060"/>
                </a:solidFill>
              </a:rPr>
              <a:t>зорлық-зомбылықтың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жекелеген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резонанстық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жағдайлары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бойынша</a:t>
            </a:r>
            <a:r>
              <a:rPr lang="ru-RU" sz="1200" b="1" dirty="0">
                <a:solidFill>
                  <a:srgbClr val="002060"/>
                </a:solidFill>
              </a:rPr>
              <a:t> 3 </a:t>
            </a:r>
            <a:r>
              <a:rPr lang="ru-RU" sz="1200" b="1" dirty="0" err="1">
                <a:solidFill>
                  <a:srgbClr val="002060"/>
                </a:solidFill>
              </a:rPr>
              <a:t>сағаттан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кешіктірмей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барлық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құрылымдар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(ОАМ, </a:t>
            </a:r>
            <a:r>
              <a:rPr lang="ru-RU" sz="1200" b="1" dirty="0">
                <a:solidFill>
                  <a:srgbClr val="002060"/>
                </a:solidFill>
              </a:rPr>
              <a:t>ІІМ, ДСМ, АҚДМ, </a:t>
            </a:r>
            <a:r>
              <a:rPr lang="ru-RU" sz="1200" b="1" dirty="0" smtClean="0">
                <a:solidFill>
                  <a:srgbClr val="002060"/>
                </a:solidFill>
              </a:rPr>
              <a:t>) </a:t>
            </a:r>
            <a:r>
              <a:rPr lang="ru-RU" sz="1200" b="1" dirty="0" err="1">
                <a:solidFill>
                  <a:srgbClr val="002060"/>
                </a:solidFill>
              </a:rPr>
              <a:t>ақпарат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беретін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ОАМ </a:t>
            </a:r>
            <a:r>
              <a:rPr lang="ru-RU" sz="1200" b="1" dirty="0" err="1">
                <a:solidFill>
                  <a:srgbClr val="002060"/>
                </a:solidFill>
              </a:rPr>
              <a:t>ресми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өкілінің</a:t>
            </a:r>
            <a:r>
              <a:rPr lang="ru-RU" sz="1200" b="1" dirty="0">
                <a:solidFill>
                  <a:srgbClr val="002060"/>
                </a:solidFill>
              </a:rPr>
              <a:t> БАҚ-</a:t>
            </a:r>
            <a:r>
              <a:rPr lang="ru-RU" sz="1200" b="1" dirty="0" err="1">
                <a:solidFill>
                  <a:srgbClr val="002060"/>
                </a:solidFill>
              </a:rPr>
              <a:t>қа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err="1">
                <a:solidFill>
                  <a:srgbClr val="002060"/>
                </a:solidFill>
              </a:rPr>
              <a:t>шығуы</a:t>
            </a:r>
            <a:r>
              <a:rPr lang="ru-RU" sz="1200" b="1" dirty="0">
                <a:solidFill>
                  <a:srgbClr val="002060"/>
                </a:solidFill>
              </a:rPr>
              <a:t>.</a:t>
            </a:r>
            <a:endParaRPr dirty="0"/>
          </a:p>
        </p:txBody>
      </p:sp>
      <p:pic>
        <p:nvPicPr>
          <p:cNvPr id="12" name="Google Shape;292;p35" descr="03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51281" y="794559"/>
            <a:ext cx="1200363" cy="78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93;p35" descr="02.png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882349" y="809343"/>
            <a:ext cx="1336934" cy="75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3;p32"/>
          <p:cNvPicPr/>
          <p:nvPr/>
        </p:nvPicPr>
        <p:blipFill>
          <a:blip r:embed="rId4">
            <a:alphaModFix/>
          </a:blip>
          <a:srcRect r="84540" b="55052"/>
          <a:stretch/>
        </p:blipFill>
        <p:spPr bwMode="auto">
          <a:xfrm>
            <a:off x="1397544" y="719021"/>
            <a:ext cx="988940" cy="89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4;p34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4252540" y="784919"/>
            <a:ext cx="1310051" cy="8539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9"/>
          <p:cNvSpPr>
            <a:spLocks/>
          </p:cNvSpPr>
          <p:nvPr/>
        </p:nvSpPr>
        <p:spPr bwMode="auto">
          <a:xfrm>
            <a:off x="3004815" y="577152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</a:rPr>
              <a:t>1</a:t>
            </a:r>
            <a:endParaRPr dirty="0"/>
          </a:p>
        </p:txBody>
      </p:sp>
      <p:sp>
        <p:nvSpPr>
          <p:cNvPr id="17" name="Стрелка вправо 21"/>
          <p:cNvSpPr/>
          <p:nvPr/>
        </p:nvSpPr>
        <p:spPr bwMode="auto">
          <a:xfrm rot="5400000">
            <a:off x="3095611" y="1304156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51"/>
          <p:cNvSpPr/>
          <p:nvPr/>
        </p:nvSpPr>
        <p:spPr bwMode="auto">
          <a:xfrm rot="5400000">
            <a:off x="3108853" y="3846516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278037" y="3325482"/>
            <a:ext cx="951503" cy="761553"/>
          </a:xfrm>
          <a:prstGeom prst="rect">
            <a:avLst/>
          </a:prstGeom>
        </p:spPr>
      </p:pic>
      <p:pic>
        <p:nvPicPr>
          <p:cNvPr id="20" name="Рисунок 2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125081" y="3279885"/>
            <a:ext cx="974427" cy="838360"/>
          </a:xfrm>
          <a:prstGeom prst="rect">
            <a:avLst/>
          </a:prstGeom>
        </p:spPr>
      </p:pic>
      <p:cxnSp>
        <p:nvCxnSpPr>
          <p:cNvPr id="21" name="Прямая соединительная линия 33"/>
          <p:cNvCxnSpPr>
            <a:cxnSpLocks/>
          </p:cNvCxnSpPr>
          <p:nvPr/>
        </p:nvCxnSpPr>
        <p:spPr bwMode="auto">
          <a:xfrm>
            <a:off x="475986" y="3143343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54"/>
          <p:cNvCxnSpPr>
            <a:cxnSpLocks/>
          </p:cNvCxnSpPr>
          <p:nvPr/>
        </p:nvCxnSpPr>
        <p:spPr bwMode="auto">
          <a:xfrm>
            <a:off x="6284165" y="3143343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55"/>
          <p:cNvCxnSpPr>
            <a:cxnSpLocks/>
          </p:cNvCxnSpPr>
          <p:nvPr/>
        </p:nvCxnSpPr>
        <p:spPr bwMode="auto">
          <a:xfrm>
            <a:off x="475986" y="6046997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56"/>
          <p:cNvCxnSpPr>
            <a:cxnSpLocks/>
          </p:cNvCxnSpPr>
          <p:nvPr/>
        </p:nvCxnSpPr>
        <p:spPr bwMode="auto">
          <a:xfrm>
            <a:off x="6358813" y="6041542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6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141124" y="3327272"/>
            <a:ext cx="1010520" cy="849950"/>
          </a:xfrm>
          <a:prstGeom prst="rect">
            <a:avLst/>
          </a:prstGeom>
        </p:spPr>
      </p:pic>
      <p:pic>
        <p:nvPicPr>
          <p:cNvPr id="26" name="Рисунок 6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946454" y="3261988"/>
            <a:ext cx="704500" cy="830423"/>
          </a:xfrm>
          <a:prstGeom prst="rect">
            <a:avLst/>
          </a:prstGeom>
        </p:spPr>
      </p:pic>
      <p:pic>
        <p:nvPicPr>
          <p:cNvPr id="27" name="Google Shape;234;p32"/>
          <p:cNvPicPr/>
          <p:nvPr/>
        </p:nvPicPr>
        <p:blipFill>
          <a:blip r:embed="rId10">
            <a:alphaModFix/>
          </a:blip>
          <a:stretch/>
        </p:blipFill>
        <p:spPr bwMode="auto">
          <a:xfrm>
            <a:off x="1892014" y="6618819"/>
            <a:ext cx="1061953" cy="83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0;p29"/>
          <p:cNvPicPr/>
          <p:nvPr/>
        </p:nvPicPr>
        <p:blipFill>
          <a:blip r:embed="rId11">
            <a:alphaModFix/>
          </a:blip>
          <a:stretch/>
        </p:blipFill>
        <p:spPr bwMode="auto">
          <a:xfrm>
            <a:off x="554394" y="6543815"/>
            <a:ext cx="794161" cy="90507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Стрелка вправо 65"/>
          <p:cNvSpPr/>
          <p:nvPr/>
        </p:nvSpPr>
        <p:spPr bwMode="auto">
          <a:xfrm>
            <a:off x="1466710" y="6761413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5"/>
          <p:cNvSpPr/>
          <p:nvPr/>
        </p:nvSpPr>
        <p:spPr bwMode="auto">
          <a:xfrm>
            <a:off x="2807444" y="999390"/>
            <a:ext cx="1152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2000" b="1" dirty="0" smtClean="0">
                <a:solidFill>
                  <a:srgbClr val="002060"/>
                </a:solidFill>
                <a:latin typeface="Arial"/>
                <a:cs typeface="Arial"/>
              </a:rPr>
              <a:t>қадам </a:t>
            </a:r>
            <a:endParaRPr lang="ru-RU"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1" name="TextBox 34"/>
          <p:cNvSpPr>
            <a:spLocks/>
          </p:cNvSpPr>
          <p:nvPr/>
        </p:nvSpPr>
        <p:spPr bwMode="auto">
          <a:xfrm>
            <a:off x="3026873" y="3118181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02060"/>
                </a:solidFill>
              </a:rPr>
              <a:t>2</a:t>
            </a:r>
            <a:endParaRPr/>
          </a:p>
        </p:txBody>
      </p:sp>
      <p:sp>
        <p:nvSpPr>
          <p:cNvPr id="32" name="Прямоугольник 36"/>
          <p:cNvSpPr/>
          <p:nvPr/>
        </p:nvSpPr>
        <p:spPr bwMode="auto">
          <a:xfrm>
            <a:off x="2807444" y="3540419"/>
            <a:ext cx="1103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2000" b="1" dirty="0" smtClean="0">
                <a:solidFill>
                  <a:srgbClr val="002060"/>
                </a:solidFill>
                <a:latin typeface="Arial"/>
                <a:cs typeface="Arial"/>
              </a:rPr>
              <a:t>қадам</a:t>
            </a:r>
            <a:endParaRPr lang="ru-RU"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3" name="Стрелка вправо 37"/>
          <p:cNvSpPr/>
          <p:nvPr/>
        </p:nvSpPr>
        <p:spPr bwMode="auto">
          <a:xfrm rot="5400000">
            <a:off x="8873885" y="3857907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Box 38"/>
          <p:cNvSpPr>
            <a:spLocks/>
          </p:cNvSpPr>
          <p:nvPr/>
        </p:nvSpPr>
        <p:spPr bwMode="auto">
          <a:xfrm>
            <a:off x="8791905" y="3129572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02060"/>
                </a:solidFill>
              </a:rPr>
              <a:t>4</a:t>
            </a:r>
            <a:endParaRPr/>
          </a:p>
        </p:txBody>
      </p:sp>
      <p:sp>
        <p:nvSpPr>
          <p:cNvPr id="35" name="Прямоугольник 39"/>
          <p:cNvSpPr/>
          <p:nvPr/>
        </p:nvSpPr>
        <p:spPr bwMode="auto">
          <a:xfrm>
            <a:off x="8640092" y="3551810"/>
            <a:ext cx="1036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2000" b="1" dirty="0" smtClean="0">
                <a:solidFill>
                  <a:srgbClr val="002060"/>
                </a:solidFill>
                <a:latin typeface="Arial"/>
                <a:cs typeface="Arial"/>
              </a:rPr>
              <a:t>қадам</a:t>
            </a:r>
            <a:endParaRPr lang="ru-RU"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6" name="Стрелка вправо 40"/>
          <p:cNvSpPr/>
          <p:nvPr/>
        </p:nvSpPr>
        <p:spPr bwMode="auto">
          <a:xfrm rot="5400000">
            <a:off x="8817463" y="1296354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TextBox 41"/>
          <p:cNvSpPr>
            <a:spLocks/>
          </p:cNvSpPr>
          <p:nvPr/>
        </p:nvSpPr>
        <p:spPr bwMode="auto">
          <a:xfrm>
            <a:off x="8735483" y="568019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02060"/>
                </a:solidFill>
              </a:rPr>
              <a:t>3</a:t>
            </a:r>
            <a:endParaRPr/>
          </a:p>
        </p:txBody>
      </p:sp>
      <p:sp>
        <p:nvSpPr>
          <p:cNvPr id="38" name="Прямоугольник 43"/>
          <p:cNvSpPr/>
          <p:nvPr/>
        </p:nvSpPr>
        <p:spPr bwMode="auto">
          <a:xfrm>
            <a:off x="8568084" y="990257"/>
            <a:ext cx="1051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2000" b="1" dirty="0" smtClean="0">
                <a:solidFill>
                  <a:srgbClr val="002060"/>
                </a:solidFill>
                <a:latin typeface="Arial"/>
                <a:cs typeface="Arial"/>
              </a:rPr>
              <a:t>қадам</a:t>
            </a:r>
            <a:endParaRPr lang="ru-RU"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4;g1bc6e687a7d_0_0"/>
          <p:cNvSpPr/>
          <p:nvPr/>
        </p:nvSpPr>
        <p:spPr bwMode="auto">
          <a:xfrm>
            <a:off x="0" y="2552475"/>
            <a:ext cx="12239700" cy="2894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5;g1bc6e687a7d_0_0"/>
          <p:cNvSpPr/>
          <p:nvPr/>
        </p:nvSpPr>
        <p:spPr bwMode="auto">
          <a:xfrm>
            <a:off x="673408" y="4519198"/>
            <a:ext cx="11756100" cy="57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86;g1bc6e687a7d_0_0"/>
          <p:cNvSpPr/>
          <p:nvPr/>
        </p:nvSpPr>
        <p:spPr bwMode="auto">
          <a:xfrm>
            <a:off x="208100" y="3906298"/>
            <a:ext cx="11756100" cy="57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7" name="Google Shape;87;g1bc6e687a7d_0_0"/>
          <p:cNvGrpSpPr/>
          <p:nvPr/>
        </p:nvGrpSpPr>
        <p:grpSpPr bwMode="auto">
          <a:xfrm>
            <a:off x="193790" y="3596149"/>
            <a:ext cx="588055" cy="882852"/>
            <a:chOff x="10278625" y="4626425"/>
            <a:chExt cx="908474" cy="1363900"/>
          </a:xfrm>
        </p:grpSpPr>
        <p:pic>
          <p:nvPicPr>
            <p:cNvPr id="8" name="Google Shape;88;g1bc6e687a7d_0_0"/>
            <p:cNvPicPr/>
            <p:nvPr/>
          </p:nvPicPr>
          <p:blipFill>
            <a:blip r:embed="rId2">
              <a:alphaModFix/>
            </a:blip>
            <a:srcRect l="-3904" r="55276" b="52812"/>
            <a:stretch/>
          </p:blipFill>
          <p:spPr bwMode="auto">
            <a:xfrm>
              <a:off x="10278625" y="4813121"/>
              <a:ext cx="908474" cy="1177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89;g1bc6e687a7d_0_0"/>
            <p:cNvSpPr/>
            <p:nvPr/>
          </p:nvSpPr>
          <p:spPr bwMode="auto">
            <a:xfrm>
              <a:off x="10317375" y="4626425"/>
              <a:ext cx="408300" cy="58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10" name="Google Shape;90;g1bc6e687a7d_0_0"/>
          <p:cNvSpPr/>
          <p:nvPr/>
        </p:nvSpPr>
        <p:spPr bwMode="auto">
          <a:xfrm>
            <a:off x="774452" y="44916"/>
            <a:ext cx="10595085" cy="78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Күдікті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затты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анықтаудағы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әрекеттер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АЛГОРИТМ</a:t>
            </a:r>
            <a:r>
              <a:rPr lang="kk-KZ" sz="1600" b="1" dirty="0" smtClean="0">
                <a:solidFill>
                  <a:srgbClr val="002060"/>
                </a:solidFill>
              </a:rPr>
              <a:t>І</a:t>
            </a:r>
            <a:r>
              <a:rPr lang="en-US" sz="1600" b="1" dirty="0">
                <a:solidFill>
                  <a:srgbClr val="002060"/>
                </a:solidFill>
              </a:rPr>
              <a:t/>
            </a:r>
            <a:br>
              <a:rPr lang="en-US" sz="1600" b="1" dirty="0">
                <a:solidFill>
                  <a:srgbClr val="002060"/>
                </a:solidFill>
              </a:rPr>
            </a:b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1" name="Google Shape;91;g1bc6e687a7d_0_0"/>
          <p:cNvSpPr/>
          <p:nvPr/>
        </p:nvSpPr>
        <p:spPr bwMode="auto">
          <a:xfrm>
            <a:off x="208100" y="2976000"/>
            <a:ext cx="11756100" cy="792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92;g1bc6e687a7d_0_0"/>
          <p:cNvSpPr/>
          <p:nvPr/>
        </p:nvSpPr>
        <p:spPr bwMode="auto">
          <a:xfrm>
            <a:off x="1493838" y="926425"/>
            <a:ext cx="9875700" cy="88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Күдікті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зат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деп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иесіз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сөмке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сөмке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қорап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қорап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күдікті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дыбыстар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шертулер</a:t>
            </a:r>
            <a:r>
              <a:rPr lang="ru-RU" sz="1600" b="1" dirty="0">
                <a:solidFill>
                  <a:schemeClr val="dk1"/>
                </a:solidFill>
              </a:rPr>
              <a:t>, </a:t>
            </a:r>
            <a:r>
              <a:rPr lang="ru-RU" sz="1600" b="1" dirty="0" err="1" smtClean="0">
                <a:solidFill>
                  <a:schemeClr val="dk1"/>
                </a:solidFill>
              </a:rPr>
              <a:t>сыртылдау</a:t>
            </a:r>
            <a:r>
              <a:rPr lang="ru-RU" sz="1600" b="1" dirty="0" smtClean="0">
                <a:solidFill>
                  <a:schemeClr val="dk1"/>
                </a:solidFill>
              </a:rPr>
              <a:t>) </a:t>
            </a:r>
            <a:r>
              <a:rPr lang="ru-RU" sz="1600" b="1" dirty="0" err="1">
                <a:solidFill>
                  <a:schemeClr val="dk1"/>
                </a:solidFill>
              </a:rPr>
              <a:t>және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ерекше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иістер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Бадам</a:t>
            </a:r>
            <a:r>
              <a:rPr lang="ru-RU" sz="1600" b="1" dirty="0">
                <a:solidFill>
                  <a:schemeClr val="dk1"/>
                </a:solidFill>
              </a:rPr>
              <a:t>, хлор, аммиак) </a:t>
            </a:r>
            <a:r>
              <a:rPr lang="ru-RU" sz="1600" b="1" dirty="0" err="1">
                <a:solidFill>
                  <a:schemeClr val="dk1"/>
                </a:solidFill>
              </a:rPr>
              <a:t>шығаратын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сымдары</a:t>
            </a:r>
            <a:r>
              <a:rPr lang="ru-RU" sz="1600" b="1" dirty="0">
                <a:solidFill>
                  <a:schemeClr val="dk1"/>
                </a:solidFill>
              </a:rPr>
              <a:t> бар </a:t>
            </a:r>
            <a:r>
              <a:rPr lang="ru-RU" sz="1600" b="1" dirty="0" err="1">
                <a:solidFill>
                  <a:schemeClr val="dk1"/>
                </a:solidFill>
              </a:rPr>
              <a:t>ойыншық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түсініледі</a:t>
            </a:r>
            <a:r>
              <a:rPr lang="ru-RU" sz="1600" b="1" dirty="0">
                <a:solidFill>
                  <a:schemeClr val="dk1"/>
                </a:solidFill>
              </a:rPr>
              <a:t>.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93;g1bc6e687a7d_0_0"/>
          <p:cNvSpPr/>
          <p:nvPr/>
        </p:nvSpPr>
        <p:spPr bwMode="auto">
          <a:xfrm>
            <a:off x="1860474" y="3102025"/>
            <a:ext cx="100374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dirty="0" err="1">
                <a:solidFill>
                  <a:schemeClr val="dk1"/>
                </a:solidFill>
              </a:rPr>
              <a:t>бұл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Ішкі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істер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органдарының</a:t>
            </a:r>
            <a:r>
              <a:rPr lang="ru-RU" dirty="0">
                <a:solidFill>
                  <a:schemeClr val="dk1"/>
                </a:solidFill>
              </a:rPr>
              <a:t> "102" </a:t>
            </a:r>
            <a:r>
              <a:rPr lang="ru-RU" dirty="0" err="1">
                <a:solidFill>
                  <a:schemeClr val="dk1"/>
                </a:solidFill>
              </a:rPr>
              <a:t>арнасына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"112" </a:t>
            </a:r>
            <a:r>
              <a:rPr lang="ru-RU" dirty="0" err="1">
                <a:solidFill>
                  <a:schemeClr val="dk1"/>
                </a:solidFill>
              </a:rPr>
              <a:t>бірыңғай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қызметіне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егер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бұл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тәрбиеленуші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білім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алушы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болса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онда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тәрбиешіге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сынып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жетекшісіне</a:t>
            </a:r>
            <a:r>
              <a:rPr lang="ru-RU" dirty="0">
                <a:solidFill>
                  <a:schemeClr val="dk1"/>
                </a:solidFill>
              </a:rPr>
              <a:t>)</a:t>
            </a:r>
            <a:r>
              <a:rPr lang="ru-RU" dirty="0" err="1">
                <a:solidFill>
                  <a:schemeClr val="dk1"/>
                </a:solidFill>
              </a:rPr>
              <a:t>дереу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хабарлайды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94;g1bc6e687a7d_0_0"/>
          <p:cNvSpPr/>
          <p:nvPr/>
        </p:nvSpPr>
        <p:spPr bwMode="auto">
          <a:xfrm>
            <a:off x="1679898" y="4014163"/>
            <a:ext cx="9881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шұғыл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әрекет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күштері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дейін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заттан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қашықтықта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болады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95;g1bc6e687a7d_0_0"/>
          <p:cNvSpPr/>
          <p:nvPr/>
        </p:nvSpPr>
        <p:spPr bwMode="auto">
          <a:xfrm>
            <a:off x="1679898" y="4793858"/>
            <a:ext cx="97011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болған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жағдайға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қатысты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куәлік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беруге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дайын</a:t>
            </a:r>
            <a:r>
              <a:rPr lang="ru-RU" dirty="0">
                <a:solidFill>
                  <a:schemeClr val="dk1"/>
                </a:solidFill>
              </a:rPr>
              <a:t> болу</a:t>
            </a:r>
            <a:r>
              <a:rPr lang="en-US" dirty="0" smtClean="0">
                <a:solidFill>
                  <a:schemeClr val="dk1"/>
                </a:solidFill>
              </a:rPr>
              <a:t>.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96;g1bc6e687a7d_0_0"/>
          <p:cNvSpPr/>
          <p:nvPr/>
        </p:nvSpPr>
        <p:spPr bwMode="auto">
          <a:xfrm>
            <a:off x="2235441" y="2628687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100"/>
              <a:defRPr/>
            </a:pPr>
            <a:r>
              <a:rPr lang="ru-RU" sz="1700" b="1" i="1" dirty="0" err="1">
                <a:solidFill>
                  <a:schemeClr val="dk1"/>
                </a:solidFill>
              </a:rPr>
              <a:t>Қауіпті</a:t>
            </a:r>
            <a:r>
              <a:rPr lang="ru-RU" sz="1700" b="1" i="1" dirty="0">
                <a:solidFill>
                  <a:schemeClr val="dk1"/>
                </a:solidFill>
              </a:rPr>
              <a:t> </a:t>
            </a:r>
            <a:r>
              <a:rPr lang="ru-RU" sz="1700" b="1" i="1" dirty="0" err="1">
                <a:solidFill>
                  <a:schemeClr val="dk1"/>
                </a:solidFill>
              </a:rPr>
              <a:t>немесе</a:t>
            </a:r>
            <a:r>
              <a:rPr lang="ru-RU" sz="1700" b="1" i="1" dirty="0">
                <a:solidFill>
                  <a:schemeClr val="dk1"/>
                </a:solidFill>
              </a:rPr>
              <a:t> </a:t>
            </a:r>
            <a:r>
              <a:rPr lang="ru-RU" sz="1700" b="1" i="1" dirty="0" err="1">
                <a:solidFill>
                  <a:schemeClr val="dk1"/>
                </a:solidFill>
              </a:rPr>
              <a:t>күдікті</a:t>
            </a:r>
            <a:r>
              <a:rPr lang="ru-RU" sz="1700" b="1" i="1" dirty="0">
                <a:solidFill>
                  <a:schemeClr val="dk1"/>
                </a:solidFill>
              </a:rPr>
              <a:t> </a:t>
            </a:r>
            <a:r>
              <a:rPr lang="ru-RU" sz="1700" b="1" i="1" dirty="0" err="1">
                <a:solidFill>
                  <a:schemeClr val="dk1"/>
                </a:solidFill>
              </a:rPr>
              <a:t>затты</a:t>
            </a:r>
            <a:r>
              <a:rPr lang="ru-RU" sz="1700" b="1" i="1" dirty="0">
                <a:solidFill>
                  <a:schemeClr val="dk1"/>
                </a:solidFill>
              </a:rPr>
              <a:t> </a:t>
            </a:r>
            <a:r>
              <a:rPr lang="ru-RU" sz="1700" b="1" i="1" dirty="0" err="1">
                <a:solidFill>
                  <a:schemeClr val="dk1"/>
                </a:solidFill>
              </a:rPr>
              <a:t>тапқан</a:t>
            </a:r>
            <a:r>
              <a:rPr lang="ru-RU" sz="1700" b="1" i="1" dirty="0">
                <a:solidFill>
                  <a:schemeClr val="dk1"/>
                </a:solidFill>
              </a:rPr>
              <a:t> </a:t>
            </a:r>
            <a:r>
              <a:rPr lang="ru-RU" sz="1700" b="1" i="1" dirty="0" err="1">
                <a:solidFill>
                  <a:schemeClr val="dk1"/>
                </a:solidFill>
              </a:rPr>
              <a:t>адамдар</a:t>
            </a:r>
            <a:endParaRPr sz="1700" b="1" i="1" dirty="0">
              <a:solidFill>
                <a:schemeClr val="dk1"/>
              </a:solidFill>
            </a:endParaRPr>
          </a:p>
        </p:txBody>
      </p:sp>
      <p:pic>
        <p:nvPicPr>
          <p:cNvPr id="17" name="Google Shape;97;g1bc6e687a7d_0_0"/>
          <p:cNvPicPr/>
          <p:nvPr/>
        </p:nvPicPr>
        <p:blipFill>
          <a:blip r:embed="rId2">
            <a:alphaModFix/>
          </a:blip>
          <a:srcRect l="43374" t="28581" b="44434"/>
          <a:stretch/>
        </p:blipFill>
        <p:spPr bwMode="auto">
          <a:xfrm>
            <a:off x="-123" y="562437"/>
            <a:ext cx="1630096" cy="10373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8;g1bc6e687a7d_0_0"/>
          <p:cNvSpPr/>
          <p:nvPr/>
        </p:nvSpPr>
        <p:spPr bwMode="auto">
          <a:xfrm>
            <a:off x="289325" y="1820125"/>
            <a:ext cx="105639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dirty="0" err="1">
                <a:solidFill>
                  <a:schemeClr val="dk1"/>
                </a:solidFill>
              </a:rPr>
              <a:t>Бұл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зат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жарылғыш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құрылғы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химикаттармен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жабындармен</a:t>
            </a:r>
            <a:r>
              <a:rPr lang="ru-RU" dirty="0">
                <a:solidFill>
                  <a:schemeClr val="dk1"/>
                </a:solidFill>
              </a:rPr>
              <a:t>), </a:t>
            </a:r>
            <a:r>
              <a:rPr lang="ru-RU" dirty="0" err="1">
                <a:solidFill>
                  <a:schemeClr val="dk1"/>
                </a:solidFill>
              </a:rPr>
              <a:t>биологиялық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агенттермен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қауіпті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инфекциялардың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қоздырғыштары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күйдіргі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табиғи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шешек</a:t>
            </a:r>
            <a:r>
              <a:rPr lang="ru-RU" dirty="0">
                <a:solidFill>
                  <a:schemeClr val="dk1"/>
                </a:solidFill>
              </a:rPr>
              <a:t>, туляремия </a:t>
            </a:r>
            <a:r>
              <a:rPr lang="ru-RU" dirty="0" err="1">
                <a:solidFill>
                  <a:schemeClr val="dk1"/>
                </a:solidFill>
              </a:rPr>
              <a:t>сияқты</a:t>
            </a:r>
            <a:r>
              <a:rPr lang="ru-RU" dirty="0">
                <a:solidFill>
                  <a:schemeClr val="dk1"/>
                </a:solidFill>
              </a:rPr>
              <a:t>) </a:t>
            </a:r>
            <a:r>
              <a:rPr lang="ru-RU" dirty="0" err="1">
                <a:solidFill>
                  <a:schemeClr val="dk1"/>
                </a:solidFill>
              </a:rPr>
              <a:t>толтырылған</a:t>
            </a:r>
            <a:r>
              <a:rPr lang="ru-RU" dirty="0">
                <a:solidFill>
                  <a:schemeClr val="dk1"/>
                </a:solidFill>
              </a:rPr>
              <a:t> пакет </a:t>
            </a:r>
            <a:r>
              <a:rPr lang="ru-RU" dirty="0" err="1">
                <a:solidFill>
                  <a:schemeClr val="dk1"/>
                </a:solidFill>
              </a:rPr>
              <a:t>болуы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мүмкін</a:t>
            </a:r>
            <a:r>
              <a:rPr lang="en-US" dirty="0" smtClean="0">
                <a:solidFill>
                  <a:schemeClr val="dk1"/>
                </a:solidFill>
              </a:rPr>
              <a:t>.</a:t>
            </a:r>
            <a:endParaRPr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19" name="Google Shape;99;g1bc6e687a7d_0_0"/>
          <p:cNvPicPr/>
          <p:nvPr/>
        </p:nvPicPr>
        <p:blipFill>
          <a:blip r:embed="rId3">
            <a:alphaModFix/>
          </a:blip>
          <a:srcRect t="-2616" b="53533"/>
          <a:stretch/>
        </p:blipFill>
        <p:spPr bwMode="auto">
          <a:xfrm>
            <a:off x="561860" y="2885342"/>
            <a:ext cx="1079548" cy="88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0;g1bc6e687a7d_0_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756094" y="3935150"/>
            <a:ext cx="614915" cy="51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1;g1bc6e687a7d_0_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853212" y="1435389"/>
            <a:ext cx="1235188" cy="102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2;g1bc6e687a7d_0_0"/>
          <p:cNvPicPr/>
          <p:nvPr/>
        </p:nvPicPr>
        <p:blipFill>
          <a:blip r:embed="rId5">
            <a:alphaModFix/>
          </a:blip>
          <a:srcRect r="-27533" b="56070"/>
          <a:stretch/>
        </p:blipFill>
        <p:spPr bwMode="auto">
          <a:xfrm flipH="1">
            <a:off x="972609" y="4678791"/>
            <a:ext cx="983016" cy="54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3;g1bc6e687a7d_0_0" descr="F:\Преза ЕН\Новая папка (2)\03.png"/>
          <p:cNvPicPr/>
          <p:nvPr/>
        </p:nvPicPr>
        <p:blipFill>
          <a:blip r:embed="rId6">
            <a:alphaModFix/>
          </a:blip>
          <a:srcRect l="-15684" r="49616" b="54046"/>
          <a:stretch/>
        </p:blipFill>
        <p:spPr bwMode="auto">
          <a:xfrm>
            <a:off x="275947" y="4665055"/>
            <a:ext cx="587268" cy="56641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04;g1bc6e687a7d_0_0"/>
          <p:cNvSpPr/>
          <p:nvPr/>
        </p:nvSpPr>
        <p:spPr bwMode="auto">
          <a:xfrm>
            <a:off x="9272000" y="5959925"/>
            <a:ext cx="2773800" cy="1394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05;g1bc6e687a7d_0_0"/>
          <p:cNvSpPr/>
          <p:nvPr/>
        </p:nvSpPr>
        <p:spPr bwMode="auto">
          <a:xfrm>
            <a:off x="4137050" y="5959925"/>
            <a:ext cx="4439100" cy="139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06;g1bc6e687a7d_0_0"/>
          <p:cNvSpPr/>
          <p:nvPr/>
        </p:nvSpPr>
        <p:spPr bwMode="auto">
          <a:xfrm>
            <a:off x="756050" y="5959925"/>
            <a:ext cx="2773800" cy="1394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07;g1bc6e687a7d_0_0"/>
          <p:cNvSpPr/>
          <p:nvPr/>
        </p:nvSpPr>
        <p:spPr bwMode="auto">
          <a:xfrm>
            <a:off x="4221003" y="556991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/>
              <a:t>БАСШЫНЫҢ ІС-ӘРЕКЕТІ: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108;g1bc6e687a7d_0_0"/>
          <p:cNvSpPr/>
          <p:nvPr/>
        </p:nvSpPr>
        <p:spPr bwMode="auto">
          <a:xfrm>
            <a:off x="863350" y="628767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50" dirty="0" err="1">
                <a:solidFill>
                  <a:schemeClr val="dk1"/>
                </a:solidFill>
              </a:rPr>
              <a:t>білім</a:t>
            </a:r>
            <a:r>
              <a:rPr lang="ru-RU" sz="1350" dirty="0">
                <a:solidFill>
                  <a:schemeClr val="dk1"/>
                </a:solidFill>
              </a:rPr>
              <a:t> беру </a:t>
            </a:r>
            <a:r>
              <a:rPr lang="ru-RU" sz="1350" dirty="0" err="1">
                <a:solidFill>
                  <a:schemeClr val="dk1"/>
                </a:solidFill>
              </a:rPr>
              <a:t>ұйымының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тұрақты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қызметкерлері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қатарынан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қоршау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қою</a:t>
            </a:r>
            <a:endParaRPr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109;g1bc6e687a7d_0_0"/>
          <p:cNvSpPr/>
          <p:nvPr/>
        </p:nvSpPr>
        <p:spPr bwMode="auto">
          <a:xfrm>
            <a:off x="4141200" y="5970100"/>
            <a:ext cx="4439100" cy="1394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50" dirty="0" err="1">
                <a:solidFill>
                  <a:schemeClr val="dk1"/>
                </a:solidFill>
              </a:rPr>
              <a:t>шұғыл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ден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қою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қызметтерінің</a:t>
            </a:r>
            <a:r>
              <a:rPr lang="ru-RU" sz="1350" dirty="0">
                <a:solidFill>
                  <a:schemeClr val="dk1"/>
                </a:solidFill>
              </a:rPr>
              <a:t> (</a:t>
            </a:r>
            <a:r>
              <a:rPr lang="ru-RU" sz="1350" dirty="0" err="1">
                <a:solidFill>
                  <a:schemeClr val="dk1"/>
                </a:solidFill>
              </a:rPr>
              <a:t>ішкі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істер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органдарының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бөлімшелері</a:t>
            </a:r>
            <a:r>
              <a:rPr lang="ru-RU" sz="1350" dirty="0">
                <a:solidFill>
                  <a:schemeClr val="dk1"/>
                </a:solidFill>
              </a:rPr>
              <a:t>, </a:t>
            </a:r>
            <a:r>
              <a:rPr lang="ru-RU" sz="1350" dirty="0" err="1">
                <a:solidFill>
                  <a:schemeClr val="dk1"/>
                </a:solidFill>
              </a:rPr>
              <a:t>жедел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медициналық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жәрдем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қызметтері</a:t>
            </a:r>
            <a:r>
              <a:rPr lang="ru-RU" sz="1350" dirty="0">
                <a:solidFill>
                  <a:schemeClr val="dk1"/>
                </a:solidFill>
              </a:rPr>
              <a:t>, </a:t>
            </a:r>
            <a:r>
              <a:rPr lang="ru-RU" sz="1350" dirty="0" err="1">
                <a:solidFill>
                  <a:schemeClr val="dk1"/>
                </a:solidFill>
              </a:rPr>
              <a:t>өрт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есептеулері</a:t>
            </a:r>
            <a:r>
              <a:rPr lang="ru-RU" sz="1350" dirty="0">
                <a:solidFill>
                  <a:schemeClr val="dk1"/>
                </a:solidFill>
              </a:rPr>
              <a:t>, </a:t>
            </a:r>
            <a:r>
              <a:rPr lang="ru-RU" sz="1350" dirty="0" err="1">
                <a:solidFill>
                  <a:schemeClr val="dk1"/>
                </a:solidFill>
              </a:rPr>
              <a:t>жедел</a:t>
            </a:r>
            <a:r>
              <a:rPr lang="ru-RU" sz="1350" dirty="0">
                <a:solidFill>
                  <a:schemeClr val="dk1"/>
                </a:solidFill>
              </a:rPr>
              <a:t>–</a:t>
            </a:r>
            <a:r>
              <a:rPr lang="ru-RU" sz="1350" dirty="0" err="1">
                <a:solidFill>
                  <a:schemeClr val="dk1"/>
                </a:solidFill>
              </a:rPr>
              <a:t>құтқару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қызметтері</a:t>
            </a:r>
            <a:r>
              <a:rPr lang="ru-RU" sz="1350" dirty="0">
                <a:solidFill>
                  <a:schemeClr val="dk1"/>
                </a:solidFill>
              </a:rPr>
              <a:t>)</a:t>
            </a:r>
            <a:r>
              <a:rPr lang="ru-RU" sz="1350" dirty="0" err="1">
                <a:solidFill>
                  <a:schemeClr val="dk1"/>
                </a:solidFill>
              </a:rPr>
              <a:t>қауіпті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немесе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күдікті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нысанасы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табылған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жерге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кедергісіз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кіруді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қамтамасыз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ету</a:t>
            </a:r>
            <a:endParaRPr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" name="Google Shape;110;g1bc6e687a7d_0_0"/>
          <p:cNvSpPr/>
          <p:nvPr/>
        </p:nvSpPr>
        <p:spPr bwMode="auto">
          <a:xfrm>
            <a:off x="9398450" y="6287675"/>
            <a:ext cx="2520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350" dirty="0" err="1">
                <a:solidFill>
                  <a:schemeClr val="dk1"/>
                </a:solidFill>
              </a:rPr>
              <a:t>білім</a:t>
            </a:r>
            <a:r>
              <a:rPr lang="ru-RU" sz="1350" dirty="0">
                <a:solidFill>
                  <a:schemeClr val="dk1"/>
                </a:solidFill>
              </a:rPr>
              <a:t> беру </a:t>
            </a:r>
            <a:r>
              <a:rPr lang="ru-RU" sz="1350" dirty="0" err="1">
                <a:solidFill>
                  <a:schemeClr val="dk1"/>
                </a:solidFill>
              </a:rPr>
              <a:t>ұйымының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білім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алушылары</a:t>
            </a:r>
            <a:r>
              <a:rPr lang="ru-RU" sz="1350" dirty="0">
                <a:solidFill>
                  <a:schemeClr val="dk1"/>
                </a:solidFill>
              </a:rPr>
              <a:t> мен </a:t>
            </a:r>
            <a:r>
              <a:rPr lang="ru-RU" sz="1350" dirty="0" err="1">
                <a:solidFill>
                  <a:schemeClr val="dk1"/>
                </a:solidFill>
              </a:rPr>
              <a:t>қызметкерлерін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эвакуациялау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жөнінде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шаралар</a:t>
            </a:r>
            <a:r>
              <a:rPr lang="ru-RU" sz="1350" dirty="0">
                <a:solidFill>
                  <a:schemeClr val="dk1"/>
                </a:solidFill>
              </a:rPr>
              <a:t> </a:t>
            </a:r>
            <a:r>
              <a:rPr lang="ru-RU" sz="1350" dirty="0" err="1">
                <a:solidFill>
                  <a:schemeClr val="dk1"/>
                </a:solidFill>
              </a:rPr>
              <a:t>қабылдау</a:t>
            </a:r>
            <a:endParaRPr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1" name="Google Shape;111;g1bc6e687a7d_0_0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112400" y="5665705"/>
            <a:ext cx="750825" cy="168242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12;g1bc6e687a7d_0_0"/>
          <p:cNvSpPr/>
          <p:nvPr/>
        </p:nvSpPr>
        <p:spPr bwMode="auto">
          <a:xfrm>
            <a:off x="3682250" y="65203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13;g1bc6e687a7d_0_0"/>
          <p:cNvSpPr/>
          <p:nvPr/>
        </p:nvSpPr>
        <p:spPr bwMode="auto">
          <a:xfrm>
            <a:off x="8813050" y="65203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14;g1bc6e687a7d_0_0"/>
          <p:cNvSpPr/>
          <p:nvPr/>
        </p:nvSpPr>
        <p:spPr bwMode="auto">
          <a:xfrm flipH="1">
            <a:off x="831267" y="4050788"/>
            <a:ext cx="799200" cy="313800"/>
          </a:xfrm>
          <a:prstGeom prst="rightArrow">
            <a:avLst>
              <a:gd name="adj1" fmla="val 100000"/>
              <a:gd name="adj2" fmla="val 254616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9;g1bc6e687a7d_0_123"/>
          <p:cNvSpPr/>
          <p:nvPr/>
        </p:nvSpPr>
        <p:spPr bwMode="auto">
          <a:xfrm>
            <a:off x="670313" y="4807479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20;g1bc6e687a7d_0_123"/>
          <p:cNvSpPr/>
          <p:nvPr/>
        </p:nvSpPr>
        <p:spPr bwMode="auto">
          <a:xfrm>
            <a:off x="1052030" y="252504"/>
            <a:ext cx="10396373" cy="113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Күдікті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затты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анықтаудағы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әрекеттер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АЛГОРИТМ</a:t>
            </a:r>
            <a:r>
              <a:rPr lang="kk-KZ" sz="1600" b="1" dirty="0" smtClean="0">
                <a:solidFill>
                  <a:srgbClr val="002060"/>
                </a:solidFill>
              </a:rPr>
              <a:t>І</a:t>
            </a:r>
            <a:r>
              <a:rPr lang="en-US" sz="1600" b="1" dirty="0">
                <a:solidFill>
                  <a:srgbClr val="002060"/>
                </a:solidFill>
              </a:rPr>
              <a:t/>
            </a:r>
            <a:br>
              <a:rPr lang="en-US" sz="1600" b="1" dirty="0">
                <a:solidFill>
                  <a:srgbClr val="002060"/>
                </a:solidFill>
              </a:rPr>
            </a:b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6" name="Google Shape;121;g1bc6e687a7d_0_123"/>
          <p:cNvSpPr/>
          <p:nvPr/>
        </p:nvSpPr>
        <p:spPr bwMode="auto">
          <a:xfrm>
            <a:off x="2235391" y="10393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dk1"/>
                </a:solidFill>
              </a:rPr>
              <a:t>ПЕРСОНАЛДЫҢ ІС-ӘРЕКЕТТЕРІ (ҚЫЗМЕТКЕРЛЕР, ПЕДАГОГТАР)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122;g1bc6e687a7d_0_123"/>
          <p:cNvSpPr/>
          <p:nvPr/>
        </p:nvSpPr>
        <p:spPr bwMode="auto">
          <a:xfrm>
            <a:off x="900425" y="3358253"/>
            <a:ext cx="4035000" cy="1076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23;g1bc6e687a7d_0_123"/>
          <p:cNvSpPr/>
          <p:nvPr/>
        </p:nvSpPr>
        <p:spPr bwMode="auto">
          <a:xfrm>
            <a:off x="4277087" y="1530509"/>
            <a:ext cx="4035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24;g1bc6e687a7d_0_123"/>
          <p:cNvSpPr/>
          <p:nvPr/>
        </p:nvSpPr>
        <p:spPr bwMode="auto">
          <a:xfrm>
            <a:off x="900425" y="15305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25;g1bc6e687a7d_0_123"/>
          <p:cNvSpPr/>
          <p:nvPr/>
        </p:nvSpPr>
        <p:spPr bwMode="auto">
          <a:xfrm>
            <a:off x="746225" y="1595825"/>
            <a:ext cx="370795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әкімшілігіне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</a:t>
            </a:r>
            <a:r>
              <a:rPr lang="ru-RU" sz="1200" dirty="0">
                <a:solidFill>
                  <a:schemeClr val="dk1"/>
                </a:solidFill>
              </a:rPr>
              <a:t> (телефон </a:t>
            </a:r>
            <a:r>
              <a:rPr lang="ru-RU" sz="1200" dirty="0" err="1">
                <a:solidFill>
                  <a:schemeClr val="dk1"/>
                </a:solidFill>
              </a:rPr>
              <a:t>арқылы</a:t>
            </a:r>
            <a:r>
              <a:rPr lang="ru-RU" sz="1200" dirty="0">
                <a:solidFill>
                  <a:schemeClr val="dk1"/>
                </a:solidFill>
              </a:rPr>
              <a:t>)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ғимаратқа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ешкімді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кіргізбеу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олар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келгенге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дейін</a:t>
            </a:r>
            <a:r>
              <a:rPr lang="en-US" sz="1200" dirty="0" smtClean="0">
                <a:solidFill>
                  <a:schemeClr val="dk1"/>
                </a:solidFill>
              </a:rPr>
              <a:t>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26;g1bc6e687a7d_0_123"/>
          <p:cNvSpPr/>
          <p:nvPr/>
        </p:nvSpPr>
        <p:spPr bwMode="auto">
          <a:xfrm>
            <a:off x="4368850" y="1552035"/>
            <a:ext cx="3943237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тәрбиеленушілерді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қашықтыққа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ауыстыру</a:t>
            </a:r>
            <a:r>
              <a:rPr lang="ru-RU" sz="1200" dirty="0">
                <a:solidFill>
                  <a:schemeClr val="dk1"/>
                </a:solidFill>
              </a:rPr>
              <a:t> (100 </a:t>
            </a:r>
            <a:r>
              <a:rPr lang="ru-RU" sz="1200" dirty="0" err="1">
                <a:solidFill>
                  <a:schemeClr val="dk1"/>
                </a:solidFill>
              </a:rPr>
              <a:t>метрден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жақын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емес</a:t>
            </a:r>
            <a:r>
              <a:rPr lang="ru-RU" sz="1200" dirty="0">
                <a:solidFill>
                  <a:schemeClr val="dk1"/>
                </a:solidFill>
              </a:rPr>
              <a:t>), </a:t>
            </a:r>
            <a:r>
              <a:rPr lang="ru-RU" sz="1200" dirty="0" err="1" smtClean="0">
                <a:solidFill>
                  <a:schemeClr val="dk1"/>
                </a:solidFill>
              </a:rPr>
              <a:t>күдікті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затқа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жақындамау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қол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тигізбеу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ашпау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орнын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ауыстырмау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7;g1bc6e687a7d_0_123"/>
          <p:cNvSpPr/>
          <p:nvPr/>
        </p:nvSpPr>
        <p:spPr bwMode="auto">
          <a:xfrm>
            <a:off x="1010475" y="3533925"/>
            <a:ext cx="403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тапқан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шұғыл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қою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күштері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келгенге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дейін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қашықтықта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қатысты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айғақтар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беруге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дайын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тиіс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28;g1bc6e687a7d_0_123"/>
          <p:cNvSpPr/>
          <p:nvPr/>
        </p:nvSpPr>
        <p:spPr bwMode="auto">
          <a:xfrm>
            <a:off x="4600175" y="2646375"/>
            <a:ext cx="3652500" cy="523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29;g1bc6e687a7d_0_123"/>
          <p:cNvSpPr/>
          <p:nvPr/>
        </p:nvSpPr>
        <p:spPr bwMode="auto">
          <a:xfrm>
            <a:off x="810366" y="2609625"/>
            <a:ext cx="3658559" cy="596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30;g1bc6e687a7d_0_123"/>
          <p:cNvSpPr/>
          <p:nvPr/>
        </p:nvSpPr>
        <p:spPr bwMode="auto">
          <a:xfrm>
            <a:off x="1010475" y="2674949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иесіз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ықтимал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иесін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айналаңыздағы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сұхбат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31;g1bc6e687a7d_0_123"/>
          <p:cNvSpPr/>
          <p:nvPr/>
        </p:nvSpPr>
        <p:spPr bwMode="auto">
          <a:xfrm>
            <a:off x="8471008" y="1530500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132;g1bc6e687a7d_0_123"/>
          <p:cNvSpPr/>
          <p:nvPr/>
        </p:nvSpPr>
        <p:spPr bwMode="auto">
          <a:xfrm>
            <a:off x="8497383" y="1578800"/>
            <a:ext cx="3568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радиобайланыс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құралдарын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ішінде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ұялы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телефонды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жанында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пайдаланудан</a:t>
            </a:r>
            <a:r>
              <a:rPr lang="ru-RU" sz="1200" dirty="0">
                <a:solidFill>
                  <a:schemeClr val="dk1"/>
                </a:solidFill>
              </a:rPr>
              <a:t> бас </a:t>
            </a:r>
            <a:r>
              <a:rPr lang="ru-RU" sz="1200" dirty="0" err="1">
                <a:solidFill>
                  <a:schemeClr val="dk1"/>
                </a:solidFill>
              </a:rPr>
              <a:t>тарту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33;g1bc6e687a7d_0_123"/>
          <p:cNvSpPr/>
          <p:nvPr/>
        </p:nvSpPr>
        <p:spPr bwMode="auto">
          <a:xfrm>
            <a:off x="4032254" y="1755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34;g1bc6e687a7d_0_123"/>
          <p:cNvSpPr/>
          <p:nvPr/>
        </p:nvSpPr>
        <p:spPr bwMode="auto">
          <a:xfrm>
            <a:off x="8252571" y="1755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135;g1bc6e687a7d_0_123"/>
          <p:cNvSpPr/>
          <p:nvPr/>
        </p:nvSpPr>
        <p:spPr bwMode="auto">
          <a:xfrm>
            <a:off x="5165825" y="3515631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36;g1bc6e687a7d_0_123"/>
          <p:cNvSpPr/>
          <p:nvPr/>
        </p:nvSpPr>
        <p:spPr bwMode="auto">
          <a:xfrm>
            <a:off x="8854675" y="35156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137;g1bc6e687a7d_0_123"/>
          <p:cNvSpPr/>
          <p:nvPr/>
        </p:nvSpPr>
        <p:spPr bwMode="auto">
          <a:xfrm>
            <a:off x="8964725" y="3580925"/>
            <a:ext cx="310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объектіден</a:t>
            </a:r>
            <a:r>
              <a:rPr lang="ru-RU" sz="1200" dirty="0">
                <a:solidFill>
                  <a:schemeClr val="dk1"/>
                </a:solidFill>
              </a:rPr>
              <a:t> кету, </a:t>
            </a:r>
            <a:r>
              <a:rPr lang="ru-RU" sz="1200" dirty="0" err="1">
                <a:solidFill>
                  <a:schemeClr val="dk1"/>
                </a:solidFill>
              </a:rPr>
              <a:t>мүмкін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болмаған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жағдайда-күрделі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құрылыстың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артына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қажетті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қашықтыққа</a:t>
            </a:r>
            <a:r>
              <a:rPr lang="ru-RU" sz="1200" dirty="0">
                <a:solidFill>
                  <a:schemeClr val="dk1"/>
                </a:solidFill>
              </a:rPr>
              <a:t> пана болу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138;g1bc6e687a7d_0_123"/>
          <p:cNvSpPr/>
          <p:nvPr/>
        </p:nvSpPr>
        <p:spPr bwMode="auto">
          <a:xfrm>
            <a:off x="5275875" y="3580938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қажет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ететін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заттарды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ғимараттың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бұрышы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бағанасы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қалың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ағаш</a:t>
            </a:r>
            <a:r>
              <a:rPr lang="ru-RU" sz="1200" dirty="0">
                <a:solidFill>
                  <a:schemeClr val="dk1"/>
                </a:solidFill>
              </a:rPr>
              <a:t>, автомашина) </a:t>
            </a:r>
            <a:r>
              <a:rPr lang="ru-RU" sz="1200" dirty="0" err="1">
                <a:solidFill>
                  <a:schemeClr val="dk1"/>
                </a:solidFill>
              </a:rPr>
              <a:t>паналап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бақылау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жүргізу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139;g1bc6e687a7d_0_123"/>
          <p:cNvSpPr/>
          <p:nvPr/>
        </p:nvSpPr>
        <p:spPr bwMode="auto">
          <a:xfrm>
            <a:off x="8471008" y="2523043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40;g1bc6e687a7d_0_123"/>
          <p:cNvSpPr/>
          <p:nvPr/>
        </p:nvSpPr>
        <p:spPr bwMode="auto">
          <a:xfrm>
            <a:off x="8589171" y="2588350"/>
            <a:ext cx="346180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қауіпті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аймаққа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іргелес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аумақтан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тәрбиеленушілерді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эвакуациялауды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жәрдемдесу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141;g1bc6e687a7d_0_123"/>
          <p:cNvSpPr/>
          <p:nvPr/>
        </p:nvSpPr>
        <p:spPr bwMode="auto">
          <a:xfrm>
            <a:off x="4454179" y="2719312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42;g1bc6e687a7d_0_123"/>
          <p:cNvSpPr/>
          <p:nvPr/>
        </p:nvSpPr>
        <p:spPr bwMode="auto">
          <a:xfrm>
            <a:off x="8252578" y="2719312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143;g1bc6e687a7d_0_123"/>
          <p:cNvSpPr/>
          <p:nvPr/>
        </p:nvSpPr>
        <p:spPr bwMode="auto">
          <a:xfrm>
            <a:off x="4935429" y="37034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144;g1bc6e687a7d_0_123"/>
          <p:cNvSpPr/>
          <p:nvPr/>
        </p:nvSpPr>
        <p:spPr bwMode="auto">
          <a:xfrm>
            <a:off x="8643379" y="374016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0" name="Google Shape;145;g1bc6e687a7d_0_123"/>
          <p:cNvPicPr/>
          <p:nvPr/>
        </p:nvPicPr>
        <p:blipFill>
          <a:blip r:embed="rId2">
            <a:alphaModFix/>
          </a:blip>
          <a:srcRect r="58545"/>
          <a:stretch/>
        </p:blipFill>
        <p:spPr bwMode="auto">
          <a:xfrm flipH="1">
            <a:off x="302113" y="1462100"/>
            <a:ext cx="368200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46;g1bc6e687a7d_0_123"/>
          <p:cNvSpPr/>
          <p:nvPr/>
        </p:nvSpPr>
        <p:spPr bwMode="auto">
          <a:xfrm>
            <a:off x="2235391" y="479892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алушылардың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smtClean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147;g1bc6e687a7d_0_123"/>
          <p:cNvSpPr/>
          <p:nvPr/>
        </p:nvSpPr>
        <p:spPr bwMode="auto">
          <a:xfrm>
            <a:off x="6214199" y="5336049"/>
            <a:ext cx="44742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48;g1bc6e687a7d_0_123"/>
          <p:cNvSpPr/>
          <p:nvPr/>
        </p:nvSpPr>
        <p:spPr bwMode="auto">
          <a:xfrm>
            <a:off x="1537025" y="5336049"/>
            <a:ext cx="45624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49;g1bc6e687a7d_0_123"/>
          <p:cNvSpPr/>
          <p:nvPr/>
        </p:nvSpPr>
        <p:spPr bwMode="auto">
          <a:xfrm>
            <a:off x="1694630" y="5492050"/>
            <a:ext cx="432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үрейленбеңіз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білім</a:t>
            </a:r>
            <a:r>
              <a:rPr lang="ru-RU" dirty="0">
                <a:solidFill>
                  <a:schemeClr val="dk1"/>
                </a:solidFill>
              </a:rPr>
              <a:t> беру </a:t>
            </a:r>
            <a:r>
              <a:rPr lang="ru-RU" dirty="0" err="1">
                <a:solidFill>
                  <a:schemeClr val="dk1"/>
                </a:solidFill>
              </a:rPr>
              <a:t>ұйымының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педагогтары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қызметкерлерін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тыңдаңыз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" name="Google Shape;150;g1bc6e687a7d_0_123"/>
          <p:cNvSpPr/>
          <p:nvPr/>
        </p:nvSpPr>
        <p:spPr bwMode="auto">
          <a:xfrm>
            <a:off x="6315950" y="5492050"/>
            <a:ext cx="427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күдікті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затты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ұстамаңыз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ашпаңыз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жылжытпаңыз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6" name="Google Shape;151;g1bc6e687a7d_0_123"/>
          <p:cNvPicPr/>
          <p:nvPr/>
        </p:nvPicPr>
        <p:blipFill>
          <a:blip r:embed="rId3">
            <a:alphaModFix/>
          </a:blip>
          <a:srcRect r="47616"/>
          <a:stretch/>
        </p:blipFill>
        <p:spPr bwMode="auto">
          <a:xfrm>
            <a:off x="568633" y="5479300"/>
            <a:ext cx="853625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52;g1bc6e687a7d_0_123"/>
          <p:cNvSpPr/>
          <p:nvPr/>
        </p:nvSpPr>
        <p:spPr bwMode="auto">
          <a:xfrm>
            <a:off x="6214199" y="6293475"/>
            <a:ext cx="44742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153;g1bc6e687a7d_0_123"/>
          <p:cNvSpPr/>
          <p:nvPr/>
        </p:nvSpPr>
        <p:spPr bwMode="auto">
          <a:xfrm>
            <a:off x="1537025" y="6293475"/>
            <a:ext cx="45624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154;g1bc6e687a7d_0_123"/>
          <p:cNvSpPr/>
          <p:nvPr/>
        </p:nvSpPr>
        <p:spPr bwMode="auto">
          <a:xfrm>
            <a:off x="1654480" y="6365350"/>
            <a:ext cx="432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100"/>
              <a:defRPr/>
            </a:pPr>
            <a:r>
              <a:rPr lang="ru-RU" dirty="0" err="1">
                <a:solidFill>
                  <a:schemeClr val="dk1"/>
                </a:solidFill>
              </a:rPr>
              <a:t>қажет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болса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қорғанысты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қамтамасыз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ететін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заттардың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артына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паналаңыз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ғимараттың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бұрышы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баған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қалың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ағаш</a:t>
            </a:r>
            <a:r>
              <a:rPr lang="ru-RU" dirty="0">
                <a:solidFill>
                  <a:schemeClr val="dk1"/>
                </a:solidFill>
              </a:rPr>
              <a:t>, автомобиль)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" name="Google Shape;155;g1bc6e687a7d_0_123"/>
          <p:cNvSpPr/>
          <p:nvPr/>
        </p:nvSpPr>
        <p:spPr bwMode="auto">
          <a:xfrm>
            <a:off x="6315950" y="6394075"/>
            <a:ext cx="4271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объектіден</a:t>
            </a:r>
            <a:r>
              <a:rPr lang="ru-RU" dirty="0">
                <a:solidFill>
                  <a:schemeClr val="dk1"/>
                </a:solidFill>
              </a:rPr>
              <a:t> кету, </a:t>
            </a:r>
            <a:r>
              <a:rPr lang="ru-RU" dirty="0" err="1">
                <a:solidFill>
                  <a:schemeClr val="dk1"/>
                </a:solidFill>
              </a:rPr>
              <a:t>мүмкін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болмаған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жағдайда-күрделі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құрылыстың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артына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қажетті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қашықтыққа</a:t>
            </a:r>
            <a:r>
              <a:rPr lang="ru-RU" dirty="0">
                <a:solidFill>
                  <a:schemeClr val="dk1"/>
                </a:solidFill>
              </a:rPr>
              <a:t> пана болу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41" name="Google Shape;156;g1bc6e687a7d_0_123"/>
          <p:cNvCxnSpPr>
            <a:cxnSpLocks/>
          </p:cNvCxnSpPr>
          <p:nvPr/>
        </p:nvCxnSpPr>
        <p:spPr bwMode="auto">
          <a:xfrm rot="-5400000" flipH="1">
            <a:off x="1426092" y="6004469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2" name="Google Shape;157;g1bc6e687a7d_0_123"/>
          <p:cNvPicPr/>
          <p:nvPr/>
        </p:nvPicPr>
        <p:blipFill>
          <a:blip r:embed="rId3">
            <a:alphaModFix/>
          </a:blip>
          <a:srcRect l="52276"/>
          <a:stretch/>
        </p:blipFill>
        <p:spPr bwMode="auto">
          <a:xfrm>
            <a:off x="10880474" y="5479300"/>
            <a:ext cx="777676" cy="142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158;g1bc6e687a7d_0_123"/>
          <p:cNvCxnSpPr>
            <a:cxnSpLocks/>
          </p:cNvCxnSpPr>
          <p:nvPr/>
        </p:nvCxnSpPr>
        <p:spPr bwMode="auto">
          <a:xfrm rot="5400000">
            <a:off x="10248775" y="5987119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4" name="Google Shape;159;g1bc6e687a7d_0_123"/>
          <p:cNvPicPr/>
          <p:nvPr/>
        </p:nvPicPr>
        <p:blipFill>
          <a:blip r:embed="rId2">
            <a:alphaModFix/>
          </a:blip>
          <a:srcRect l="41451"/>
          <a:stretch/>
        </p:blipFill>
        <p:spPr bwMode="auto">
          <a:xfrm flipH="1">
            <a:off x="226200" y="3002038"/>
            <a:ext cx="520025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60;g1bc6e687a7d_0_123"/>
          <p:cNvSpPr/>
          <p:nvPr/>
        </p:nvSpPr>
        <p:spPr bwMode="auto">
          <a:xfrm>
            <a:off x="4786425" y="2745850"/>
            <a:ext cx="332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уақыты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орнын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бекітіңіз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65;g1bc6e687a7d_0_265"/>
          <p:cNvSpPr/>
          <p:nvPr/>
        </p:nvSpPr>
        <p:spPr bwMode="auto">
          <a:xfrm>
            <a:off x="308613" y="3210825"/>
            <a:ext cx="4035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66;g1bc6e687a7d_0_265"/>
          <p:cNvSpPr/>
          <p:nvPr/>
        </p:nvSpPr>
        <p:spPr bwMode="auto">
          <a:xfrm>
            <a:off x="1052031" y="252505"/>
            <a:ext cx="10273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Күдікті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затты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анықтаудағы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әрекеттер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АЛГОРИТМ</a:t>
            </a:r>
            <a:r>
              <a:rPr lang="kk-KZ" sz="1600" b="1" dirty="0">
                <a:solidFill>
                  <a:srgbClr val="002060"/>
                </a:solidFill>
              </a:rPr>
              <a:t>І</a:t>
            </a:r>
            <a:r>
              <a:rPr lang="en-US" sz="1600" b="1" dirty="0">
                <a:solidFill>
                  <a:srgbClr val="002060"/>
                </a:solidFill>
              </a:rPr>
              <a:t/>
            </a:r>
            <a:br>
              <a:rPr lang="en-US" sz="1600" b="1" dirty="0">
                <a:solidFill>
                  <a:srgbClr val="002060"/>
                </a:solidFill>
              </a:rPr>
            </a:b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6" name="Google Shape;167;g1bc6e687a7d_0_265"/>
          <p:cNvSpPr/>
          <p:nvPr/>
        </p:nvSpPr>
        <p:spPr bwMode="auto">
          <a:xfrm>
            <a:off x="1727324" y="886999"/>
            <a:ext cx="936103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беру </a:t>
            </a:r>
            <a:r>
              <a:rPr lang="ru-RU" sz="1600" b="1" dirty="0" err="1">
                <a:solidFill>
                  <a:schemeClr val="dk1"/>
                </a:solidFill>
              </a:rPr>
              <a:t>ұйымының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ететін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адамдардың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smtClean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168;g1bc6e687a7d_0_265"/>
          <p:cNvSpPr/>
          <p:nvPr/>
        </p:nvSpPr>
        <p:spPr bwMode="auto">
          <a:xfrm>
            <a:off x="4200887" y="1301908"/>
            <a:ext cx="4035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9;g1bc6e687a7d_0_265"/>
          <p:cNvSpPr/>
          <p:nvPr/>
        </p:nvSpPr>
        <p:spPr bwMode="auto">
          <a:xfrm>
            <a:off x="824224" y="13019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70;g1bc6e687a7d_0_265"/>
          <p:cNvSpPr/>
          <p:nvPr/>
        </p:nvSpPr>
        <p:spPr bwMode="auto">
          <a:xfrm>
            <a:off x="934275" y="1367225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тигізбеңіз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жақындамаңыз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қозғалмаңыз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71;g1bc6e687a7d_0_265"/>
          <p:cNvSpPr/>
          <p:nvPr/>
        </p:nvSpPr>
        <p:spPr bwMode="auto">
          <a:xfrm>
            <a:off x="4292650" y="1323435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иесіз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ықтимал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иесін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айналаңыздағы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сұхбат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72;g1bc6e687a7d_0_265"/>
          <p:cNvSpPr/>
          <p:nvPr/>
        </p:nvSpPr>
        <p:spPr bwMode="auto">
          <a:xfrm>
            <a:off x="371013" y="3229125"/>
            <a:ext cx="403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табылғаны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Ішкі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істер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органдарының</a:t>
            </a:r>
            <a:r>
              <a:rPr lang="ru-RU" sz="1200" dirty="0">
                <a:solidFill>
                  <a:schemeClr val="dk1"/>
                </a:solidFill>
              </a:rPr>
              <a:t> "102" </a:t>
            </a:r>
            <a:r>
              <a:rPr lang="ru-RU" sz="1200" dirty="0" err="1">
                <a:solidFill>
                  <a:schemeClr val="dk1"/>
                </a:solidFill>
              </a:rPr>
              <a:t>арнасына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"112"бірыңғай </a:t>
            </a:r>
            <a:r>
              <a:rPr lang="ru-RU" sz="1200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қызметіне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дереу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</a:t>
            </a:r>
            <a:endParaRPr lang="ru-RU" sz="1200" dirty="0">
              <a:solidFill>
                <a:schemeClr val="dk1"/>
              </a:solidFill>
            </a:endParaRPr>
          </a:p>
        </p:txBody>
      </p:sp>
      <p:sp>
        <p:nvSpPr>
          <p:cNvPr id="12" name="Google Shape;173;g1bc6e687a7d_0_265"/>
          <p:cNvSpPr/>
          <p:nvPr/>
        </p:nvSpPr>
        <p:spPr bwMode="auto">
          <a:xfrm>
            <a:off x="4523975" y="2258056"/>
            <a:ext cx="3652500" cy="738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174;g1bc6e687a7d_0_265"/>
          <p:cNvSpPr/>
          <p:nvPr/>
        </p:nvSpPr>
        <p:spPr bwMode="auto">
          <a:xfrm>
            <a:off x="824224" y="2304824"/>
            <a:ext cx="3568500" cy="596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75;g1bc6e687a7d_0_265"/>
          <p:cNvSpPr/>
          <p:nvPr/>
        </p:nvSpPr>
        <p:spPr bwMode="auto">
          <a:xfrm>
            <a:off x="934275" y="2370150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мүмкіндігінше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уақыты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орнын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бекітіңіз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76;g1bc6e687a7d_0_265"/>
          <p:cNvSpPr/>
          <p:nvPr/>
        </p:nvSpPr>
        <p:spPr bwMode="auto">
          <a:xfrm>
            <a:off x="8394808" y="1301900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177;g1bc6e687a7d_0_265"/>
          <p:cNvSpPr/>
          <p:nvPr/>
        </p:nvSpPr>
        <p:spPr bwMode="auto">
          <a:xfrm>
            <a:off x="8421183" y="1350200"/>
            <a:ext cx="3568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>
                <a:solidFill>
                  <a:schemeClr val="dk1"/>
                </a:solidFill>
              </a:rPr>
              <a:t>осы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жанында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радиобайланыс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құралдарын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ішінде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ұялы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телефонды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пайдаланудан</a:t>
            </a:r>
            <a:r>
              <a:rPr lang="ru-RU" sz="1200" dirty="0">
                <a:solidFill>
                  <a:schemeClr val="dk1"/>
                </a:solidFill>
              </a:rPr>
              <a:t> бас </a:t>
            </a:r>
            <a:r>
              <a:rPr lang="ru-RU" sz="1200" dirty="0" err="1">
                <a:solidFill>
                  <a:schemeClr val="dk1"/>
                </a:solidFill>
              </a:rPr>
              <a:t>тарту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178;g1bc6e687a7d_0_265"/>
          <p:cNvSpPr/>
          <p:nvPr/>
        </p:nvSpPr>
        <p:spPr bwMode="auto">
          <a:xfrm>
            <a:off x="3956054" y="15264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179;g1bc6e687a7d_0_265"/>
          <p:cNvSpPr/>
          <p:nvPr/>
        </p:nvSpPr>
        <p:spPr bwMode="auto">
          <a:xfrm>
            <a:off x="8176371" y="15264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80;g1bc6e687a7d_0_265"/>
          <p:cNvSpPr/>
          <p:nvPr/>
        </p:nvSpPr>
        <p:spPr bwMode="auto">
          <a:xfrm>
            <a:off x="4526363" y="3210831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181;g1bc6e687a7d_0_265"/>
          <p:cNvSpPr/>
          <p:nvPr/>
        </p:nvSpPr>
        <p:spPr bwMode="auto">
          <a:xfrm>
            <a:off x="8215213" y="32108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82;g1bc6e687a7d_0_265"/>
          <p:cNvSpPr/>
          <p:nvPr/>
        </p:nvSpPr>
        <p:spPr bwMode="auto">
          <a:xfrm>
            <a:off x="8325263" y="3276125"/>
            <a:ext cx="310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қауіпті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аймаққа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іргелес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аумақтан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ұйымдасқан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түрде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эвакуациялауды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183;g1bc6e687a7d_0_265"/>
          <p:cNvSpPr/>
          <p:nvPr/>
        </p:nvSpPr>
        <p:spPr bwMode="auto">
          <a:xfrm>
            <a:off x="4636413" y="3276138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аймаққа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кіруін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шектеуді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184;g1bc6e687a7d_0_265"/>
          <p:cNvSpPr/>
          <p:nvPr/>
        </p:nvSpPr>
        <p:spPr bwMode="auto">
          <a:xfrm>
            <a:off x="8394808" y="2218243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185;g1bc6e687a7d_0_265"/>
          <p:cNvSpPr/>
          <p:nvPr/>
        </p:nvSpPr>
        <p:spPr bwMode="auto">
          <a:xfrm>
            <a:off x="8428359" y="2283550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дүрбелең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туғызбау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не </a:t>
            </a:r>
            <a:r>
              <a:rPr lang="ru-RU" sz="1200" dirty="0" err="1">
                <a:solidFill>
                  <a:schemeClr val="dk1"/>
                </a:solidFill>
              </a:rPr>
              <a:t>болғанын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білуі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керек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ешкімге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жарылыс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қаупі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болмайды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186;g1bc6e687a7d_0_265"/>
          <p:cNvSpPr/>
          <p:nvPr/>
        </p:nvSpPr>
        <p:spPr bwMode="auto">
          <a:xfrm>
            <a:off x="4377979" y="24145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87;g1bc6e687a7d_0_265"/>
          <p:cNvSpPr/>
          <p:nvPr/>
        </p:nvSpPr>
        <p:spPr bwMode="auto">
          <a:xfrm>
            <a:off x="8176379" y="24145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88;g1bc6e687a7d_0_265"/>
          <p:cNvSpPr/>
          <p:nvPr/>
        </p:nvSpPr>
        <p:spPr bwMode="auto">
          <a:xfrm>
            <a:off x="4295967" y="33986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189;g1bc6e687a7d_0_265"/>
          <p:cNvSpPr/>
          <p:nvPr/>
        </p:nvSpPr>
        <p:spPr bwMode="auto">
          <a:xfrm>
            <a:off x="8003917" y="343536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190;g1bc6e687a7d_0_265"/>
          <p:cNvSpPr/>
          <p:nvPr/>
        </p:nvSpPr>
        <p:spPr bwMode="auto">
          <a:xfrm>
            <a:off x="4710225" y="2283550"/>
            <a:ext cx="33261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пайда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болуын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оны табу </a:t>
            </a:r>
            <a:r>
              <a:rPr lang="ru-RU" sz="1200" dirty="0" err="1">
                <a:solidFill>
                  <a:schemeClr val="dk1"/>
                </a:solidFill>
              </a:rPr>
              <a:t>жағдайларын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сипаттауға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дайын</a:t>
            </a:r>
            <a:r>
              <a:rPr lang="ru-RU" sz="1200" dirty="0">
                <a:solidFill>
                  <a:schemeClr val="dk1"/>
                </a:solidFill>
              </a:rPr>
              <a:t> болу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191;g1bc6e687a7d_0_265"/>
          <p:cNvPicPr/>
          <p:nvPr/>
        </p:nvPicPr>
        <p:blipFill>
          <a:blip r:embed="rId2">
            <a:alphaModFix/>
          </a:blip>
          <a:srcRect l="49909"/>
          <a:stretch/>
        </p:blipFill>
        <p:spPr bwMode="auto">
          <a:xfrm>
            <a:off x="220700" y="1496825"/>
            <a:ext cx="477050" cy="15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92;g1bc6e687a7d_0_265"/>
          <p:cNvSpPr/>
          <p:nvPr/>
        </p:nvSpPr>
        <p:spPr bwMode="auto">
          <a:xfrm>
            <a:off x="272402" y="4277900"/>
            <a:ext cx="11091299" cy="386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193;g1bc6e687a7d_0_265"/>
          <p:cNvSpPr/>
          <p:nvPr/>
        </p:nvSpPr>
        <p:spPr bwMode="auto">
          <a:xfrm>
            <a:off x="581913" y="4237017"/>
            <a:ext cx="10781788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қажет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ететін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заттарды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ғимараттың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бұрышы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бағанасы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қалың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ағаш</a:t>
            </a:r>
            <a:r>
              <a:rPr lang="ru-RU" sz="1200" dirty="0">
                <a:solidFill>
                  <a:schemeClr val="dk1"/>
                </a:solidFill>
              </a:rPr>
              <a:t>, автомашина) </a:t>
            </a:r>
            <a:r>
              <a:rPr lang="ru-RU" sz="1200" dirty="0" err="1">
                <a:solidFill>
                  <a:schemeClr val="dk1"/>
                </a:solidFill>
              </a:rPr>
              <a:t>паналап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бақылау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жүргізу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3" name="Google Shape;194;g1bc6e687a7d_0_265"/>
          <p:cNvPicPr/>
          <p:nvPr/>
        </p:nvPicPr>
        <p:blipFill>
          <a:blip r:embed="rId2">
            <a:alphaModFix/>
          </a:blip>
          <a:srcRect l="-3366" r="53275"/>
          <a:stretch/>
        </p:blipFill>
        <p:spPr bwMode="auto">
          <a:xfrm flipH="1">
            <a:off x="11662475" y="3174350"/>
            <a:ext cx="477050" cy="15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95;g1bc6e687a7d_0_265"/>
          <p:cNvSpPr/>
          <p:nvPr/>
        </p:nvSpPr>
        <p:spPr bwMode="auto">
          <a:xfrm>
            <a:off x="0" y="5499619"/>
            <a:ext cx="12239700" cy="19764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196;g1bc6e687a7d_0_265"/>
          <p:cNvSpPr/>
          <p:nvPr/>
        </p:nvSpPr>
        <p:spPr bwMode="auto">
          <a:xfrm>
            <a:off x="1631025" y="4908000"/>
            <a:ext cx="9115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Жарылғыш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құрылғы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немесе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жарылғыш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құрылғыға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ұқсас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зат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анықталған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кезде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ұсынылатын</a:t>
            </a:r>
            <a:r>
              <a:rPr lang="ru-RU" sz="1600" b="1" dirty="0">
                <a:solidFill>
                  <a:schemeClr val="dk1"/>
                </a:solidFill>
              </a:rPr>
              <a:t> эвакуация </a:t>
            </a:r>
            <a:r>
              <a:rPr lang="ru-RU" sz="1600" b="1" dirty="0" err="1">
                <a:solidFill>
                  <a:schemeClr val="dk1"/>
                </a:solidFill>
              </a:rPr>
              <a:t>және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қоршау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аймақтары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197;g1bc6e687a7d_0_265"/>
          <p:cNvSpPr>
            <a:spLocks/>
          </p:cNvSpPr>
          <p:nvPr/>
        </p:nvSpPr>
        <p:spPr bwMode="auto">
          <a:xfrm>
            <a:off x="1619775" y="5649100"/>
            <a:ext cx="42924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  <a:defRPr/>
            </a:pPr>
            <a:r>
              <a:rPr lang="ru-RU" dirty="0">
                <a:solidFill>
                  <a:schemeClr val="dk1"/>
                </a:solidFill>
              </a:rPr>
              <a:t>граната - 50 </a:t>
            </a:r>
            <a:r>
              <a:rPr lang="ru-RU" dirty="0" smtClean="0">
                <a:solidFill>
                  <a:schemeClr val="dk1"/>
                </a:solidFill>
              </a:rPr>
              <a:t>метр;      </a:t>
            </a:r>
          </a:p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  <a:defRPr/>
            </a:pPr>
            <a:r>
              <a:rPr lang="ru-RU" dirty="0" err="1" smtClean="0">
                <a:solidFill>
                  <a:schemeClr val="dk1"/>
                </a:solidFill>
              </a:rPr>
              <a:t>салмағы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>
                <a:solidFill>
                  <a:schemeClr val="dk1"/>
                </a:solidFill>
              </a:rPr>
              <a:t>200 грамм тротил </a:t>
            </a:r>
            <a:r>
              <a:rPr lang="ru-RU" dirty="0" err="1">
                <a:solidFill>
                  <a:schemeClr val="dk1"/>
                </a:solidFill>
              </a:rPr>
              <a:t>жарылғыш</a:t>
            </a:r>
            <a:r>
              <a:rPr lang="ru-RU" dirty="0">
                <a:solidFill>
                  <a:schemeClr val="dk1"/>
                </a:solidFill>
              </a:rPr>
              <a:t> – 45 метр</a:t>
            </a:r>
            <a:r>
              <a:rPr lang="ru-RU" dirty="0" smtClean="0">
                <a:solidFill>
                  <a:schemeClr val="dk1"/>
                </a:solidFill>
              </a:rPr>
              <a:t>; </a:t>
            </a:r>
            <a:r>
              <a:rPr lang="ru-RU" dirty="0" err="1" smtClean="0">
                <a:solidFill>
                  <a:schemeClr val="dk1"/>
                </a:solidFill>
              </a:rPr>
              <a:t>жарылғыш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құрылғы</a:t>
            </a:r>
            <a:r>
              <a:rPr lang="ru-RU" dirty="0">
                <a:solidFill>
                  <a:schemeClr val="dk1"/>
                </a:solidFill>
              </a:rPr>
              <a:t> - </a:t>
            </a:r>
            <a:r>
              <a:rPr lang="ru-RU" dirty="0" err="1">
                <a:solidFill>
                  <a:schemeClr val="dk1"/>
                </a:solidFill>
              </a:rPr>
              <a:t>кемінде</a:t>
            </a:r>
            <a:r>
              <a:rPr lang="ru-RU" dirty="0">
                <a:solidFill>
                  <a:schemeClr val="dk1"/>
                </a:solidFill>
              </a:rPr>
              <a:t> 200 метр</a:t>
            </a:r>
            <a:r>
              <a:rPr lang="ru-RU" dirty="0" smtClean="0">
                <a:solidFill>
                  <a:schemeClr val="dk1"/>
                </a:solidFill>
              </a:rPr>
              <a:t>;</a:t>
            </a:r>
          </a:p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  <a:defRPr/>
            </a:pPr>
            <a:r>
              <a:rPr lang="ru-RU" dirty="0">
                <a:solidFill>
                  <a:schemeClr val="dk1"/>
                </a:solidFill>
              </a:rPr>
              <a:t>0,33 </a:t>
            </a:r>
            <a:r>
              <a:rPr lang="ru-RU" dirty="0" err="1" smtClean="0">
                <a:solidFill>
                  <a:schemeClr val="dk1"/>
                </a:solidFill>
              </a:rPr>
              <a:t>литрлік</a:t>
            </a:r>
            <a:r>
              <a:rPr lang="ru-RU" dirty="0" smtClean="0">
                <a:solidFill>
                  <a:schemeClr val="dk1"/>
                </a:solidFill>
              </a:rPr>
              <a:t>  </a:t>
            </a:r>
            <a:r>
              <a:rPr lang="ru-RU" dirty="0">
                <a:solidFill>
                  <a:schemeClr val="dk1"/>
                </a:solidFill>
              </a:rPr>
              <a:t>сыра </a:t>
            </a:r>
            <a:r>
              <a:rPr lang="ru-RU" dirty="0" err="1">
                <a:solidFill>
                  <a:schemeClr val="dk1"/>
                </a:solidFill>
              </a:rPr>
              <a:t>банкі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smtClean="0">
                <a:solidFill>
                  <a:schemeClr val="dk1"/>
                </a:solidFill>
              </a:rPr>
              <a:t>- </a:t>
            </a:r>
            <a:r>
              <a:rPr lang="ru-RU" dirty="0">
                <a:solidFill>
                  <a:schemeClr val="dk1"/>
                </a:solidFill>
              </a:rPr>
              <a:t>60 метр</a:t>
            </a:r>
            <a:r>
              <a:rPr lang="ru-RU" dirty="0" smtClean="0">
                <a:solidFill>
                  <a:schemeClr val="dk1"/>
                </a:solidFill>
              </a:rPr>
              <a:t>;</a:t>
            </a:r>
          </a:p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  <a:defRPr/>
            </a:pPr>
            <a:r>
              <a:rPr lang="ru-RU" dirty="0" smtClean="0">
                <a:solidFill>
                  <a:schemeClr val="dk1"/>
                </a:solidFill>
              </a:rPr>
              <a:t>дипломат (кейс) </a:t>
            </a:r>
            <a:r>
              <a:rPr lang="ru-RU" dirty="0">
                <a:solidFill>
                  <a:schemeClr val="dk1"/>
                </a:solidFill>
              </a:rPr>
              <a:t>- 230 метр</a:t>
            </a:r>
            <a:r>
              <a:rPr lang="en-US" b="1" dirty="0" smtClean="0">
                <a:solidFill>
                  <a:schemeClr val="dk1"/>
                </a:solidFill>
              </a:rPr>
              <a:t>.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37" name="Google Shape;198;g1bc6e687a7d_0_265"/>
          <p:cNvPicPr/>
          <p:nvPr/>
        </p:nvPicPr>
        <p:blipFill>
          <a:blip r:embed="rId3">
            <a:alphaModFix/>
          </a:blip>
          <a:srcRect l="66288" t="54887" r="20269" b="25878"/>
          <a:stretch/>
        </p:blipFill>
        <p:spPr bwMode="auto">
          <a:xfrm>
            <a:off x="272402" y="5739598"/>
            <a:ext cx="1347364" cy="15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99;g1bc6e687a7d_0_265"/>
          <p:cNvSpPr>
            <a:spLocks/>
          </p:cNvSpPr>
          <p:nvPr/>
        </p:nvSpPr>
        <p:spPr bwMode="auto">
          <a:xfrm>
            <a:off x="7492125" y="5810799"/>
            <a:ext cx="44751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ru-RU" dirty="0" err="1">
                <a:solidFill>
                  <a:schemeClr val="dk1"/>
                </a:solidFill>
              </a:rPr>
              <a:t>жол</a:t>
            </a:r>
            <a:r>
              <a:rPr lang="ru-RU" dirty="0">
                <a:solidFill>
                  <a:schemeClr val="dk1"/>
                </a:solidFill>
              </a:rPr>
              <a:t> чемоданы - 350 метр</a:t>
            </a:r>
            <a:r>
              <a:rPr lang="ru-RU" dirty="0" smtClean="0">
                <a:solidFill>
                  <a:schemeClr val="dk1"/>
                </a:solidFill>
              </a:rPr>
              <a:t>;</a:t>
            </a:r>
          </a:p>
          <a:p>
            <a:pPr lvl="0" algn="r">
              <a:lnSpc>
                <a:spcPct val="150000"/>
              </a:lnSpc>
              <a:defRPr/>
            </a:pPr>
            <a:r>
              <a:rPr lang="ru-RU" dirty="0" err="1" smtClean="0">
                <a:solidFill>
                  <a:schemeClr val="dk1"/>
                </a:solidFill>
              </a:rPr>
              <a:t>жеңіл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автокөлік-кемінде</a:t>
            </a:r>
            <a:r>
              <a:rPr lang="ru-RU" dirty="0">
                <a:solidFill>
                  <a:schemeClr val="dk1"/>
                </a:solidFill>
              </a:rPr>
              <a:t> 600 метр</a:t>
            </a:r>
            <a:r>
              <a:rPr lang="ru-RU" dirty="0" smtClean="0">
                <a:solidFill>
                  <a:schemeClr val="dk1"/>
                </a:solidFill>
              </a:rPr>
              <a:t>;</a:t>
            </a:r>
          </a:p>
          <a:p>
            <a:pPr lvl="0" algn="r">
              <a:lnSpc>
                <a:spcPct val="150000"/>
              </a:lnSpc>
              <a:defRPr/>
            </a:pPr>
            <a:r>
              <a:rPr lang="ru-RU" dirty="0" err="1" smtClean="0">
                <a:solidFill>
                  <a:schemeClr val="dk1"/>
                </a:solidFill>
              </a:rPr>
              <a:t>шағын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>
                <a:solidFill>
                  <a:schemeClr val="dk1"/>
                </a:solidFill>
              </a:rPr>
              <a:t>автобус - 920 метр</a:t>
            </a:r>
            <a:r>
              <a:rPr lang="ru-RU" dirty="0" smtClean="0">
                <a:solidFill>
                  <a:schemeClr val="dk1"/>
                </a:solidFill>
              </a:rPr>
              <a:t>;</a:t>
            </a:r>
          </a:p>
          <a:p>
            <a:pPr lvl="0" algn="r">
              <a:lnSpc>
                <a:spcPct val="150000"/>
              </a:lnSpc>
              <a:defRPr/>
            </a:pPr>
            <a:r>
              <a:rPr lang="ru-RU" dirty="0" err="1" smtClean="0">
                <a:solidFill>
                  <a:schemeClr val="dk1"/>
                </a:solidFill>
              </a:rPr>
              <a:t>жүк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көлігі</a:t>
            </a:r>
            <a:r>
              <a:rPr lang="ru-RU" dirty="0">
                <a:solidFill>
                  <a:schemeClr val="dk1"/>
                </a:solidFill>
              </a:rPr>
              <a:t> (фургон) - 1240 метр.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39" name="Google Shape;200;g1bc6e687a7d_0_26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483400" y="5967450"/>
            <a:ext cx="1347375" cy="11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05;g1bc6e687a7d_0_342"/>
          <p:cNvSpPr/>
          <p:nvPr/>
        </p:nvSpPr>
        <p:spPr bwMode="auto">
          <a:xfrm>
            <a:off x="0" y="5045070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06;g1bc6e687a7d_0_342"/>
          <p:cNvSpPr/>
          <p:nvPr/>
        </p:nvSpPr>
        <p:spPr bwMode="auto">
          <a:xfrm>
            <a:off x="7972274" y="2026050"/>
            <a:ext cx="4023900" cy="11643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07;g1bc6e687a7d_0_342"/>
          <p:cNvSpPr/>
          <p:nvPr/>
        </p:nvSpPr>
        <p:spPr bwMode="auto">
          <a:xfrm>
            <a:off x="8026701" y="3635219"/>
            <a:ext cx="4023900" cy="11643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208;g1bc6e687a7d_0_342"/>
          <p:cNvSpPr/>
          <p:nvPr/>
        </p:nvSpPr>
        <p:spPr bwMode="auto">
          <a:xfrm>
            <a:off x="413943" y="3757400"/>
            <a:ext cx="3783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209;g1bc6e687a7d_0_342"/>
          <p:cNvSpPr/>
          <p:nvPr/>
        </p:nvSpPr>
        <p:spPr bwMode="auto">
          <a:xfrm>
            <a:off x="335550" y="2086650"/>
            <a:ext cx="35988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210;g1bc6e687a7d_0_342"/>
          <p:cNvSpPr/>
          <p:nvPr/>
        </p:nvSpPr>
        <p:spPr bwMode="auto">
          <a:xfrm>
            <a:off x="0" y="1251150"/>
            <a:ext cx="12239700" cy="5280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11;g1bc6e687a7d_0_342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қызметкерлеріне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педагогтеріне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алушылары</a:t>
            </a:r>
            <a:r>
              <a:rPr lang="ru-RU" sz="1600" b="1" dirty="0">
                <a:solidFill>
                  <a:srgbClr val="002060"/>
                </a:solidFill>
              </a:rPr>
              <a:t> мен </a:t>
            </a:r>
            <a:r>
              <a:rPr lang="ru-RU" sz="1600" b="1" dirty="0" err="1">
                <a:solidFill>
                  <a:srgbClr val="002060"/>
                </a:solidFill>
              </a:rPr>
              <a:t>тәрбиеленушілеріне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қарулы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жасау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АЛГОРИТМ</a:t>
            </a:r>
            <a:r>
              <a:rPr lang="kk-KZ" sz="1600" b="1" dirty="0" smtClean="0">
                <a:solidFill>
                  <a:srgbClr val="002060"/>
                </a:solidFill>
              </a:rPr>
              <a:t>І</a:t>
            </a:r>
            <a:r>
              <a:rPr lang="en-US" sz="1600" b="1" dirty="0" smtClean="0">
                <a:solidFill>
                  <a:srgbClr val="002060"/>
                </a:solidFill>
              </a:rPr>
              <a:t/>
            </a:r>
            <a:br>
              <a:rPr lang="en-US" sz="1600" b="1" dirty="0" smtClean="0">
                <a:solidFill>
                  <a:srgbClr val="002060"/>
                </a:solidFill>
              </a:rPr>
            </a:b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1" name="Google Shape;212;g1bc6e687a7d_0_342"/>
          <p:cNvSpPr/>
          <p:nvPr/>
        </p:nvSpPr>
        <p:spPr bwMode="auto">
          <a:xfrm>
            <a:off x="723675" y="1334099"/>
            <a:ext cx="109305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500" b="1" dirty="0" err="1"/>
              <a:t>Қызметкерлерге</a:t>
            </a:r>
            <a:r>
              <a:rPr lang="ru-RU" sz="1500" b="1" dirty="0"/>
              <a:t>, </a:t>
            </a:r>
            <a:r>
              <a:rPr lang="ru-RU" sz="1500" b="1" dirty="0" err="1"/>
              <a:t>педагогтарға</a:t>
            </a:r>
            <a:r>
              <a:rPr lang="ru-RU" sz="1500" b="1" dirty="0"/>
              <a:t>, </a:t>
            </a:r>
            <a:r>
              <a:rPr lang="ru-RU" sz="1500" b="1" dirty="0" err="1"/>
              <a:t>білім</a:t>
            </a:r>
            <a:r>
              <a:rPr lang="ru-RU" sz="1500" b="1" dirty="0"/>
              <a:t> </a:t>
            </a:r>
            <a:r>
              <a:rPr lang="ru-RU" sz="1500" b="1" dirty="0" err="1"/>
              <a:t>алушылар</a:t>
            </a:r>
            <a:r>
              <a:rPr lang="ru-RU" sz="1500" b="1" dirty="0"/>
              <a:t> мен </a:t>
            </a:r>
            <a:r>
              <a:rPr lang="ru-RU" sz="1500" b="1" dirty="0" err="1"/>
              <a:t>тәрбиеленушілерге</a:t>
            </a:r>
            <a:r>
              <a:rPr lang="ru-RU" sz="1500" b="1" dirty="0"/>
              <a:t> </a:t>
            </a:r>
            <a:r>
              <a:rPr lang="ru-RU" sz="1500" b="1" dirty="0" err="1"/>
              <a:t>қарулы</a:t>
            </a:r>
            <a:r>
              <a:rPr lang="ru-RU" sz="1500" b="1" dirty="0"/>
              <a:t> </a:t>
            </a:r>
            <a:r>
              <a:rPr lang="ru-RU" sz="1500" b="1" dirty="0" err="1"/>
              <a:t>шабуыл</a:t>
            </a:r>
            <a:r>
              <a:rPr lang="ru-RU" sz="1500" b="1" dirty="0"/>
              <a:t> </a:t>
            </a:r>
            <a:r>
              <a:rPr lang="ru-RU" sz="1500" b="1" dirty="0" err="1"/>
              <a:t>жасау</a:t>
            </a:r>
            <a:r>
              <a:rPr lang="ru-RU" sz="1500" b="1" dirty="0"/>
              <a:t> </a:t>
            </a:r>
            <a:r>
              <a:rPr lang="ru-RU" sz="1500" b="1" dirty="0" err="1"/>
              <a:t>кезінде</a:t>
            </a:r>
            <a:r>
              <a:rPr lang="ru-RU" sz="1500" b="1" dirty="0"/>
              <a:t> </a:t>
            </a:r>
            <a:r>
              <a:rPr lang="en-US" sz="1500" b="1" dirty="0" smtClean="0"/>
              <a:t>:</a:t>
            </a:r>
            <a:endParaRPr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13;g1bc6e687a7d_0_342"/>
          <p:cNvSpPr/>
          <p:nvPr/>
        </p:nvSpPr>
        <p:spPr bwMode="auto">
          <a:xfrm>
            <a:off x="351225" y="2296200"/>
            <a:ext cx="35988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dirty="0" err="1">
                <a:solidFill>
                  <a:schemeClr val="dk1"/>
                </a:solidFill>
              </a:rPr>
              <a:t>өзін-өзі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оқшаулау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үшін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шаралар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қабылдаңыз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3" name="Google Shape;214;g1bc6e687a7d_0_342"/>
          <p:cNvCxnSpPr>
            <a:cxnSpLocks/>
            <a:stCxn id="14" idx="1"/>
            <a:endCxn id="12" idx="3"/>
          </p:cNvCxnSpPr>
          <p:nvPr/>
        </p:nvCxnSpPr>
        <p:spPr bwMode="auto">
          <a:xfrm rot="10800000">
            <a:off x="3950061" y="2504153"/>
            <a:ext cx="493800" cy="6999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" name="Google Shape;216;g1bc6e687a7d_0_342"/>
          <p:cNvSpPr/>
          <p:nvPr/>
        </p:nvSpPr>
        <p:spPr bwMode="auto">
          <a:xfrm>
            <a:off x="259125" y="3997663"/>
            <a:ext cx="37830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dirty="0" err="1">
                <a:solidFill>
                  <a:schemeClr val="dk1"/>
                </a:solidFill>
              </a:rPr>
              <a:t>қауіпті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аймақтан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дереу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кетіңіз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6" name="Google Shape;217;g1bc6e687a7d_0_342"/>
          <p:cNvCxnSpPr>
            <a:cxnSpLocks/>
            <a:endCxn id="15" idx="3"/>
          </p:cNvCxnSpPr>
          <p:nvPr/>
        </p:nvCxnSpPr>
        <p:spPr bwMode="auto">
          <a:xfrm flipH="1">
            <a:off x="4042125" y="3693013"/>
            <a:ext cx="519600" cy="51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" name="Google Shape;218;g1bc6e687a7d_0_342"/>
          <p:cNvSpPr/>
          <p:nvPr/>
        </p:nvSpPr>
        <p:spPr bwMode="auto">
          <a:xfrm>
            <a:off x="7972274" y="2192402"/>
            <a:ext cx="40239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ішкі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істер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органдарының</a:t>
            </a:r>
            <a:r>
              <a:rPr lang="ru-RU" sz="1600" dirty="0">
                <a:solidFill>
                  <a:schemeClr val="dk1"/>
                </a:solidFill>
              </a:rPr>
              <a:t> "102" </a:t>
            </a:r>
            <a:r>
              <a:rPr lang="ru-RU" sz="1600" dirty="0" err="1">
                <a:solidFill>
                  <a:schemeClr val="dk1"/>
                </a:solidFill>
              </a:rPr>
              <a:t>арнасына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немесе</a:t>
            </a:r>
            <a:r>
              <a:rPr lang="ru-RU" sz="1600" dirty="0">
                <a:solidFill>
                  <a:schemeClr val="dk1"/>
                </a:solidFill>
              </a:rPr>
              <a:t> "112"бірыңғай </a:t>
            </a:r>
            <a:r>
              <a:rPr lang="ru-RU" sz="1600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қызметіне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хабарлау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8" name="Google Shape;219;g1bc6e687a7d_0_342"/>
          <p:cNvCxnSpPr>
            <a:cxnSpLocks/>
            <a:stCxn id="14" idx="3"/>
            <a:endCxn id="17" idx="1"/>
          </p:cNvCxnSpPr>
          <p:nvPr/>
        </p:nvCxnSpPr>
        <p:spPr bwMode="auto">
          <a:xfrm rot="10800000" flipH="1">
            <a:off x="7261261" y="2608253"/>
            <a:ext cx="711000" cy="5958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" name="Google Shape;220;g1bc6e687a7d_0_342"/>
          <p:cNvSpPr/>
          <p:nvPr/>
        </p:nvSpPr>
        <p:spPr bwMode="auto">
          <a:xfrm>
            <a:off x="7972274" y="3757400"/>
            <a:ext cx="39033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жасырынып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dirty="0" err="1">
                <a:solidFill>
                  <a:schemeClr val="dk1"/>
                </a:solidFill>
              </a:rPr>
              <a:t>террористердің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кетуін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күтіңіз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және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мүмкіндігінше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ғимараттан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кетіңіз</a:t>
            </a:r>
            <a:endParaRPr lang="ru-RU" sz="1600" dirty="0">
              <a:solidFill>
                <a:schemeClr val="dk1"/>
              </a:solidFill>
            </a:endParaRPr>
          </a:p>
        </p:txBody>
      </p:sp>
      <p:cxnSp>
        <p:nvCxnSpPr>
          <p:cNvPr id="20" name="Google Shape;221;g1bc6e687a7d_0_342"/>
          <p:cNvCxnSpPr>
            <a:cxnSpLocks/>
            <a:endCxn id="19" idx="1"/>
          </p:cNvCxnSpPr>
          <p:nvPr/>
        </p:nvCxnSpPr>
        <p:spPr bwMode="auto">
          <a:xfrm>
            <a:off x="6690675" y="3637400"/>
            <a:ext cx="1281600" cy="53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4" name="Google Shape;215;g1bc6e687a7d_0_342"/>
          <p:cNvPicPr/>
          <p:nvPr/>
        </p:nvPicPr>
        <p:blipFill>
          <a:blip r:embed="rId2">
            <a:alphaModFix/>
          </a:blip>
          <a:srcRect l="30843"/>
          <a:stretch/>
        </p:blipFill>
        <p:spPr bwMode="auto">
          <a:xfrm>
            <a:off x="4443861" y="2151144"/>
            <a:ext cx="2817400" cy="21058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2;g1bc6e687a7d_0_342"/>
          <p:cNvSpPr/>
          <p:nvPr/>
        </p:nvSpPr>
        <p:spPr bwMode="auto">
          <a:xfrm>
            <a:off x="4221003" y="511396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/>
              <a:t>БАСШЫНЫҢ ІС-ӘРЕКЕТІ 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2" name="Google Shape;223;g1bc6e687a7d_0_34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61150" y="5565767"/>
            <a:ext cx="519600" cy="11643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24;g1bc6e687a7d_0_342"/>
          <p:cNvSpPr/>
          <p:nvPr/>
        </p:nvSpPr>
        <p:spPr bwMode="auto">
          <a:xfrm>
            <a:off x="4302350" y="59097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225;g1bc6e687a7d_0_342"/>
          <p:cNvSpPr/>
          <p:nvPr/>
        </p:nvSpPr>
        <p:spPr bwMode="auto">
          <a:xfrm>
            <a:off x="8427350" y="59097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226;g1bc6e687a7d_0_342"/>
          <p:cNvSpPr/>
          <p:nvPr/>
        </p:nvSpPr>
        <p:spPr bwMode="auto">
          <a:xfrm>
            <a:off x="799875" y="5640825"/>
            <a:ext cx="33462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dirty="0" err="1">
                <a:solidFill>
                  <a:schemeClr val="dk1"/>
                </a:solidFill>
              </a:rPr>
              <a:t>қарулы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шабуыл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фактісі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мән-жайлары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/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дереу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хабардар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227;g1bc6e687a7d_0_342"/>
          <p:cNvSpPr/>
          <p:nvPr/>
        </p:nvSpPr>
        <p:spPr bwMode="auto">
          <a:xfrm>
            <a:off x="4766550" y="5617475"/>
            <a:ext cx="35886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dirty="0" err="1">
                <a:solidFill>
                  <a:schemeClr val="dk1"/>
                </a:solidFill>
              </a:rPr>
              <a:t>объектідегі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адамдардың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қауіпсіздігін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қамтамасыз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ету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жөніндегі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жұмысты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ұйымдастыру</a:t>
            </a:r>
            <a:r>
              <a:rPr lang="ru-RU" dirty="0">
                <a:solidFill>
                  <a:schemeClr val="dk1"/>
                </a:solidFill>
              </a:rPr>
              <a:t> (</a:t>
            </a:r>
            <a:r>
              <a:rPr lang="ru-RU" dirty="0" err="1">
                <a:solidFill>
                  <a:schemeClr val="dk1"/>
                </a:solidFill>
              </a:rPr>
              <a:t>эвакуациялау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ішкі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кедергілерді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бұғаттау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объектідегі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штаттан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тыс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жағдай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хабарлау</a:t>
            </a:r>
            <a:r>
              <a:rPr lang="ru-RU" dirty="0">
                <a:solidFill>
                  <a:schemeClr val="dk1"/>
                </a:solidFill>
              </a:rPr>
              <a:t>)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28;g1bc6e687a7d_0_342"/>
          <p:cNvSpPr/>
          <p:nvPr/>
        </p:nvSpPr>
        <p:spPr bwMode="auto">
          <a:xfrm>
            <a:off x="8962400" y="5778250"/>
            <a:ext cx="31398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dirty="0" err="1">
                <a:solidFill>
                  <a:schemeClr val="dk1"/>
                </a:solidFill>
              </a:rPr>
              <a:t>терроризмге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қарсы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күрес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жөніндегі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жедел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штабтың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күштерімен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өзара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іс-қимыл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33;g1bc6e687a7d_0_427"/>
          <p:cNvSpPr/>
          <p:nvPr/>
        </p:nvSpPr>
        <p:spPr bwMode="auto">
          <a:xfrm>
            <a:off x="138025" y="711925"/>
            <a:ext cx="12239700" cy="22148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34;g1bc6e687a7d_0_427"/>
          <p:cNvSpPr/>
          <p:nvPr/>
        </p:nvSpPr>
        <p:spPr bwMode="auto">
          <a:xfrm>
            <a:off x="2495100" y="1530500"/>
            <a:ext cx="57789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35;g1bc6e687a7d_0_427"/>
          <p:cNvSpPr/>
          <p:nvPr/>
        </p:nvSpPr>
        <p:spPr bwMode="auto">
          <a:xfrm>
            <a:off x="2235391" y="11155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dk1"/>
                </a:solidFill>
              </a:rPr>
              <a:t>ПЕРСОНАЛДЫҢ ІС-ӘРЕКЕТТЕРІ (ҚЫЗМЕТКЕРЛЕР, ПЕДАГОГТАР)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236;g1bc6e687a7d_0_427"/>
          <p:cNvSpPr/>
          <p:nvPr/>
        </p:nvSpPr>
        <p:spPr bwMode="auto">
          <a:xfrm>
            <a:off x="2495100" y="2184350"/>
            <a:ext cx="5778900" cy="52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237;g1bc6e687a7d_0_427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қызметкерлеріне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педагогтеріне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алушылары</a:t>
            </a:r>
            <a:r>
              <a:rPr lang="ru-RU" sz="1600" b="1" dirty="0">
                <a:solidFill>
                  <a:srgbClr val="002060"/>
                </a:solidFill>
              </a:rPr>
              <a:t> мен </a:t>
            </a:r>
            <a:r>
              <a:rPr lang="ru-RU" sz="1600" b="1" dirty="0" err="1">
                <a:solidFill>
                  <a:srgbClr val="002060"/>
                </a:solidFill>
              </a:rPr>
              <a:t>тәрбиеленушілеріне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қарулы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жасау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АЛГОРИТМ</a:t>
            </a:r>
            <a:r>
              <a:rPr lang="kk-KZ" sz="1600" b="1" dirty="0" smtClean="0">
                <a:solidFill>
                  <a:srgbClr val="002060"/>
                </a:solidFill>
              </a:rPr>
              <a:t>І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9" name="Google Shape;238;g1bc6e687a7d_0_427"/>
          <p:cNvSpPr/>
          <p:nvPr/>
        </p:nvSpPr>
        <p:spPr bwMode="auto">
          <a:xfrm>
            <a:off x="8364100" y="1530500"/>
            <a:ext cx="34641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39;g1bc6e687a7d_0_427"/>
          <p:cNvSpPr/>
          <p:nvPr/>
        </p:nvSpPr>
        <p:spPr bwMode="auto">
          <a:xfrm>
            <a:off x="8364100" y="2184950"/>
            <a:ext cx="34641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" name="Google Shape;240;g1bc6e687a7d_0_427"/>
          <p:cNvCxnSpPr>
            <a:cxnSpLocks/>
          </p:cNvCxnSpPr>
          <p:nvPr/>
        </p:nvCxnSpPr>
        <p:spPr bwMode="auto">
          <a:xfrm rot="-5400000" flipH="1">
            <a:off x="2352138" y="2003556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" name="Google Shape;241;g1bc6e687a7d_0_427"/>
          <p:cNvCxnSpPr>
            <a:cxnSpLocks/>
          </p:cNvCxnSpPr>
          <p:nvPr/>
        </p:nvCxnSpPr>
        <p:spPr bwMode="auto">
          <a:xfrm rot="5400000">
            <a:off x="11396162" y="1931114"/>
            <a:ext cx="596700" cy="292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" name="Google Shape;242;g1bc6e687a7d_0_427"/>
          <p:cNvSpPr/>
          <p:nvPr/>
        </p:nvSpPr>
        <p:spPr bwMode="auto">
          <a:xfrm>
            <a:off x="894739" y="3079759"/>
            <a:ext cx="105000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700" b="1" dirty="0" err="1">
                <a:solidFill>
                  <a:srgbClr val="990000"/>
                </a:solidFill>
              </a:rPr>
              <a:t>Ғимараттан</a:t>
            </a:r>
            <a:r>
              <a:rPr lang="ru-RU" sz="1700" b="1" dirty="0">
                <a:solidFill>
                  <a:srgbClr val="990000"/>
                </a:solidFill>
              </a:rPr>
              <a:t> кету </a:t>
            </a:r>
            <a:r>
              <a:rPr lang="ru-RU" sz="1700" b="1" dirty="0" err="1">
                <a:solidFill>
                  <a:srgbClr val="990000"/>
                </a:solidFill>
              </a:rPr>
              <a:t>мүмкіндігі</a:t>
            </a:r>
            <a:r>
              <a:rPr lang="ru-RU" sz="1700" b="1" dirty="0">
                <a:solidFill>
                  <a:srgbClr val="990000"/>
                </a:solidFill>
              </a:rPr>
              <a:t> </a:t>
            </a:r>
            <a:r>
              <a:rPr lang="ru-RU" sz="1700" b="1" dirty="0" err="1">
                <a:solidFill>
                  <a:srgbClr val="990000"/>
                </a:solidFill>
              </a:rPr>
              <a:t>болмаған</a:t>
            </a:r>
            <a:r>
              <a:rPr lang="ru-RU" sz="1700" b="1" dirty="0">
                <a:solidFill>
                  <a:srgbClr val="990000"/>
                </a:solidFill>
              </a:rPr>
              <a:t> </a:t>
            </a:r>
            <a:r>
              <a:rPr lang="ru-RU" sz="1700" b="1" dirty="0" err="1">
                <a:solidFill>
                  <a:srgbClr val="990000"/>
                </a:solidFill>
              </a:rPr>
              <a:t>жағдайда</a:t>
            </a:r>
            <a:r>
              <a:rPr lang="ru-RU" sz="1700" b="1" dirty="0">
                <a:solidFill>
                  <a:srgbClr val="990000"/>
                </a:solidFill>
              </a:rPr>
              <a:t>:</a:t>
            </a:r>
            <a:endParaRPr sz="1700" b="1" dirty="0">
              <a:solidFill>
                <a:srgbClr val="99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243;g1bc6e687a7d_0_427"/>
          <p:cNvSpPr/>
          <p:nvPr/>
        </p:nvSpPr>
        <p:spPr bwMode="auto">
          <a:xfrm>
            <a:off x="2450125" y="1557725"/>
            <a:ext cx="605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жағдайды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бағалаңыз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оқушылармен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бірге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қалай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кететініңіз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нақты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жоспар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жасаңыз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244;g1bc6e687a7d_0_427"/>
          <p:cNvSpPr/>
          <p:nvPr/>
        </p:nvSpPr>
        <p:spPr bwMode="auto">
          <a:xfrm>
            <a:off x="2649375" y="2205875"/>
            <a:ext cx="562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мүмкін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болса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оқушылармен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бірге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қауіпсіз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 smtClean="0">
                <a:solidFill>
                  <a:schemeClr val="dk1"/>
                </a:solidFill>
              </a:rPr>
              <a:t>эвакуацияланыңыз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ғимараттан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шығыңыз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245;g1bc6e687a7d_0_427"/>
          <p:cNvSpPr/>
          <p:nvPr/>
        </p:nvSpPr>
        <p:spPr bwMode="auto">
          <a:xfrm>
            <a:off x="8503819" y="1581864"/>
            <a:ext cx="3121593" cy="45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заттар</a:t>
            </a:r>
            <a:r>
              <a:rPr lang="ru-RU" dirty="0">
                <a:solidFill>
                  <a:schemeClr val="dk1"/>
                </a:solidFill>
              </a:rPr>
              <a:t> мен </a:t>
            </a:r>
            <a:r>
              <a:rPr lang="ru-RU" dirty="0" err="1">
                <a:solidFill>
                  <a:schemeClr val="dk1"/>
                </a:solidFill>
              </a:rPr>
              <a:t>сөмкелерді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қалдырыңыз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246;g1bc6e687a7d_0_427"/>
          <p:cNvSpPr/>
          <p:nvPr/>
        </p:nvSpPr>
        <p:spPr bwMode="auto">
          <a:xfrm>
            <a:off x="8474150" y="2093576"/>
            <a:ext cx="3354000" cy="486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dirty="0" err="1">
                <a:solidFill>
                  <a:schemeClr val="dk1"/>
                </a:solidFill>
              </a:rPr>
              <a:t>қолыңызды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жасырмаңыз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оларды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көз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алдында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ұстаңыз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47;g1bc6e687a7d_0_427"/>
          <p:cNvSpPr/>
          <p:nvPr/>
        </p:nvSpPr>
        <p:spPr bwMode="auto">
          <a:xfrm>
            <a:off x="1243048" y="3470674"/>
            <a:ext cx="4019849" cy="84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кабинеттен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топтан</a:t>
            </a:r>
            <a:r>
              <a:rPr lang="ru-RU" sz="1300" b="1" dirty="0">
                <a:solidFill>
                  <a:schemeClr val="dk1"/>
                </a:solidFill>
              </a:rPr>
              <a:t> тез </a:t>
            </a:r>
            <a:r>
              <a:rPr lang="ru-RU" sz="1300" b="1" dirty="0" err="1">
                <a:solidFill>
                  <a:schemeClr val="dk1"/>
                </a:solidFill>
              </a:rPr>
              <a:t>қарап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дәліздегі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барлық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білім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алушыларды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тәрбиеленушілерді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немесе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қызметкерлерді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өз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кабинетіне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жіберіңіз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9" name="Google Shape;248;g1bc6e687a7d_0_427"/>
          <p:cNvSpPr/>
          <p:nvPr/>
        </p:nvSpPr>
        <p:spPr bwMode="auto">
          <a:xfrm>
            <a:off x="1243047" y="4545400"/>
            <a:ext cx="401984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кеңсеге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сізге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таныс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емес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немесе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келуге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рұқсаты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ересектер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тобына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кіруге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болмайды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249;g1bc6e687a7d_0_427"/>
          <p:cNvSpPr/>
          <p:nvPr/>
        </p:nvSpPr>
        <p:spPr bwMode="auto">
          <a:xfrm>
            <a:off x="1300875" y="5239111"/>
            <a:ext cx="381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есікті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мықтап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жабыңыз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жақсырақ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 smtClean="0">
                <a:solidFill>
                  <a:schemeClr val="dk1"/>
                </a:solidFill>
              </a:rPr>
              <a:t>кілттеңіз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1" name="Google Shape;250;g1bc6e687a7d_0_427"/>
          <p:cNvSpPr/>
          <p:nvPr/>
        </p:nvSpPr>
        <p:spPr bwMode="auto">
          <a:xfrm>
            <a:off x="1373250" y="5587475"/>
            <a:ext cx="40017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терезелерді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жабыңыз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барлық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перделерді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түсіріңіз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немесе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жабыңыз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251;g1bc6e687a7d_0_427"/>
          <p:cNvSpPr/>
          <p:nvPr/>
        </p:nvSpPr>
        <p:spPr bwMode="auto">
          <a:xfrm>
            <a:off x="5449527" y="3470675"/>
            <a:ext cx="676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шабуылдаушы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есікке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қарап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көре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алмайтындай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етіп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оқушыларды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тәрбиеленушілерді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 smtClean="0">
                <a:solidFill>
                  <a:schemeClr val="dk1"/>
                </a:solidFill>
              </a:rPr>
              <a:t>қабырға</a:t>
            </a:r>
            <a:r>
              <a:rPr lang="ru-RU" sz="1300" dirty="0" smtClean="0">
                <a:solidFill>
                  <a:schemeClr val="dk1"/>
                </a:solidFill>
              </a:rPr>
              <a:t> </a:t>
            </a:r>
            <a:r>
              <a:rPr lang="ru-RU" sz="1300" dirty="0" err="1" smtClean="0">
                <a:solidFill>
                  <a:schemeClr val="dk1"/>
                </a:solidFill>
              </a:rPr>
              <a:t>бойына</a:t>
            </a:r>
            <a:r>
              <a:rPr lang="ru-RU" sz="1300" dirty="0" smtClean="0">
                <a:solidFill>
                  <a:schemeClr val="dk1"/>
                </a:solidFill>
              </a:rPr>
              <a:t>  </a:t>
            </a:r>
            <a:r>
              <a:rPr lang="ru-RU" sz="1300" dirty="0" err="1">
                <a:solidFill>
                  <a:schemeClr val="dk1"/>
                </a:solidFill>
              </a:rPr>
              <a:t>қойыңыз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252;g1bc6e687a7d_0_427"/>
          <p:cNvSpPr/>
          <p:nvPr/>
        </p:nvSpPr>
        <p:spPr bwMode="auto">
          <a:xfrm>
            <a:off x="5521899" y="3976228"/>
            <a:ext cx="5744627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білім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алушылар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тәрбиеленушілер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үшін</a:t>
            </a:r>
            <a:r>
              <a:rPr lang="ru-RU" sz="1300" b="1" dirty="0">
                <a:solidFill>
                  <a:schemeClr val="dk1"/>
                </a:solidFill>
              </a:rPr>
              <a:t> "</a:t>
            </a:r>
            <a:r>
              <a:rPr lang="ru-RU" sz="1300" b="1" dirty="0" err="1">
                <a:solidFill>
                  <a:schemeClr val="dk1"/>
                </a:solidFill>
              </a:rPr>
              <a:t>қауіпсіз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бұрыш</a:t>
            </a:r>
            <a:r>
              <a:rPr lang="ru-RU" sz="1300" b="1" dirty="0">
                <a:solidFill>
                  <a:schemeClr val="dk1"/>
                </a:solidFill>
              </a:rPr>
              <a:t>" табу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4" name="Google Shape;253;g1bc6e687a7d_0_427"/>
          <p:cNvSpPr/>
          <p:nvPr/>
        </p:nvSpPr>
        <p:spPr bwMode="auto">
          <a:xfrm>
            <a:off x="5449526" y="4483775"/>
            <a:ext cx="6175885" cy="522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жарық</a:t>
            </a:r>
            <a:r>
              <a:rPr lang="ru-RU" sz="1300" dirty="0">
                <a:solidFill>
                  <a:schemeClr val="dk1"/>
                </a:solidFill>
              </a:rPr>
              <a:t> пен компьютер </a:t>
            </a:r>
            <a:r>
              <a:rPr lang="ru-RU" sz="1300" dirty="0" err="1">
                <a:solidFill>
                  <a:schemeClr val="dk1"/>
                </a:solidFill>
              </a:rPr>
              <a:t>мониторларын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өшіріңіз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ұялы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телефондарды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үнсіз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сигналға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қойыңыз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254;g1bc6e687a7d_0_427"/>
          <p:cNvSpPr/>
          <p:nvPr/>
        </p:nvSpPr>
        <p:spPr bwMode="auto">
          <a:xfrm>
            <a:off x="5520832" y="5036750"/>
            <a:ext cx="649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b="1" dirty="0" err="1">
                <a:solidFill>
                  <a:schemeClr val="dk1"/>
                </a:solidFill>
              </a:rPr>
              <a:t>білім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алушылар</a:t>
            </a:r>
            <a:r>
              <a:rPr lang="ru-RU" sz="1300" b="1" dirty="0">
                <a:solidFill>
                  <a:schemeClr val="dk1"/>
                </a:solidFill>
              </a:rPr>
              <a:t>, </a:t>
            </a:r>
            <a:r>
              <a:rPr lang="ru-RU" sz="1300" b="1" dirty="0" err="1">
                <a:solidFill>
                  <a:schemeClr val="dk1"/>
                </a:solidFill>
              </a:rPr>
              <a:t>тәрбиеленушілер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үшін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тыныштықты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қамтамасыз</a:t>
            </a:r>
            <a:r>
              <a:rPr lang="ru-RU" sz="1300" b="1" dirty="0">
                <a:solidFill>
                  <a:schemeClr val="dk1"/>
                </a:solidFill>
              </a:rPr>
              <a:t> </a:t>
            </a:r>
            <a:r>
              <a:rPr lang="ru-RU" sz="1300" b="1" dirty="0" err="1">
                <a:solidFill>
                  <a:schemeClr val="dk1"/>
                </a:solidFill>
              </a:rPr>
              <a:t>ету</a:t>
            </a:r>
            <a:endParaRPr sz="13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6" name="Google Shape;255;g1bc6e687a7d_0_427"/>
          <p:cNvSpPr/>
          <p:nvPr/>
        </p:nvSpPr>
        <p:spPr bwMode="auto">
          <a:xfrm>
            <a:off x="5449525" y="5388099"/>
            <a:ext cx="6697800" cy="71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300" dirty="0" err="1">
                <a:solidFill>
                  <a:schemeClr val="dk1"/>
                </a:solidFill>
              </a:rPr>
              <a:t>сабаққа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қатысу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парағын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толтырыңыз</a:t>
            </a:r>
            <a:r>
              <a:rPr lang="ru-RU" sz="1300" dirty="0">
                <a:solidFill>
                  <a:schemeClr val="dk1"/>
                </a:solidFill>
              </a:rPr>
              <a:t> (</a:t>
            </a:r>
            <a:r>
              <a:rPr lang="ru-RU" sz="1300" dirty="0" err="1">
                <a:solidFill>
                  <a:schemeClr val="dk1"/>
                </a:solidFill>
              </a:rPr>
              <a:t>дәліздерден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алынған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оқушыларды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тізімдеңіз</a:t>
            </a:r>
            <a:r>
              <a:rPr lang="ru-RU" sz="1300" dirty="0">
                <a:solidFill>
                  <a:schemeClr val="dk1"/>
                </a:solidFill>
              </a:rPr>
              <a:t> (</a:t>
            </a:r>
            <a:r>
              <a:rPr lang="ru-RU" sz="1300" dirty="0" err="1">
                <a:solidFill>
                  <a:schemeClr val="dk1"/>
                </a:solidFill>
              </a:rPr>
              <a:t>жоғарыда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көрсетілгендей</a:t>
            </a:r>
            <a:r>
              <a:rPr lang="ru-RU" sz="1300" dirty="0">
                <a:solidFill>
                  <a:schemeClr val="dk1"/>
                </a:solidFill>
              </a:rPr>
              <a:t>)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осы </a:t>
            </a:r>
            <a:r>
              <a:rPr lang="ru-RU" sz="1300" dirty="0" err="1">
                <a:solidFill>
                  <a:schemeClr val="dk1"/>
                </a:solidFill>
              </a:rPr>
              <a:t>сыныпта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болуы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керек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бірақ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жоқ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оқушылардың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тәрбиеленушілердің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тізімін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жасаңыз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256;g1bc6e687a7d_0_427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-1263" y="4740788"/>
            <a:ext cx="2492201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57;g1bc6e687a7d_0_427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4072836" y="4740788"/>
            <a:ext cx="2492201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58;g1bc6e687a7d_0_427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80400" y="3755350"/>
            <a:ext cx="990275" cy="201846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59;g1bc6e687a7d_0_427"/>
          <p:cNvSpPr/>
          <p:nvPr/>
        </p:nvSpPr>
        <p:spPr bwMode="auto">
          <a:xfrm>
            <a:off x="614213" y="6362700"/>
            <a:ext cx="110112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800" b="1" dirty="0" err="1">
                <a:solidFill>
                  <a:schemeClr val="dk1"/>
                </a:solidFill>
              </a:rPr>
              <a:t>Ескерту</a:t>
            </a:r>
            <a:r>
              <a:rPr lang="ru-RU" sz="1800" b="1" dirty="0">
                <a:solidFill>
                  <a:schemeClr val="dk1"/>
                </a:solidFill>
              </a:rPr>
              <a:t>: </a:t>
            </a:r>
            <a:r>
              <a:rPr lang="ru-RU" sz="1800" b="1" dirty="0" err="1">
                <a:solidFill>
                  <a:schemeClr val="dk1"/>
                </a:solidFill>
              </a:rPr>
              <a:t>шамдар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сөнгенге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дейін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қызметкерлер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өздерінің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келу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журналын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тауып</a:t>
            </a:r>
            <a:r>
              <a:rPr lang="ru-RU" sz="1800" b="1" dirty="0">
                <a:solidFill>
                  <a:schemeClr val="dk1"/>
                </a:solidFill>
              </a:rPr>
              <a:t>, </a:t>
            </a:r>
            <a:r>
              <a:rPr lang="ru-RU" sz="1800" b="1" dirty="0" err="1">
                <a:solidFill>
                  <a:schemeClr val="dk1"/>
                </a:solidFill>
              </a:rPr>
              <a:t>қолдарында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ұстайды</a:t>
            </a:r>
            <a:r>
              <a:rPr lang="ru-RU" sz="1800" b="1" dirty="0">
                <a:solidFill>
                  <a:schemeClr val="dk1"/>
                </a:solidFill>
              </a:rPr>
              <a:t>. </a:t>
            </a:r>
            <a:r>
              <a:rPr lang="ru-RU" sz="1800" b="1" dirty="0" err="1">
                <a:solidFill>
                  <a:schemeClr val="dk1"/>
                </a:solidFill>
              </a:rPr>
              <a:t>Бұл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барлық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білім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алушыларды</a:t>
            </a:r>
            <a:r>
              <a:rPr lang="ru-RU" sz="1800" b="1" dirty="0">
                <a:solidFill>
                  <a:schemeClr val="dk1"/>
                </a:solidFill>
              </a:rPr>
              <a:t>, </a:t>
            </a:r>
            <a:r>
              <a:rPr lang="ru-RU" sz="1800" b="1" dirty="0" err="1">
                <a:solidFill>
                  <a:schemeClr val="dk1"/>
                </a:solidFill>
              </a:rPr>
              <a:t>тәрбиеленушілерді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эвакуациялауды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қамтамасыз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етуге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көмектеседі</a:t>
            </a:r>
            <a:r>
              <a:rPr lang="en-US" sz="1600" b="1" dirty="0" smtClean="0">
                <a:solidFill>
                  <a:schemeClr val="dk1"/>
                </a:solidFill>
              </a:rPr>
              <a:t>.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1" name="Google Shape;260;g1bc6e687a7d_0_42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1447850" y="5901266"/>
            <a:ext cx="791875" cy="9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61;g1bc6e687a7d_0_427"/>
          <p:cNvPicPr/>
          <p:nvPr/>
        </p:nvPicPr>
        <p:blipFill>
          <a:blip r:embed="rId5">
            <a:alphaModFix/>
          </a:blip>
          <a:stretch/>
        </p:blipFill>
        <p:spPr bwMode="auto">
          <a:xfrm flipH="1">
            <a:off x="143717" y="1462913"/>
            <a:ext cx="2121547" cy="135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66;g1bc6e687a7d_0_547"/>
          <p:cNvSpPr/>
          <p:nvPr/>
        </p:nvSpPr>
        <p:spPr bwMode="auto">
          <a:xfrm>
            <a:off x="1133075" y="1761525"/>
            <a:ext cx="4946400" cy="811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67;g1bc6e687a7d_0_547"/>
          <p:cNvSpPr/>
          <p:nvPr/>
        </p:nvSpPr>
        <p:spPr bwMode="auto">
          <a:xfrm>
            <a:off x="1133050" y="1013224"/>
            <a:ext cx="49464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68;g1bc6e687a7d_0_547"/>
          <p:cNvSpPr/>
          <p:nvPr/>
        </p:nvSpPr>
        <p:spPr bwMode="auto">
          <a:xfrm>
            <a:off x="6160125" y="1013226"/>
            <a:ext cx="49464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269;g1bc6e687a7d_0_547"/>
          <p:cNvSpPr/>
          <p:nvPr/>
        </p:nvSpPr>
        <p:spPr bwMode="auto">
          <a:xfrm>
            <a:off x="1243113" y="1020763"/>
            <a:ext cx="4564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>
                <a:solidFill>
                  <a:schemeClr val="dk1"/>
                </a:solidFill>
              </a:rPr>
              <a:t>спорт </a:t>
            </a:r>
            <a:r>
              <a:rPr lang="ru-RU" sz="1300" dirty="0" err="1">
                <a:solidFill>
                  <a:schemeClr val="dk1"/>
                </a:solidFill>
              </a:rPr>
              <a:t>залындағы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алушыларды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киім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ауыстыратын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бөлмеге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ауыстыру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барлық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есіктерді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құлыптау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қауіпсіз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орын</a:t>
            </a:r>
            <a:r>
              <a:rPr lang="ru-RU" sz="1300" dirty="0">
                <a:solidFill>
                  <a:schemeClr val="dk1"/>
                </a:solidFill>
              </a:rPr>
              <a:t> табу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жарықты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қажет</a:t>
            </a:r>
            <a:r>
              <a:rPr lang="en-US" sz="1300" dirty="0" smtClean="0">
                <a:solidFill>
                  <a:schemeClr val="dk1"/>
                </a:solidFill>
              </a:rPr>
              <a:t>т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270;g1bc6e687a7d_0_547"/>
          <p:cNvSpPr/>
          <p:nvPr/>
        </p:nvSpPr>
        <p:spPr bwMode="auto">
          <a:xfrm>
            <a:off x="6447950" y="1093025"/>
            <a:ext cx="4292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дәлізде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отырғандардың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барлығы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дереу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жақын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маңдағы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сыныпқа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өтіп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шамдарды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өшіреді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271;g1bc6e687a7d_0_547"/>
          <p:cNvSpPr/>
          <p:nvPr/>
        </p:nvSpPr>
        <p:spPr bwMode="auto">
          <a:xfrm>
            <a:off x="1133063" y="2666324"/>
            <a:ext cx="4946400" cy="1100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72;g1bc6e687a7d_0_547"/>
          <p:cNvSpPr/>
          <p:nvPr/>
        </p:nvSpPr>
        <p:spPr bwMode="auto">
          <a:xfrm>
            <a:off x="1243113" y="2740507"/>
            <a:ext cx="48363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беру </a:t>
            </a:r>
            <a:r>
              <a:rPr lang="ru-RU" sz="1300" dirty="0" err="1">
                <a:solidFill>
                  <a:schemeClr val="dk1"/>
                </a:solidFill>
              </a:rPr>
              <a:t>ұйымы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ғимаратының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сыртындағы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</a:t>
            </a:r>
            <a:r>
              <a:rPr lang="ru-RU" sz="1300" dirty="0">
                <a:solidFill>
                  <a:schemeClr val="dk1"/>
                </a:solidFill>
              </a:rPr>
              <a:t> мен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алушылар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тәрбиеленушілер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жақын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қауіпсіз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жерге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жетеді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тоқтайды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жатқан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орнын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алады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қозғалмайды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273;g1bc6e687a7d_0_547"/>
          <p:cNvSpPr/>
          <p:nvPr/>
        </p:nvSpPr>
        <p:spPr bwMode="auto">
          <a:xfrm>
            <a:off x="1133063" y="3856850"/>
            <a:ext cx="9973500" cy="523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274;g1bc6e687a7d_0_547"/>
          <p:cNvSpPr/>
          <p:nvPr/>
        </p:nvSpPr>
        <p:spPr bwMode="auto">
          <a:xfrm>
            <a:off x="1318125" y="3956723"/>
            <a:ext cx="959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дәретханадағы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</a:t>
            </a:r>
            <a:r>
              <a:rPr lang="ru-RU" sz="1300" dirty="0">
                <a:solidFill>
                  <a:schemeClr val="dk1"/>
                </a:solidFill>
              </a:rPr>
              <a:t> мен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алушылар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кабинаны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жауып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жарықты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өшіреді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275;g1bc6e687a7d_0_547"/>
          <p:cNvSpPr/>
          <p:nvPr/>
        </p:nvSpPr>
        <p:spPr bwMode="auto">
          <a:xfrm>
            <a:off x="138025" y="92424"/>
            <a:ext cx="12101700" cy="77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ұйымдарының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қызметкерлеріне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педагогтеріне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білім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алушылары</a:t>
            </a:r>
            <a:r>
              <a:rPr lang="ru-RU" sz="1600" b="1" dirty="0">
                <a:solidFill>
                  <a:srgbClr val="002060"/>
                </a:solidFill>
              </a:rPr>
              <a:t> мен </a:t>
            </a:r>
            <a:r>
              <a:rPr lang="ru-RU" sz="1600" b="1" dirty="0" err="1">
                <a:solidFill>
                  <a:srgbClr val="002060"/>
                </a:solidFill>
              </a:rPr>
              <a:t>тәрбиеленушілеріне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қарулы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шабуыл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жасау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кезіндегі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іс-қимыл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АЛГОРИТМ</a:t>
            </a:r>
            <a:r>
              <a:rPr lang="kk-KZ" sz="1600" b="1" dirty="0" smtClean="0">
                <a:solidFill>
                  <a:srgbClr val="002060"/>
                </a:solidFill>
              </a:rPr>
              <a:t>І</a:t>
            </a:r>
            <a:r>
              <a:rPr lang="en-US" sz="1600" b="1" dirty="0">
                <a:solidFill>
                  <a:srgbClr val="002060"/>
                </a:solidFill>
              </a:rPr>
              <a:t/>
            </a:r>
            <a:br>
              <a:rPr lang="en-US" sz="1600" b="1" dirty="0">
                <a:solidFill>
                  <a:srgbClr val="002060"/>
                </a:solidFill>
              </a:rPr>
            </a:b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4" name="Google Shape;276;g1bc6e687a7d_0_547"/>
          <p:cNvSpPr/>
          <p:nvPr/>
        </p:nvSpPr>
        <p:spPr bwMode="auto">
          <a:xfrm>
            <a:off x="431180" y="4316767"/>
            <a:ext cx="12239700" cy="565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277;g1bc6e687a7d_0_547"/>
          <p:cNvSpPr>
            <a:spLocks/>
          </p:cNvSpPr>
          <p:nvPr/>
        </p:nvSpPr>
        <p:spPr bwMode="auto">
          <a:xfrm>
            <a:off x="1619775" y="4349150"/>
            <a:ext cx="94281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b="1" dirty="0" err="1">
                <a:solidFill>
                  <a:schemeClr val="dk1"/>
                </a:solidFill>
              </a:rPr>
              <a:t>Ескерту</a:t>
            </a:r>
            <a:r>
              <a:rPr lang="ru-RU" b="1" dirty="0">
                <a:solidFill>
                  <a:schemeClr val="dk1"/>
                </a:solidFill>
              </a:rPr>
              <a:t>: </a:t>
            </a:r>
            <a:r>
              <a:rPr lang="ru-RU" b="1" dirty="0" err="1">
                <a:solidFill>
                  <a:schemeClr val="dk1"/>
                </a:solidFill>
              </a:rPr>
              <a:t>басшының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бұйрығына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дейін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қауіпсіз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жерлерде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болыңыз</a:t>
            </a:r>
            <a:r>
              <a:rPr lang="ru-RU" b="1" dirty="0">
                <a:solidFill>
                  <a:schemeClr val="dk1"/>
                </a:solidFill>
              </a:rPr>
              <a:t>.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6" name="Google Shape;278;g1bc6e687a7d_0_547"/>
          <p:cNvSpPr/>
          <p:nvPr/>
        </p:nvSpPr>
        <p:spPr bwMode="auto">
          <a:xfrm>
            <a:off x="6160138" y="2666324"/>
            <a:ext cx="4946400" cy="1100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279;g1bc6e687a7d_0_547"/>
          <p:cNvSpPr/>
          <p:nvPr/>
        </p:nvSpPr>
        <p:spPr bwMode="auto">
          <a:xfrm>
            <a:off x="6438838" y="2750775"/>
            <a:ext cx="429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кітапхананың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алушылары</a:t>
            </a:r>
            <a:r>
              <a:rPr lang="ru-RU" sz="1300" dirty="0">
                <a:solidFill>
                  <a:schemeClr val="dk1"/>
                </a:solidFill>
              </a:rPr>
              <a:t> мен </a:t>
            </a:r>
            <a:r>
              <a:rPr lang="ru-RU" sz="1300" dirty="0" err="1">
                <a:solidFill>
                  <a:schemeClr val="dk1"/>
                </a:solidFill>
              </a:rPr>
              <a:t>қызметкерлері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кітапханада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қалады</a:t>
            </a:r>
            <a:r>
              <a:rPr lang="ru-RU" sz="1300" dirty="0">
                <a:solidFill>
                  <a:schemeClr val="dk1"/>
                </a:solidFill>
              </a:rPr>
              <a:t>. </a:t>
            </a:r>
            <a:r>
              <a:rPr lang="ru-RU" sz="1300" dirty="0" err="1">
                <a:solidFill>
                  <a:schemeClr val="dk1"/>
                </a:solidFill>
              </a:rPr>
              <a:t>Кітапханашылар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есіктерді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жауып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балаларға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өздеріне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қауіпсіз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тауып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шамдарды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өшіреді</a:t>
            </a:r>
            <a:endParaRPr lang="ru-RU" sz="1300" dirty="0">
              <a:solidFill>
                <a:schemeClr val="dk1"/>
              </a:solidFill>
            </a:endParaRPr>
          </a:p>
        </p:txBody>
      </p:sp>
      <p:sp>
        <p:nvSpPr>
          <p:cNvPr id="18" name="Google Shape;280;g1bc6e687a7d_0_547"/>
          <p:cNvSpPr/>
          <p:nvPr/>
        </p:nvSpPr>
        <p:spPr bwMode="auto">
          <a:xfrm>
            <a:off x="1561975" y="6140975"/>
            <a:ext cx="40350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281;g1bc6e687a7d_0_547"/>
          <p:cNvSpPr/>
          <p:nvPr/>
        </p:nvSpPr>
        <p:spPr bwMode="auto">
          <a:xfrm>
            <a:off x="1561975" y="5409225"/>
            <a:ext cx="4035000" cy="56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282;g1bc6e687a7d_0_547"/>
          <p:cNvSpPr/>
          <p:nvPr/>
        </p:nvSpPr>
        <p:spPr bwMode="auto">
          <a:xfrm>
            <a:off x="1723475" y="6249475"/>
            <a:ext cx="371219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объектіден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абайлап</a:t>
            </a:r>
            <a:r>
              <a:rPr lang="ru-RU" sz="1200" dirty="0">
                <a:solidFill>
                  <a:schemeClr val="dk1"/>
                </a:solidFill>
              </a:rPr>
              <a:t> кету, </a:t>
            </a:r>
            <a:r>
              <a:rPr lang="ru-RU" sz="1200" dirty="0" err="1">
                <a:solidFill>
                  <a:schemeClr val="dk1"/>
                </a:solidFill>
              </a:rPr>
              <a:t>мүмкін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болмаған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баспана</a:t>
            </a:r>
            <a:r>
              <a:rPr lang="ru-RU" sz="1200" dirty="0">
                <a:solidFill>
                  <a:schemeClr val="dk1"/>
                </a:solidFill>
              </a:rPr>
              <a:t> беру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283;g1bc6e687a7d_0_547"/>
          <p:cNvSpPr/>
          <p:nvPr/>
        </p:nvSpPr>
        <p:spPr bwMode="auto">
          <a:xfrm>
            <a:off x="2235391" y="491812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700" b="1" dirty="0" err="1">
                <a:solidFill>
                  <a:srgbClr val="2F5496"/>
                </a:solidFill>
              </a:rPr>
              <a:t>Білім</a:t>
            </a:r>
            <a:r>
              <a:rPr lang="ru-RU" sz="1700" b="1" dirty="0">
                <a:solidFill>
                  <a:srgbClr val="2F5496"/>
                </a:solidFill>
              </a:rPr>
              <a:t> </a:t>
            </a:r>
            <a:r>
              <a:rPr lang="ru-RU" sz="1700" b="1" dirty="0" err="1">
                <a:solidFill>
                  <a:srgbClr val="2F5496"/>
                </a:solidFill>
              </a:rPr>
              <a:t>алушылардың</a:t>
            </a:r>
            <a:r>
              <a:rPr lang="ru-RU" sz="1700" b="1" dirty="0">
                <a:solidFill>
                  <a:srgbClr val="2F5496"/>
                </a:solidFill>
              </a:rPr>
              <a:t> </a:t>
            </a:r>
            <a:r>
              <a:rPr lang="ru-RU" sz="1700" b="1" dirty="0" err="1">
                <a:solidFill>
                  <a:srgbClr val="2F5496"/>
                </a:solidFill>
              </a:rPr>
              <a:t>іс-әрекеттері</a:t>
            </a:r>
            <a:r>
              <a:rPr lang="ru-RU" sz="1700" b="1" dirty="0">
                <a:solidFill>
                  <a:srgbClr val="2F5496"/>
                </a:solidFill>
              </a:rPr>
              <a:t>:</a:t>
            </a:r>
            <a:endParaRPr sz="1700" b="1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284;g1bc6e687a7d_0_547"/>
          <p:cNvSpPr/>
          <p:nvPr/>
        </p:nvSpPr>
        <p:spPr bwMode="auto">
          <a:xfrm>
            <a:off x="1730203" y="5445135"/>
            <a:ext cx="374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дүрбелең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болмаңыз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мектеп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қызметкерлері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мұғалімдерін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тыңдаңыз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3" name="Google Shape;285;g1bc6e687a7d_0_547"/>
          <p:cNvCxnSpPr>
            <a:cxnSpLocks/>
          </p:cNvCxnSpPr>
          <p:nvPr/>
        </p:nvCxnSpPr>
        <p:spPr bwMode="auto">
          <a:xfrm rot="-5400000" flipH="1">
            <a:off x="1489675" y="5801254"/>
            <a:ext cx="565200" cy="42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" name="Google Shape;286;g1bc6e687a7d_0_547"/>
          <p:cNvSpPr/>
          <p:nvPr/>
        </p:nvSpPr>
        <p:spPr bwMode="auto">
          <a:xfrm>
            <a:off x="5727675" y="6032758"/>
            <a:ext cx="6339300" cy="738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287;g1bc6e687a7d_0_547"/>
          <p:cNvSpPr/>
          <p:nvPr/>
        </p:nvSpPr>
        <p:spPr bwMode="auto">
          <a:xfrm>
            <a:off x="5727675" y="5333024"/>
            <a:ext cx="5748900" cy="56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288;g1bc6e687a7d_0_547"/>
          <p:cNvSpPr/>
          <p:nvPr/>
        </p:nvSpPr>
        <p:spPr bwMode="auto">
          <a:xfrm>
            <a:off x="5905204" y="6141258"/>
            <a:ext cx="583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мүмкіндігінше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құқық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/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арнаулы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мемлекеттік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органдарды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күзетті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персоналды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объектінің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басшылығын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қарулы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шабуылдың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фактісі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мән-жайы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тәсілмен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хабардар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89;g1bc6e687a7d_0_547"/>
          <p:cNvSpPr/>
          <p:nvPr/>
        </p:nvSpPr>
        <p:spPr bwMode="auto">
          <a:xfrm>
            <a:off x="5891150" y="5437303"/>
            <a:ext cx="533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есікті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құлыптаңыз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тәртіп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сақшыларының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келуін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күтіңіз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8" name="Google Shape;290;g1bc6e687a7d_0_547"/>
          <p:cNvCxnSpPr>
            <a:cxnSpLocks/>
          </p:cNvCxnSpPr>
          <p:nvPr/>
        </p:nvCxnSpPr>
        <p:spPr bwMode="auto">
          <a:xfrm rot="5400000">
            <a:off x="10983650" y="5725053"/>
            <a:ext cx="565200" cy="42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9" name="Google Shape;291;g1bc6e687a7d_0_54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1675" y="5409225"/>
            <a:ext cx="1576226" cy="13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92;g1bc6e687a7d_0_547"/>
          <p:cNvSpPr/>
          <p:nvPr/>
        </p:nvSpPr>
        <p:spPr bwMode="auto">
          <a:xfrm>
            <a:off x="6160150" y="1761525"/>
            <a:ext cx="4946400" cy="811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Google Shape;293;g1bc6e687a7d_0_547"/>
          <p:cNvSpPr/>
          <p:nvPr/>
        </p:nvSpPr>
        <p:spPr bwMode="auto">
          <a:xfrm>
            <a:off x="6659038" y="1850085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 err="1">
                <a:solidFill>
                  <a:schemeClr val="dk1"/>
                </a:solidFill>
              </a:rPr>
              <a:t>асханалардағы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білім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алушыларды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жақын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сыныптарға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қайта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орналастыру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және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жарықты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өшіру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қажет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294;g1bc6e687a7d_0_547"/>
          <p:cNvSpPr/>
          <p:nvPr/>
        </p:nvSpPr>
        <p:spPr bwMode="auto">
          <a:xfrm>
            <a:off x="1133075" y="1779713"/>
            <a:ext cx="4946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300" dirty="0">
                <a:solidFill>
                  <a:schemeClr val="dk1"/>
                </a:solidFill>
              </a:rPr>
              <a:t>медицина </a:t>
            </a:r>
            <a:r>
              <a:rPr lang="ru-RU" sz="1300" dirty="0" err="1">
                <a:solidFill>
                  <a:schemeClr val="dk1"/>
                </a:solidFill>
              </a:rPr>
              <a:t>қызметкерлері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асхана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қызметкерлері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көмекші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қызметкерлер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олар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тұрған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бөлмеде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қалады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есіктерді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жауып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err="1">
                <a:solidFill>
                  <a:schemeClr val="dk1"/>
                </a:solidFill>
              </a:rPr>
              <a:t>шамдарды</a:t>
            </a:r>
            <a:r>
              <a:rPr lang="ru-RU" sz="1300" dirty="0">
                <a:solidFill>
                  <a:schemeClr val="dk1"/>
                </a:solidFill>
              </a:rPr>
              <a:t> </a:t>
            </a:r>
            <a:r>
              <a:rPr lang="ru-RU" sz="1300" dirty="0" err="1">
                <a:solidFill>
                  <a:schemeClr val="dk1"/>
                </a:solidFill>
              </a:rPr>
              <a:t>өшіріңіз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3" name="Google Shape;295;g1bc6e687a7d_0_547"/>
          <p:cNvPicPr/>
          <p:nvPr/>
        </p:nvPicPr>
        <p:blipFill>
          <a:blip r:embed="rId3">
            <a:alphaModFix/>
          </a:blip>
          <a:srcRect l="65804" r="-2167" b="49768"/>
          <a:stretch/>
        </p:blipFill>
        <p:spPr bwMode="auto">
          <a:xfrm flipH="1">
            <a:off x="10745891" y="1052780"/>
            <a:ext cx="1321081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96;g1bc6e687a7d_0_547"/>
          <p:cNvPicPr/>
          <p:nvPr/>
        </p:nvPicPr>
        <p:blipFill>
          <a:blip r:embed="rId3">
            <a:alphaModFix/>
          </a:blip>
          <a:srcRect l="31352" r="41764" b="49768"/>
          <a:stretch/>
        </p:blipFill>
        <p:spPr bwMode="auto">
          <a:xfrm flipH="1">
            <a:off x="10669167" y="2362450"/>
            <a:ext cx="976670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97;g1bc6e687a7d_0_547"/>
          <p:cNvPicPr/>
          <p:nvPr/>
        </p:nvPicPr>
        <p:blipFill>
          <a:blip r:embed="rId3">
            <a:alphaModFix/>
          </a:blip>
          <a:srcRect t="49768" r="73117"/>
          <a:stretch/>
        </p:blipFill>
        <p:spPr bwMode="auto">
          <a:xfrm>
            <a:off x="341450" y="1052775"/>
            <a:ext cx="976670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98;g1bc6e687a7d_0_547"/>
          <p:cNvPicPr/>
          <p:nvPr/>
        </p:nvPicPr>
        <p:blipFill>
          <a:blip r:embed="rId3">
            <a:alphaModFix/>
          </a:blip>
          <a:srcRect r="73117" b="49768"/>
          <a:stretch/>
        </p:blipFill>
        <p:spPr bwMode="auto">
          <a:xfrm>
            <a:off x="557875" y="2362450"/>
            <a:ext cx="976670" cy="202786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299;g1bc6e687a7d_0_547"/>
          <p:cNvSpPr/>
          <p:nvPr/>
        </p:nvSpPr>
        <p:spPr bwMode="auto">
          <a:xfrm>
            <a:off x="0" y="6943750"/>
            <a:ext cx="12239700" cy="565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300;g1bc6e687a7d_0_547"/>
          <p:cNvSpPr>
            <a:spLocks/>
          </p:cNvSpPr>
          <p:nvPr/>
        </p:nvSpPr>
        <p:spPr bwMode="auto">
          <a:xfrm>
            <a:off x="1619775" y="7006525"/>
            <a:ext cx="94281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b="1" dirty="0" err="1">
                <a:solidFill>
                  <a:schemeClr val="dk1"/>
                </a:solidFill>
              </a:rPr>
              <a:t>Ескерту</a:t>
            </a:r>
            <a:r>
              <a:rPr lang="ru-RU" b="1" dirty="0">
                <a:solidFill>
                  <a:schemeClr val="dk1"/>
                </a:solidFill>
              </a:rPr>
              <a:t>: </a:t>
            </a:r>
            <a:r>
              <a:rPr lang="ru-RU" b="1" dirty="0" err="1">
                <a:solidFill>
                  <a:schemeClr val="dk1"/>
                </a:solidFill>
              </a:rPr>
              <a:t>басшының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немесе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мұғалімдердің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бұйрығына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дейін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қауіпсіз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жерлерде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болыңыз</a:t>
            </a:r>
            <a:r>
              <a:rPr lang="ru-RU" b="1" dirty="0">
                <a:solidFill>
                  <a:schemeClr val="dk1"/>
                </a:solidFill>
              </a:rPr>
              <a:t>.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39" name="Google Shape;301;g1bc6e687a7d_0_54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5371639" y="5663875"/>
            <a:ext cx="640554" cy="6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4055</Words>
  <Application>Microsoft Office PowerPoint</Application>
  <DocSecurity>0</DocSecurity>
  <PresentationFormat>Произвольный</PresentationFormat>
  <Paragraphs>325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aser</dc:creator>
  <cp:keywords/>
  <dc:description/>
  <cp:lastModifiedBy>ВИС1</cp:lastModifiedBy>
  <cp:revision>30</cp:revision>
  <dcterms:created xsi:type="dcterms:W3CDTF">2018-04-23T11:08:41Z</dcterms:created>
  <dcterms:modified xsi:type="dcterms:W3CDTF">2023-02-16T20:35:09Z</dcterms:modified>
  <cp:category/>
  <dc:identifier/>
  <cp:contentStatus/>
  <dc:language/>
  <cp:version/>
</cp:coreProperties>
</file>