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759" r:id="rId2"/>
    <p:sldId id="836" r:id="rId3"/>
    <p:sldId id="839" r:id="rId4"/>
    <p:sldId id="841" r:id="rId5"/>
    <p:sldId id="833" r:id="rId6"/>
    <p:sldId id="840" r:id="rId7"/>
    <p:sldId id="838" r:id="rId8"/>
  </p:sldIdLst>
  <p:sldSz cx="12192000" cy="6858000"/>
  <p:notesSz cx="9940925" cy="68087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6" userDrawn="1">
          <p15:clr>
            <a:srgbClr val="A4A3A4"/>
          </p15:clr>
        </p15:guide>
        <p15:guide id="2" pos="216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4375"/>
    <a:srgbClr val="E9EDF4"/>
    <a:srgbClr val="376092"/>
    <a:srgbClr val="0070C0"/>
    <a:srgbClr val="D1D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29" autoAdjust="0"/>
    <p:restoredTop sz="91474" autoAdjust="0"/>
  </p:normalViewPr>
  <p:slideViewPr>
    <p:cSldViewPr>
      <p:cViewPr>
        <p:scale>
          <a:sx n="81" d="100"/>
          <a:sy n="81" d="100"/>
        </p:scale>
        <p:origin x="-312" y="204"/>
      </p:cViewPr>
      <p:guideLst>
        <p:guide orient="horz" pos="2886"/>
        <p:guide pos="216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8475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30863" y="0"/>
            <a:ext cx="4308475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1E8A81A-25E8-4275-A8E1-3D5CC04730EB}" type="datetimeFigureOut">
              <a:rPr lang="ru-RU"/>
              <a:pPr>
                <a:defRPr/>
              </a:pPr>
              <a:t>31.07.2021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467475"/>
            <a:ext cx="430847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30863" y="6467475"/>
            <a:ext cx="4308475" cy="3397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BCABA51-D9C3-4DAE-9F95-906EB2B81E6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53226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8475" cy="341313"/>
          </a:xfrm>
          <a:prstGeom prst="rect">
            <a:avLst/>
          </a:prstGeom>
        </p:spPr>
        <p:txBody>
          <a:bodyPr vert="horz" lIns="80394" tIns="40197" rIns="80394" bIns="40197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1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30863" y="0"/>
            <a:ext cx="4306887" cy="341313"/>
          </a:xfrm>
          <a:prstGeom prst="rect">
            <a:avLst/>
          </a:prstGeom>
        </p:spPr>
        <p:txBody>
          <a:bodyPr vert="horz" lIns="80394" tIns="40197" rIns="80394" bIns="40197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100">
                <a:latin typeface="+mn-lt"/>
                <a:cs typeface="+mn-cs"/>
              </a:defRPr>
            </a:lvl1pPr>
          </a:lstStyle>
          <a:p>
            <a:pPr>
              <a:defRPr/>
            </a:pPr>
            <a:fld id="{73133245-E3AB-4B2F-97FA-D41458ACBEC1}" type="datetimeFigureOut">
              <a:rPr lang="ru-RU"/>
              <a:pPr>
                <a:defRPr/>
              </a:pPr>
              <a:t>31.07.2021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927350" y="850900"/>
            <a:ext cx="4086225" cy="2298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0394" tIns="40197" rIns="80394" bIns="40197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3775" y="3276600"/>
            <a:ext cx="7953375" cy="2681288"/>
          </a:xfrm>
          <a:prstGeom prst="rect">
            <a:avLst/>
          </a:prstGeom>
        </p:spPr>
        <p:txBody>
          <a:bodyPr vert="horz" lIns="80394" tIns="40197" rIns="80394" bIns="40197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67475"/>
            <a:ext cx="4308475" cy="341313"/>
          </a:xfrm>
          <a:prstGeom prst="rect">
            <a:avLst/>
          </a:prstGeom>
        </p:spPr>
        <p:txBody>
          <a:bodyPr vert="horz" lIns="80394" tIns="40197" rIns="80394" bIns="40197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1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30863" y="6467475"/>
            <a:ext cx="4306887" cy="341313"/>
          </a:xfrm>
          <a:prstGeom prst="rect">
            <a:avLst/>
          </a:prstGeom>
        </p:spPr>
        <p:txBody>
          <a:bodyPr vert="horz" wrap="square" lIns="80394" tIns="40197" rIns="80394" bIns="40197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100"/>
            </a:lvl1pPr>
          </a:lstStyle>
          <a:p>
            <a:pPr>
              <a:defRPr/>
            </a:pPr>
            <a:fld id="{FB99F2B5-61A7-4D03-97B6-F575A788489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765230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732A2B-0E36-4D94-BE9F-4F520D8A9F09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935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C5627-1E26-4CB2-8B46-E7F82E8BDF49}" type="datetime1">
              <a:rPr lang="en-US"/>
              <a:pPr>
                <a:defRPr/>
              </a:pPr>
              <a:t>7/31/2021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E3D1F-4BB4-4461-AF89-E5F0272393F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6438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A8FF9-5ABE-4ECD-A132-9CD5AFC53B83}" type="datetime1">
              <a:rPr lang="en-US"/>
              <a:pPr>
                <a:defRPr/>
              </a:pPr>
              <a:t>7/31/2021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0AC66-0DAE-4DBF-BC1D-5C7FB229BC3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27563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4DEE9-BB46-44F0-85D9-03E7565503F6}" type="datetime1">
              <a:rPr lang="en-US"/>
              <a:pPr>
                <a:defRPr/>
              </a:pPr>
              <a:t>7/31/2021</a:t>
            </a:fld>
            <a:endParaRPr lang="en-US"/>
          </a:p>
        </p:txBody>
      </p:sp>
      <p:sp>
        <p:nvSpPr>
          <p:cNvPr id="7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5FB3BD-1B43-44D9-BC1A-A42DE8746C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01006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A432F-6C7E-4AF8-BF2E-F66FB3E3AA83}" type="datetime1">
              <a:rPr lang="en-US"/>
              <a:pPr>
                <a:defRPr/>
              </a:pPr>
              <a:t>7/31/2021</a:t>
            </a:fld>
            <a:endParaRPr lang="en-US"/>
          </a:p>
        </p:txBody>
      </p:sp>
      <p:sp>
        <p:nvSpPr>
          <p:cNvPr id="5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D71EC-B13B-4C42-9156-D3A046669AA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52747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380EE-A842-43A7-9867-8B082BDBD283}" type="datetime1">
              <a:rPr lang="en-US"/>
              <a:pPr>
                <a:defRPr/>
              </a:pPr>
              <a:t>7/31/2021</a:t>
            </a:fld>
            <a:endParaRPr lang="en-US"/>
          </a:p>
        </p:txBody>
      </p:sp>
      <p:sp>
        <p:nvSpPr>
          <p:cNvPr id="4" name="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00BEE-08AE-444B-9F0A-325A832B339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17669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Титульный слайд" type="tx">
  <p:cSld name="1_Титульный слайд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16;p2" descr="image1.png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13" y="1900238"/>
            <a:ext cx="2751137" cy="275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Google Shape;18;p2"/>
          <p:cNvSpPr txBox="1">
            <a:spLocks noChangeArrowheads="1"/>
          </p:cNvSpPr>
          <p:nvPr/>
        </p:nvSpPr>
        <p:spPr bwMode="auto">
          <a:xfrm>
            <a:off x="303213" y="4578350"/>
            <a:ext cx="2595562" cy="129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00" tIns="45700" rIns="45700" bIns="4570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000000"/>
              </a:buClr>
              <a:buSzPts val="1600"/>
              <a:buFont typeface="Quattrocento Sans"/>
              <a:buNone/>
              <a:defRPr/>
            </a:pPr>
            <a:r>
              <a:rPr lang="en-US" sz="1600">
                <a:solidFill>
                  <a:srgbClr val="000000"/>
                </a:solidFill>
                <a:latin typeface="Oswald"/>
                <a:ea typeface="Quattrocento Sans"/>
                <a:cs typeface="Quattrocento Sans"/>
                <a:sym typeface="Quattrocento Sans"/>
              </a:rPr>
              <a:t>МИНИСТЕРСТВО </a:t>
            </a:r>
            <a:endParaRPr lang="ru-RU">
              <a:solidFill>
                <a:srgbClr val="000000"/>
              </a:solidFill>
              <a:latin typeface="Oswald"/>
              <a:ea typeface="Quattrocento Sans"/>
              <a:cs typeface="Quattrocento Sans"/>
              <a:sym typeface="Quattrocento Sans"/>
            </a:endParaRPr>
          </a:p>
          <a:p>
            <a:pPr algn="ctr">
              <a:buClr>
                <a:srgbClr val="000000"/>
              </a:buClr>
              <a:buSzPts val="1600"/>
              <a:buFont typeface="Quattrocento Sans"/>
              <a:buNone/>
              <a:defRPr/>
            </a:pPr>
            <a:r>
              <a:rPr lang="en-US" sz="1600">
                <a:solidFill>
                  <a:srgbClr val="000000"/>
                </a:solidFill>
                <a:latin typeface="Oswald"/>
                <a:ea typeface="Quattrocento Sans"/>
                <a:cs typeface="Quattrocento Sans"/>
                <a:sym typeface="Quattrocento Sans"/>
              </a:rPr>
              <a:t>ОБРАЗОВАНИЯ И НАУКИ </a:t>
            </a:r>
            <a:endParaRPr lang="ru-RU">
              <a:solidFill>
                <a:srgbClr val="000000"/>
              </a:solidFill>
              <a:latin typeface="Oswald"/>
              <a:ea typeface="Quattrocento Sans"/>
              <a:cs typeface="Quattrocento Sans"/>
              <a:sym typeface="Quattrocento Sans"/>
            </a:endParaRPr>
          </a:p>
          <a:p>
            <a:pPr algn="ctr">
              <a:buClr>
                <a:srgbClr val="000000"/>
              </a:buClr>
              <a:buSzPts val="1600"/>
              <a:buFont typeface="Quattrocento Sans"/>
              <a:buNone/>
              <a:defRPr/>
            </a:pPr>
            <a:r>
              <a:rPr lang="en-US" sz="1600">
                <a:solidFill>
                  <a:srgbClr val="000000"/>
                </a:solidFill>
                <a:latin typeface="Oswald"/>
                <a:ea typeface="Quattrocento Sans"/>
                <a:cs typeface="Quattrocento Sans"/>
                <a:sym typeface="Quattrocento Sans"/>
              </a:rPr>
              <a:t>РЕСПУБЛИКИ КАЗАХСТАН</a:t>
            </a:r>
            <a:endParaRPr lang="ru-RU">
              <a:cs typeface="Calibri" pitchFamily="34" charset="0"/>
            </a:endParaRPr>
          </a:p>
        </p:txBody>
      </p:sp>
      <p:sp>
        <p:nvSpPr>
          <p:cNvPr id="4" name="Google Shape;19;p2"/>
          <p:cNvSpPr txBox="1">
            <a:spLocks noChangeArrowheads="1"/>
          </p:cNvSpPr>
          <p:nvPr/>
        </p:nvSpPr>
        <p:spPr bwMode="auto">
          <a:xfrm>
            <a:off x="334963" y="1125538"/>
            <a:ext cx="2595562" cy="1055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00" tIns="45700" rIns="45700" bIns="4570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000000"/>
              </a:buClr>
              <a:buSzPts val="1600"/>
              <a:buFont typeface="Quattrocento Sans"/>
              <a:buNone/>
              <a:defRPr/>
            </a:pPr>
            <a:r>
              <a:rPr lang="en-US" sz="1600">
                <a:solidFill>
                  <a:srgbClr val="000000"/>
                </a:solidFill>
                <a:latin typeface="Oswald"/>
                <a:ea typeface="Quattrocento Sans"/>
                <a:cs typeface="Quattrocento Sans"/>
                <a:sym typeface="Quattrocento Sans"/>
              </a:rPr>
              <a:t>ҚАЗАҚСТАН РЕСПУБЛИКАСЫ </a:t>
            </a:r>
            <a:br>
              <a:rPr lang="en-US" sz="1600">
                <a:solidFill>
                  <a:srgbClr val="000000"/>
                </a:solidFill>
                <a:latin typeface="Oswald"/>
                <a:ea typeface="Quattrocento Sans"/>
                <a:cs typeface="Quattrocento Sans"/>
                <a:sym typeface="Quattrocento Sans"/>
              </a:rPr>
            </a:br>
            <a:r>
              <a:rPr lang="en-US" sz="1600">
                <a:solidFill>
                  <a:srgbClr val="000000"/>
                </a:solidFill>
                <a:latin typeface="Oswald"/>
                <a:ea typeface="Quattrocento Sans"/>
                <a:cs typeface="Quattrocento Sans"/>
                <a:sym typeface="Quattrocento Sans"/>
              </a:rPr>
              <a:t>БІЛІМ ЖӘНЕ ҒЫЛЫМ МИНИСТРЛІГІ</a:t>
            </a:r>
            <a:endParaRPr lang="ru-RU">
              <a:cs typeface="Calibri" pitchFamily="34" charset="0"/>
            </a:endParaRPr>
          </a:p>
        </p:txBody>
      </p:sp>
      <p:sp>
        <p:nvSpPr>
          <p:cNvPr id="5" name="Google Shape;17;p2"/>
          <p:cNvSpPr txBox="1">
            <a:spLocks noGrp="1"/>
          </p:cNvSpPr>
          <p:nvPr>
            <p:ph type="sldNum" idx="10"/>
          </p:nvPr>
        </p:nvSpPr>
        <p:spPr>
          <a:xfrm>
            <a:off x="11090275" y="6403975"/>
            <a:ext cx="263525" cy="269875"/>
          </a:xfrm>
        </p:spPr>
        <p:txBody>
          <a:bodyPr lIns="45700" tIns="45700" rIns="45700" bIns="45700" anchor="ctr">
            <a:noAutofit/>
          </a:bodyPr>
          <a:lstStyle>
            <a:lvl1pPr>
              <a:buClr>
                <a:srgbClr val="888888"/>
              </a:buClr>
              <a:buSzPts val="1200"/>
              <a:buFont typeface="Calibri" pitchFamily="34" charset="0"/>
              <a:buNone/>
              <a:defRPr sz="1200">
                <a:solidFill>
                  <a:srgbClr val="888888"/>
                </a:solidFill>
                <a:latin typeface="Calibri" pitchFamily="34" charset="0"/>
                <a:cs typeface="Arial" pitchFamily="34" charset="0"/>
                <a:sym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>
              <a:defRPr/>
            </a:pPr>
            <a:fld id="{AC311FE3-DF8F-4D68-A832-FB55EB3C3FB8}" type="slidenum">
              <a:rPr lang="en-US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31952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bg object 16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/>
          </a:p>
        </p:txBody>
      </p:sp>
      <p:sp>
        <p:nvSpPr>
          <p:cNvPr id="1027" name="bg object 17"/>
          <p:cNvSpPr>
            <a:spLocks/>
          </p:cNvSpPr>
          <p:nvPr/>
        </p:nvSpPr>
        <p:spPr bwMode="auto">
          <a:xfrm>
            <a:off x="0" y="0"/>
            <a:ext cx="12192000" cy="792163"/>
          </a:xfrm>
          <a:custGeom>
            <a:avLst/>
            <a:gdLst>
              <a:gd name="T0" fmla="*/ 12192000 w 12192000"/>
              <a:gd name="T1" fmla="*/ 0 h 792480"/>
              <a:gd name="T2" fmla="*/ 0 w 12192000"/>
              <a:gd name="T3" fmla="*/ 0 h 792480"/>
              <a:gd name="T4" fmla="*/ 0 w 12192000"/>
              <a:gd name="T5" fmla="*/ 790263 h 792480"/>
              <a:gd name="T6" fmla="*/ 12192000 w 12192000"/>
              <a:gd name="T7" fmla="*/ 790263 h 792480"/>
              <a:gd name="T8" fmla="*/ 12192000 w 12192000"/>
              <a:gd name="T9" fmla="*/ 0 h 79248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192000" h="792480">
                <a:moveTo>
                  <a:pt x="12192000" y="0"/>
                </a:moveTo>
                <a:lnTo>
                  <a:pt x="0" y="0"/>
                </a:lnTo>
                <a:lnTo>
                  <a:pt x="0" y="792479"/>
                </a:lnTo>
                <a:lnTo>
                  <a:pt x="12192000" y="792479"/>
                </a:lnTo>
                <a:lnTo>
                  <a:pt x="12192000" y="0"/>
                </a:lnTo>
                <a:close/>
              </a:path>
            </a:pathLst>
          </a:custGeom>
          <a:solidFill>
            <a:srgbClr val="2543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028" name="bg object 18"/>
          <p:cNvSpPr>
            <a:spLocks noChangeArrowheads="1"/>
          </p:cNvSpPr>
          <p:nvPr/>
        </p:nvSpPr>
        <p:spPr bwMode="auto">
          <a:xfrm>
            <a:off x="0" y="0"/>
            <a:ext cx="1581150" cy="857250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ru-RU" altLang="ru-RU"/>
          </a:p>
        </p:txBody>
      </p:sp>
      <p:sp>
        <p:nvSpPr>
          <p:cNvPr id="1029" name="bg object 19"/>
          <p:cNvSpPr>
            <a:spLocks/>
          </p:cNvSpPr>
          <p:nvPr/>
        </p:nvSpPr>
        <p:spPr bwMode="auto">
          <a:xfrm>
            <a:off x="0" y="0"/>
            <a:ext cx="1514475" cy="792163"/>
          </a:xfrm>
          <a:custGeom>
            <a:avLst/>
            <a:gdLst>
              <a:gd name="T0" fmla="*/ 1510417 w 1515110"/>
              <a:gd name="T1" fmla="*/ 0 h 792480"/>
              <a:gd name="T2" fmla="*/ 0 w 1515110"/>
              <a:gd name="T3" fmla="*/ 2418 h 792480"/>
              <a:gd name="T4" fmla="*/ 1287 w 1515110"/>
              <a:gd name="T5" fmla="*/ 741435 h 792480"/>
              <a:gd name="T6" fmla="*/ 1529 w 1515110"/>
              <a:gd name="T7" fmla="*/ 790264 h 792480"/>
              <a:gd name="T8" fmla="*/ 1146792 w 1515110"/>
              <a:gd name="T9" fmla="*/ 786058 h 792480"/>
              <a:gd name="T10" fmla="*/ 1510417 w 1515110"/>
              <a:gd name="T11" fmla="*/ 0 h 79248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15110" h="792480">
                <a:moveTo>
                  <a:pt x="1514856" y="0"/>
                </a:moveTo>
                <a:lnTo>
                  <a:pt x="0" y="2425"/>
                </a:lnTo>
                <a:lnTo>
                  <a:pt x="1294" y="743514"/>
                </a:lnTo>
                <a:lnTo>
                  <a:pt x="1536" y="792480"/>
                </a:lnTo>
                <a:lnTo>
                  <a:pt x="1150162" y="788263"/>
                </a:lnTo>
                <a:lnTo>
                  <a:pt x="1514856" y="0"/>
                </a:lnTo>
                <a:close/>
              </a:path>
            </a:pathLst>
          </a:custGeom>
          <a:solidFill>
            <a:srgbClr val="2543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030" name="Holder 2"/>
          <p:cNvSpPr>
            <a:spLocks noGrp="1"/>
          </p:cNvSpPr>
          <p:nvPr>
            <p:ph type="title"/>
          </p:nvPr>
        </p:nvSpPr>
        <p:spPr bwMode="auto">
          <a:xfrm>
            <a:off x="1289050" y="-7938"/>
            <a:ext cx="9613900" cy="720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ru-RU" altLang="ru-RU"/>
          </a:p>
        </p:txBody>
      </p:sp>
      <p:sp>
        <p:nvSpPr>
          <p:cNvPr id="1031" name="Holder 3"/>
          <p:cNvSpPr>
            <a:spLocks noGrp="1"/>
          </p:cNvSpPr>
          <p:nvPr>
            <p:ph type="body" idx="1"/>
          </p:nvPr>
        </p:nvSpPr>
        <p:spPr bwMode="auto">
          <a:xfrm>
            <a:off x="496888" y="1730375"/>
            <a:ext cx="10374312" cy="162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ru-RU" altLang="ru-RU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4963" y="6378575"/>
            <a:ext cx="3902075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8575"/>
            <a:ext cx="2803525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81A2EC0-F6D6-46E2-8371-1FEC15447249}" type="datetime1">
              <a:rPr lang="en-US"/>
              <a:pPr>
                <a:defRPr/>
              </a:pPr>
              <a:t>7/31/2021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875" y="6378575"/>
            <a:ext cx="2803525" cy="3429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1" hangingPunct="1">
              <a:defRPr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A5EF9D0-F087-4560-B3CB-120BCF54850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041FA914-C83A-4E43-B1EF-2D0C69AE0C2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162"/>
          <a:stretch/>
        </p:blipFill>
        <p:spPr>
          <a:xfrm>
            <a:off x="2996480" y="-27384"/>
            <a:ext cx="9220200" cy="6858000"/>
          </a:xfrm>
          <a:prstGeom prst="rect">
            <a:avLst/>
          </a:prstGeom>
          <a:solidFill>
            <a:schemeClr val="tx2"/>
          </a:solidFill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5E1272B0-D445-4AE4-9CA3-73116EDC7144}"/>
              </a:ext>
            </a:extLst>
          </p:cNvPr>
          <p:cNvSpPr/>
          <p:nvPr/>
        </p:nvSpPr>
        <p:spPr>
          <a:xfrm>
            <a:off x="3384743" y="1760556"/>
            <a:ext cx="8686800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Aft>
                <a:spcPts val="600"/>
              </a:spcAft>
            </a:pPr>
            <a:r>
              <a:rPr lang="ru-RU" sz="24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О ПРОВЕДЕНИИ АТТЕСТАЦИИ </a:t>
            </a:r>
          </a:p>
          <a:p>
            <a:pPr algn="ctr">
              <a:lnSpc>
                <a:spcPct val="100000"/>
              </a:lnSpc>
              <a:spcAft>
                <a:spcPts val="600"/>
              </a:spcAft>
            </a:pPr>
            <a:r>
              <a:rPr lang="ru-RU" sz="24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ПЕДАГОГОВ ОРГАНИЗАЦИЙ ОБРАЗОВАНИЯ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07793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431704" y="121014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2400" b="1" dirty="0" smtClean="0">
                <a:solidFill>
                  <a:schemeClr val="bg1"/>
                </a:solidFill>
              </a:rPr>
              <a:t>АТТЕСТАЦИЯ ПЕДАГОГОВ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37040" y="792535"/>
            <a:ext cx="381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sz="2000" b="1" dirty="0" smtClean="0"/>
              <a:t>ЭТАПЫ АТТЕСТАЦИИ  </a:t>
            </a:r>
            <a:endParaRPr lang="ru-RU" sz="2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9336" y="1222250"/>
            <a:ext cx="46085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b="1" kern="50" spc="10" dirty="0">
                <a:latin typeface="Oswald"/>
                <a:ea typeface="Times New Roman" panose="02020603050405020304" pitchFamily="18" charset="0"/>
              </a:rPr>
              <a:t>для педагогов</a:t>
            </a:r>
            <a:r>
              <a:rPr lang="ru-RU" kern="50" spc="10" dirty="0">
                <a:latin typeface="Oswald"/>
                <a:ea typeface="Times New Roman" panose="02020603050405020304" pitchFamily="18" charset="0"/>
              </a:rPr>
              <a:t>: </a:t>
            </a:r>
            <a:endParaRPr lang="ru-RU" kern="50" spc="10" dirty="0" smtClean="0">
              <a:latin typeface="Oswald"/>
              <a:ea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endParaRPr lang="ru-RU" sz="1400" kern="50" dirty="0">
              <a:latin typeface="Oswald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arenR"/>
            </a:pPr>
            <a:r>
              <a:rPr lang="ru-RU" sz="1600" kern="50" spc="10" dirty="0">
                <a:latin typeface="Oswald"/>
                <a:ea typeface="Times New Roman" panose="02020603050405020304" pitchFamily="18" charset="0"/>
              </a:rPr>
              <a:t>национальное квалификационное тестирование; </a:t>
            </a:r>
            <a:endParaRPr lang="ru-RU" sz="1400" kern="50" dirty="0">
              <a:latin typeface="Oswald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arenR"/>
            </a:pPr>
            <a:r>
              <a:rPr lang="ru-RU" sz="1600" b="1" kern="50" spc="10" dirty="0" smtClean="0">
                <a:solidFill>
                  <a:srgbClr val="0070C0"/>
                </a:solidFill>
                <a:latin typeface="Oswald"/>
                <a:ea typeface="Times New Roman" panose="02020603050405020304" pitchFamily="18" charset="0"/>
              </a:rPr>
              <a:t>квалификационная </a:t>
            </a:r>
            <a:r>
              <a:rPr lang="ru-RU" sz="1600" b="1" kern="50" spc="10" dirty="0">
                <a:solidFill>
                  <a:srgbClr val="0070C0"/>
                </a:solidFill>
                <a:latin typeface="Oswald"/>
                <a:ea typeface="Times New Roman" panose="02020603050405020304" pitchFamily="18" charset="0"/>
              </a:rPr>
              <a:t>оценка; </a:t>
            </a:r>
            <a:endParaRPr lang="ru-RU" sz="1400" b="1" kern="50" dirty="0">
              <a:solidFill>
                <a:srgbClr val="0070C0"/>
              </a:solidFill>
              <a:latin typeface="Oswald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arenR"/>
            </a:pPr>
            <a:r>
              <a:rPr lang="ru-RU" sz="1600" kern="50" spc="10" dirty="0">
                <a:latin typeface="Oswald"/>
                <a:ea typeface="Times New Roman" panose="02020603050405020304" pitchFamily="18" charset="0"/>
              </a:rPr>
              <a:t>комплексное аналитическое обобщение результатов </a:t>
            </a:r>
            <a:r>
              <a:rPr lang="ru-RU" sz="1600" kern="50" spc="10" dirty="0" smtClean="0">
                <a:latin typeface="Oswald"/>
                <a:ea typeface="Times New Roman" panose="02020603050405020304" pitchFamily="18" charset="0"/>
              </a:rPr>
              <a:t>деятельности</a:t>
            </a:r>
            <a:endParaRPr lang="ru-RU" sz="1400" kern="50" dirty="0">
              <a:effectLst/>
              <a:latin typeface="Oswald"/>
              <a:ea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879976" y="1178942"/>
            <a:ext cx="6096000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b="1" kern="50" spc="10" dirty="0">
                <a:latin typeface="Oswald"/>
                <a:ea typeface="Times New Roman" panose="02020603050405020304" pitchFamily="18" charset="0"/>
              </a:rPr>
              <a:t>для заместителей руководителя </a:t>
            </a:r>
            <a:r>
              <a:rPr lang="ru-RU" sz="1600" kern="50" spc="10" dirty="0">
                <a:latin typeface="Oswald"/>
                <a:ea typeface="Times New Roman" panose="02020603050405020304" pitchFamily="18" charset="0"/>
              </a:rPr>
              <a:t>организаций образования</a:t>
            </a:r>
            <a:r>
              <a:rPr lang="kk-KZ" sz="1600" kern="50" spc="10" dirty="0">
                <a:latin typeface="Oswald"/>
                <a:ea typeface="Times New Roman" panose="02020603050405020304" pitchFamily="18" charset="0"/>
              </a:rPr>
              <a:t>, заместителей руководителя и методистов методических кабинетов (центров</a:t>
            </a:r>
            <a:r>
              <a:rPr lang="kk-KZ" sz="1600" kern="50" spc="10" dirty="0" smtClean="0">
                <a:latin typeface="Oswald"/>
                <a:ea typeface="Times New Roman" panose="02020603050405020304" pitchFamily="18" charset="0"/>
              </a:rPr>
              <a:t>):</a:t>
            </a:r>
          </a:p>
          <a:p>
            <a:pPr indent="449580" algn="just">
              <a:spcAft>
                <a:spcPts val="0"/>
              </a:spcAft>
            </a:pPr>
            <a:endParaRPr lang="ru-RU" sz="1400" kern="50" dirty="0">
              <a:latin typeface="Oswald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arenR"/>
            </a:pPr>
            <a:r>
              <a:rPr lang="ru-RU" sz="1600" kern="50" spc="10" dirty="0">
                <a:latin typeface="Oswald"/>
                <a:ea typeface="Times New Roman" panose="02020603050405020304" pitchFamily="18" charset="0"/>
              </a:rPr>
              <a:t>квалификационная оценка; </a:t>
            </a:r>
            <a:endParaRPr lang="ru-RU" sz="1400" kern="50" dirty="0">
              <a:latin typeface="Oswald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arenR"/>
            </a:pPr>
            <a:r>
              <a:rPr lang="ru-RU" sz="1600" kern="50" spc="10" dirty="0">
                <a:latin typeface="Oswald"/>
                <a:ea typeface="Times New Roman" panose="02020603050405020304" pitchFamily="18" charset="0"/>
              </a:rPr>
              <a:t>комплексное аналитическое обобщение результатов деятельности; </a:t>
            </a:r>
            <a:endParaRPr lang="ru-RU" sz="1400" kern="50" dirty="0">
              <a:latin typeface="Oswald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arenR"/>
            </a:pPr>
            <a:r>
              <a:rPr lang="ru-RU" sz="1600" b="1" kern="50" spc="10" dirty="0">
                <a:solidFill>
                  <a:srgbClr val="0070C0"/>
                </a:solidFill>
                <a:latin typeface="Oswald"/>
                <a:ea typeface="Times New Roman" panose="02020603050405020304" pitchFamily="18" charset="0"/>
              </a:rPr>
              <a:t>собеседование на заседании аттестационной комиссии с презентацией результатов деятельности (в случаях несовпадения оценки </a:t>
            </a:r>
            <a:r>
              <a:rPr lang="kk-KZ" sz="1600" b="1" kern="50" spc="10" dirty="0">
                <a:solidFill>
                  <a:srgbClr val="0070C0"/>
                </a:solidFill>
                <a:latin typeface="Oswald"/>
                <a:ea typeface="Times New Roman" panose="02020603050405020304" pitchFamily="18" charset="0"/>
              </a:rPr>
              <a:t>самооценивания</a:t>
            </a:r>
            <a:r>
              <a:rPr lang="ru-RU" sz="1600" b="1" kern="50" spc="10" dirty="0">
                <a:solidFill>
                  <a:srgbClr val="0070C0"/>
                </a:solidFill>
                <a:latin typeface="Oswald"/>
                <a:ea typeface="Times New Roman" panose="02020603050405020304" pitchFamily="18" charset="0"/>
              </a:rPr>
              <a:t> и оценки комиссии</a:t>
            </a:r>
            <a:r>
              <a:rPr lang="ru-RU" sz="1600" b="1" kern="50" spc="10" dirty="0" smtClean="0">
                <a:solidFill>
                  <a:srgbClr val="0070C0"/>
                </a:solidFill>
                <a:latin typeface="Oswald"/>
                <a:ea typeface="Times New Roman" panose="02020603050405020304" pitchFamily="18" charset="0"/>
              </a:rPr>
              <a:t>)</a:t>
            </a:r>
            <a:endParaRPr lang="ru-RU" sz="1400" b="1" kern="50" dirty="0">
              <a:solidFill>
                <a:srgbClr val="0070C0"/>
              </a:solidFill>
              <a:effectLst/>
              <a:latin typeface="Oswald"/>
              <a:ea typeface="Times New Roman" panose="02020603050405020304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5303912" y="1274250"/>
            <a:ext cx="15220" cy="270545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lg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119336" y="4538607"/>
            <a:ext cx="1185664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b="1" kern="50" spc="10" dirty="0">
                <a:latin typeface="Oswald"/>
                <a:ea typeface="Times New Roman" panose="02020603050405020304" pitchFamily="18" charset="0"/>
              </a:rPr>
              <a:t>для руководителей </a:t>
            </a:r>
            <a:r>
              <a:rPr lang="ru-RU" sz="1600" kern="50" spc="10" dirty="0">
                <a:latin typeface="Oswald"/>
                <a:ea typeface="Times New Roman" panose="02020603050405020304" pitchFamily="18" charset="0"/>
              </a:rPr>
              <a:t>организаций образования</a:t>
            </a:r>
            <a:r>
              <a:rPr lang="kk-KZ" sz="1600" kern="50" spc="10" dirty="0">
                <a:latin typeface="Oswald"/>
                <a:ea typeface="Times New Roman" panose="02020603050405020304" pitchFamily="18" charset="0"/>
              </a:rPr>
              <a:t> и методических кабинетов (центров</a:t>
            </a:r>
            <a:r>
              <a:rPr lang="kk-KZ" sz="1600" kern="50" spc="10" dirty="0" smtClean="0">
                <a:latin typeface="Oswald"/>
                <a:ea typeface="Times New Roman" panose="02020603050405020304" pitchFamily="18" charset="0"/>
              </a:rPr>
              <a:t>):</a:t>
            </a:r>
          </a:p>
          <a:p>
            <a:pPr indent="449580" algn="just">
              <a:spcAft>
                <a:spcPts val="0"/>
              </a:spcAft>
            </a:pPr>
            <a:endParaRPr lang="ru-RU" sz="1400" kern="50" dirty="0">
              <a:latin typeface="Oswald"/>
              <a:ea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r>
              <a:rPr lang="ru-RU" sz="1600" kern="50" spc="10" dirty="0">
                <a:latin typeface="Oswald"/>
                <a:ea typeface="Times New Roman" panose="02020603050405020304" pitchFamily="18" charset="0"/>
              </a:rPr>
              <a:t>1) национальное квалификационное тестирование;</a:t>
            </a:r>
            <a:endParaRPr lang="ru-RU" sz="1400" kern="50" dirty="0">
              <a:latin typeface="Oswald"/>
              <a:ea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r>
              <a:rPr lang="ru-RU" sz="1600" kern="50" spc="10" dirty="0">
                <a:latin typeface="Oswald"/>
                <a:ea typeface="Times New Roman" panose="02020603050405020304" pitchFamily="18" charset="0"/>
              </a:rPr>
              <a:t>2) квалификационная оценка; </a:t>
            </a:r>
            <a:endParaRPr lang="ru-RU" sz="1400" kern="50" dirty="0">
              <a:latin typeface="Oswald"/>
              <a:ea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r>
              <a:rPr lang="ru-RU" sz="1600" kern="50" spc="10" dirty="0">
                <a:latin typeface="Oswald"/>
                <a:ea typeface="Times New Roman" panose="02020603050405020304" pitchFamily="18" charset="0"/>
              </a:rPr>
              <a:t>3) комплексное аналитическое обобщение результатов деятельности;</a:t>
            </a:r>
            <a:endParaRPr lang="ru-RU" sz="1400" kern="50" dirty="0">
              <a:latin typeface="Oswald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1600" b="1" kern="50" spc="10" dirty="0">
                <a:solidFill>
                  <a:srgbClr val="FF0000"/>
                </a:solidFill>
                <a:latin typeface="Oswald"/>
                <a:ea typeface="Times New Roman" panose="02020603050405020304" pitchFamily="18" charset="0"/>
              </a:rPr>
              <a:t>       </a:t>
            </a:r>
            <a:r>
              <a:rPr lang="ru-RU" sz="1600" b="1" kern="50" spc="10" dirty="0" smtClean="0">
                <a:solidFill>
                  <a:srgbClr val="FF0000"/>
                </a:solidFill>
                <a:latin typeface="Oswald"/>
                <a:ea typeface="Times New Roman" panose="02020603050405020304" pitchFamily="18" charset="0"/>
              </a:rPr>
              <a:t> </a:t>
            </a:r>
            <a:r>
              <a:rPr lang="ru-RU" sz="1600" b="1" kern="50" spc="10" dirty="0" smtClean="0">
                <a:solidFill>
                  <a:srgbClr val="0070C0"/>
                </a:solidFill>
                <a:latin typeface="Oswald"/>
                <a:ea typeface="Times New Roman" panose="02020603050405020304" pitchFamily="18" charset="0"/>
              </a:rPr>
              <a:t>4</a:t>
            </a:r>
            <a:r>
              <a:rPr lang="ru-RU" sz="1600" b="1" kern="50" spc="10" dirty="0">
                <a:solidFill>
                  <a:srgbClr val="0070C0"/>
                </a:solidFill>
                <a:latin typeface="Oswald"/>
                <a:ea typeface="Times New Roman" panose="02020603050405020304" pitchFamily="18" charset="0"/>
              </a:rPr>
              <a:t>) собеседование на заседании аттестационной комиссии с презентацией результатов деятельности (в случаях несовпадения оценки </a:t>
            </a:r>
            <a:r>
              <a:rPr lang="kk-KZ" sz="1600" b="1" kern="50" spc="10" dirty="0">
                <a:solidFill>
                  <a:srgbClr val="0070C0"/>
                </a:solidFill>
                <a:latin typeface="Oswald"/>
                <a:ea typeface="Times New Roman" panose="02020603050405020304" pitchFamily="18" charset="0"/>
              </a:rPr>
              <a:t>самооценивания</a:t>
            </a:r>
            <a:r>
              <a:rPr lang="ru-RU" sz="1600" b="1" kern="50" spc="10" dirty="0">
                <a:solidFill>
                  <a:srgbClr val="0070C0"/>
                </a:solidFill>
                <a:latin typeface="Oswald"/>
                <a:ea typeface="Times New Roman" panose="02020603050405020304" pitchFamily="18" charset="0"/>
              </a:rPr>
              <a:t> и оценки комиссии</a:t>
            </a:r>
            <a:endParaRPr lang="ru-RU" sz="1400" b="1" kern="50" dirty="0">
              <a:solidFill>
                <a:srgbClr val="0070C0"/>
              </a:solidFill>
              <a:effectLst/>
              <a:latin typeface="Oswald"/>
              <a:ea typeface="Times New Roman" panose="02020603050405020304" pitchFamily="18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H="1">
            <a:off x="1631504" y="4206336"/>
            <a:ext cx="9145016" cy="7200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lg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3194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66790" y="81065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2400" b="1" dirty="0" smtClean="0">
                <a:solidFill>
                  <a:schemeClr val="bg1"/>
                </a:solidFill>
              </a:rPr>
              <a:t>АТТЕСТАЦИЯ ПЕДАГОГОВ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1530" y="803271"/>
            <a:ext cx="3137823" cy="7386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kk-KZ" sz="1400" b="1" dirty="0" smtClean="0">
                <a:solidFill>
                  <a:schemeClr val="tx1"/>
                </a:solidFill>
                <a:latin typeface="Oswald"/>
              </a:rPr>
              <a:t>НАЦИОНАЛЬНОЕ КВАЛИФИКАЦИОННОЕ ТЕСТИРОВАНИЕ</a:t>
            </a:r>
            <a:endParaRPr lang="ru-RU" sz="1400" b="1" dirty="0">
              <a:solidFill>
                <a:schemeClr val="tx1"/>
              </a:solidFill>
              <a:latin typeface="Oswald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1892" y="2342561"/>
            <a:ext cx="321801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k-KZ" sz="1400" dirty="0">
                <a:latin typeface="Oswald"/>
                <a:cs typeface="Segoe UI" panose="020B0502040204020203" pitchFamily="34" charset="0"/>
              </a:rPr>
              <a:t>Заявление в Национальный центр тестирования по ссылке </a:t>
            </a:r>
            <a:r>
              <a:rPr lang="en-US" sz="1400" dirty="0" err="1">
                <a:latin typeface="Oswald"/>
                <a:cs typeface="Segoe UI" panose="020B0502040204020203" pitchFamily="34" charset="0"/>
              </a:rPr>
              <a:t>ngt</a:t>
            </a:r>
            <a:r>
              <a:rPr lang="ru-RU" sz="1400" dirty="0">
                <a:latin typeface="Oswald"/>
                <a:cs typeface="Segoe UI" panose="020B0502040204020203" pitchFamily="34" charset="0"/>
              </a:rPr>
              <a:t>.</a:t>
            </a:r>
            <a:r>
              <a:rPr lang="en-US" sz="1400" dirty="0" err="1">
                <a:latin typeface="Oswald"/>
                <a:cs typeface="Segoe UI" panose="020B0502040204020203" pitchFamily="34" charset="0"/>
              </a:rPr>
              <a:t>testcenter</a:t>
            </a:r>
            <a:r>
              <a:rPr lang="ru-RU" sz="1400" dirty="0">
                <a:latin typeface="Oswald"/>
                <a:cs typeface="Segoe UI" panose="020B0502040204020203" pitchFamily="34" charset="0"/>
              </a:rPr>
              <a:t>.</a:t>
            </a:r>
            <a:r>
              <a:rPr lang="en-US" sz="1400" dirty="0" err="1">
                <a:latin typeface="Oswald"/>
                <a:cs typeface="Segoe UI" panose="020B0502040204020203" pitchFamily="34" charset="0"/>
              </a:rPr>
              <a:t>kz</a:t>
            </a:r>
            <a:r>
              <a:rPr lang="kk-KZ" sz="1400" dirty="0">
                <a:latin typeface="Oswald"/>
                <a:cs typeface="Segoe UI" panose="020B0502040204020203" pitchFamily="34" charset="0"/>
              </a:rPr>
              <a:t> (подается </a:t>
            </a:r>
            <a:r>
              <a:rPr lang="kk-KZ" sz="1400" dirty="0" smtClean="0">
                <a:latin typeface="Oswald"/>
                <a:cs typeface="Segoe UI" panose="020B0502040204020203" pitchFamily="34" charset="0"/>
              </a:rPr>
              <a:t>самостоятельно)</a:t>
            </a:r>
            <a:endParaRPr lang="ru-RU" sz="1400" dirty="0">
              <a:latin typeface="Oswald"/>
              <a:cs typeface="Segoe UI" panose="020B0502040204020203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0749" y="3620240"/>
            <a:ext cx="323881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k-KZ" sz="1400" dirty="0" smtClean="0">
                <a:latin typeface="Oswald"/>
                <a:cs typeface="Segoe UI" panose="020B0502040204020203" pitchFamily="34" charset="0"/>
              </a:rPr>
              <a:t>Национальный центр тестирования </a:t>
            </a:r>
            <a:r>
              <a:rPr lang="kk-KZ" sz="1400" dirty="0">
                <a:latin typeface="Oswald"/>
                <a:cs typeface="Segoe UI" panose="020B0502040204020203" pitchFamily="34" charset="0"/>
              </a:rPr>
              <a:t>формирует график проведения НКТ и </a:t>
            </a:r>
            <a:r>
              <a:rPr lang="kk-KZ" sz="1400" dirty="0" smtClean="0">
                <a:latin typeface="Oswald"/>
                <a:cs typeface="Segoe UI" panose="020B0502040204020203" pitchFamily="34" charset="0"/>
              </a:rPr>
              <a:t>направляет </a:t>
            </a:r>
            <a:r>
              <a:rPr lang="kk-KZ" sz="1400" dirty="0">
                <a:latin typeface="Oswald"/>
                <a:cs typeface="Segoe UI" panose="020B0502040204020203" pitchFamily="34" charset="0"/>
              </a:rPr>
              <a:t>в личный кабинет педагога пропуск</a:t>
            </a:r>
            <a:endParaRPr lang="ru-RU" sz="1400" dirty="0">
              <a:latin typeface="Oswald"/>
              <a:cs typeface="Segoe UI" panose="020B0502040204020203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2110" y="4897919"/>
            <a:ext cx="32246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k-KZ" sz="1400" dirty="0">
                <a:latin typeface="Oswald"/>
                <a:cs typeface="Segoe UI" panose="020B0502040204020203" pitchFamily="34" charset="0"/>
              </a:rPr>
              <a:t>Сдача </a:t>
            </a:r>
            <a:r>
              <a:rPr lang="kk-KZ" sz="1400" dirty="0" smtClean="0">
                <a:latin typeface="Oswald"/>
                <a:cs typeface="Segoe UI" panose="020B0502040204020203" pitchFamily="34" charset="0"/>
              </a:rPr>
              <a:t>Национального квалификационного тестирования </a:t>
            </a:r>
            <a:r>
              <a:rPr lang="kk-KZ" sz="1400" dirty="0">
                <a:latin typeface="Oswald"/>
                <a:cs typeface="Segoe UI" panose="020B0502040204020203" pitchFamily="34" charset="0"/>
              </a:rPr>
              <a:t>на базе организации определенной НЦТ </a:t>
            </a:r>
            <a:endParaRPr lang="en-US" sz="1400" dirty="0">
              <a:latin typeface="Oswald"/>
              <a:cs typeface="Segoe UI" panose="020B0502040204020203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5101" y="1605450"/>
            <a:ext cx="2730679" cy="48163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Autofit/>
          </a:bodyPr>
          <a:lstStyle>
            <a:defPPr>
              <a:defRPr lang="ru-RU"/>
            </a:defPPr>
            <a:lvl1pPr algn="ctr">
              <a:defRPr sz="1200">
                <a:latin typeface="Segoe UI" panose="020B0502040204020203" pitchFamily="34" charset="0"/>
              </a:defRPr>
            </a:lvl1pPr>
          </a:lstStyle>
          <a:p>
            <a:r>
              <a:rPr lang="ru-RU" sz="1300" b="1" dirty="0" smtClean="0">
                <a:solidFill>
                  <a:prstClr val="black"/>
                </a:solidFill>
                <a:latin typeface="Oswald"/>
              </a:rPr>
              <a:t>Формат проведения: </a:t>
            </a:r>
            <a:r>
              <a:rPr lang="ru-RU" sz="1300" dirty="0" smtClean="0">
                <a:solidFill>
                  <a:prstClr val="black"/>
                </a:solidFill>
                <a:latin typeface="Oswald"/>
              </a:rPr>
              <a:t>электронный</a:t>
            </a:r>
            <a:endParaRPr lang="ru-RU" sz="1300" b="1" dirty="0">
              <a:solidFill>
                <a:prstClr val="black"/>
              </a:solidFill>
              <a:latin typeface="Oswald"/>
            </a:endParaRPr>
          </a:p>
        </p:txBody>
      </p:sp>
      <p:pic>
        <p:nvPicPr>
          <p:cNvPr id="11" name="Picture 6">
            <a:extLst>
              <a:ext uri="{FF2B5EF4-FFF2-40B4-BE49-F238E27FC236}">
                <a16:creationId xmlns:a16="http://schemas.microsoft.com/office/drawing/2014/main" xmlns="" id="{25A0FE99-EA7C-4325-AF66-B0C7C9C2D1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5" t="12202" r="81861" b="18073"/>
          <a:stretch/>
        </p:blipFill>
        <p:spPr bwMode="auto">
          <a:xfrm>
            <a:off x="99875" y="2361960"/>
            <a:ext cx="277002" cy="457654"/>
          </a:xfrm>
          <a:prstGeom prst="rect">
            <a:avLst/>
          </a:prstGeom>
          <a:solidFill>
            <a:schemeClr val="tx2"/>
          </a:solidFill>
          <a:extLst/>
        </p:spPr>
      </p:pic>
      <p:pic>
        <p:nvPicPr>
          <p:cNvPr id="12" name="Picture 6">
            <a:extLst>
              <a:ext uri="{FF2B5EF4-FFF2-40B4-BE49-F238E27FC236}">
                <a16:creationId xmlns:a16="http://schemas.microsoft.com/office/drawing/2014/main" xmlns="" id="{F3E6B3CF-C6A5-45F6-83A6-A4E5F26FE64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37" t="12202" r="50915" b="18501"/>
          <a:stretch/>
        </p:blipFill>
        <p:spPr bwMode="auto">
          <a:xfrm>
            <a:off x="129165" y="3651581"/>
            <a:ext cx="218423" cy="329964"/>
          </a:xfrm>
          <a:prstGeom prst="rect">
            <a:avLst/>
          </a:prstGeom>
          <a:solidFill>
            <a:schemeClr val="tx2"/>
          </a:solidFill>
          <a:extLst/>
        </p:spPr>
      </p:pic>
      <p:pic>
        <p:nvPicPr>
          <p:cNvPr id="13" name="Picture 6">
            <a:extLst>
              <a:ext uri="{FF2B5EF4-FFF2-40B4-BE49-F238E27FC236}">
                <a16:creationId xmlns:a16="http://schemas.microsoft.com/office/drawing/2014/main" xmlns="" id="{D6CEC509-8ED3-41BC-B29F-E7CBFA9DC5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79" t="15566" r="20306" b="15566"/>
          <a:stretch/>
        </p:blipFill>
        <p:spPr bwMode="auto">
          <a:xfrm>
            <a:off x="93537" y="4966994"/>
            <a:ext cx="265222" cy="407978"/>
          </a:xfrm>
          <a:prstGeom prst="rect">
            <a:avLst/>
          </a:prstGeom>
          <a:solidFill>
            <a:schemeClr val="tx2"/>
          </a:solidFill>
          <a:extLst/>
        </p:spPr>
      </p:pic>
      <p:sp>
        <p:nvSpPr>
          <p:cNvPr id="14" name="TextBox 13"/>
          <p:cNvSpPr txBox="1"/>
          <p:nvPr/>
        </p:nvSpPr>
        <p:spPr>
          <a:xfrm>
            <a:off x="6809582" y="787853"/>
            <a:ext cx="2730679" cy="48163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>
            <a:defPPr>
              <a:defRPr lang="ru-RU"/>
            </a:defPPr>
            <a:lvl1pPr algn="ctr">
              <a:defRPr sz="1200">
                <a:latin typeface="Segoe UI" panose="020B0502040204020203" pitchFamily="34" charset="0"/>
              </a:defRPr>
            </a:lvl1pPr>
          </a:lstStyle>
          <a:p>
            <a:r>
              <a:rPr lang="ru-RU" sz="1300" b="1" dirty="0" smtClean="0">
                <a:solidFill>
                  <a:srgbClr val="0070C0"/>
                </a:solidFill>
                <a:latin typeface="Oswald"/>
              </a:rPr>
              <a:t>КТО СДАЕТ НКТ?</a:t>
            </a:r>
            <a:endParaRPr lang="ru-RU" sz="1300" b="1" dirty="0">
              <a:solidFill>
                <a:srgbClr val="0070C0"/>
              </a:solidFill>
              <a:latin typeface="Oswald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229161" y="1514606"/>
            <a:ext cx="7689607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just">
              <a:spcAft>
                <a:spcPts val="0"/>
              </a:spcAft>
            </a:pPr>
            <a:r>
              <a:rPr lang="kk-KZ" sz="1400" kern="50" dirty="0">
                <a:latin typeface="Oswald"/>
                <a:ea typeface="Times New Roman" panose="02020603050405020304" pitchFamily="18" charset="0"/>
              </a:rPr>
              <a:t>Педагоги: </a:t>
            </a:r>
            <a:endParaRPr lang="kk-KZ" sz="1400" kern="50" dirty="0" smtClean="0">
              <a:latin typeface="Oswald"/>
              <a:ea typeface="Times New Roman" panose="02020603050405020304" pitchFamily="18" charset="0"/>
            </a:endParaRPr>
          </a:p>
          <a:p>
            <a:pPr indent="540385" algn="just">
              <a:spcAft>
                <a:spcPts val="0"/>
              </a:spcAft>
            </a:pPr>
            <a:endParaRPr lang="kk-KZ" sz="1400" kern="50" dirty="0" smtClean="0">
              <a:latin typeface="Oswald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kk-KZ" sz="1400" kern="50" dirty="0" smtClean="0">
                <a:latin typeface="Oswald"/>
                <a:ea typeface="Times New Roman" panose="02020603050405020304" pitchFamily="18" charset="0"/>
              </a:rPr>
              <a:t>идущие на очередное (досрочное) присвоение квалификационной категории;</a:t>
            </a: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kk-KZ" sz="1400" kern="50" dirty="0">
              <a:latin typeface="Oswald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400" kern="50" dirty="0" smtClean="0">
                <a:latin typeface="Oswald"/>
                <a:ea typeface="Times New Roman" panose="02020603050405020304" pitchFamily="18" charset="0"/>
              </a:rPr>
              <a:t>выпускники </a:t>
            </a:r>
            <a:r>
              <a:rPr lang="ru-RU" sz="1400" kern="50" dirty="0">
                <a:latin typeface="Oswald"/>
                <a:ea typeface="Times New Roman" panose="02020603050405020304" pitchFamily="18" charset="0"/>
              </a:rPr>
              <a:t>вузов и </a:t>
            </a:r>
            <a:r>
              <a:rPr lang="ru-RU" sz="1400" kern="50" dirty="0" err="1">
                <a:latin typeface="Oswald"/>
                <a:ea typeface="Times New Roman" panose="02020603050405020304" pitchFamily="18" charset="0"/>
              </a:rPr>
              <a:t>ТиПО</a:t>
            </a:r>
            <a:r>
              <a:rPr lang="ru-RU" sz="1400" kern="50" dirty="0">
                <a:latin typeface="Oswald"/>
                <a:ea typeface="Times New Roman" panose="02020603050405020304" pitchFamily="18" charset="0"/>
              </a:rPr>
              <a:t> по педагогическим специальностям, вновь прибывшие лица сдают НКТ для присвоения квалификационной категории «педагог»;</a:t>
            </a:r>
          </a:p>
          <a:p>
            <a:pPr marL="171450" indent="-1714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ru-RU" sz="1200" kern="50" dirty="0">
              <a:latin typeface="Oswald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kk-KZ" sz="1400" kern="50" dirty="0">
                <a:latin typeface="Oswald"/>
                <a:ea typeface="Times New Roman" panose="02020603050405020304" pitchFamily="18" charset="0"/>
              </a:rPr>
              <a:t>возобновившие работу в должности, по которой присвоена квалификационная</a:t>
            </a:r>
            <a:r>
              <a:rPr lang="ru-RU" sz="1400" kern="50" dirty="0">
                <a:latin typeface="Oswald"/>
                <a:ea typeface="Times New Roman" panose="02020603050405020304" pitchFamily="18" charset="0"/>
              </a:rPr>
              <a:t> категория, независимо от причин ее прекращения</a:t>
            </a:r>
            <a:r>
              <a:rPr lang="kk-KZ" sz="1400" kern="50" dirty="0" smtClean="0">
                <a:latin typeface="Oswald"/>
                <a:ea typeface="Times New Roman" panose="02020603050405020304" pitchFamily="18" charset="0"/>
              </a:rPr>
              <a:t>;</a:t>
            </a:r>
          </a:p>
          <a:p>
            <a:pPr marL="171450" indent="-1714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ru-RU" sz="1200" kern="50" dirty="0">
              <a:latin typeface="Oswald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400" kern="50" dirty="0">
                <a:latin typeface="Oswald"/>
                <a:ea typeface="Times New Roman" panose="02020603050405020304" pitchFamily="18" charset="0"/>
              </a:rPr>
              <a:t>перешедши</a:t>
            </a:r>
            <a:r>
              <a:rPr lang="kk-KZ" sz="1400" kern="50" dirty="0">
                <a:latin typeface="Oswald"/>
                <a:ea typeface="Times New Roman" panose="02020603050405020304" pitchFamily="18" charset="0"/>
              </a:rPr>
              <a:t>е</a:t>
            </a:r>
            <a:r>
              <a:rPr lang="ru-RU" sz="1400" kern="50" dirty="0">
                <a:latin typeface="Oswald"/>
                <a:ea typeface="Times New Roman" panose="02020603050405020304" pitchFamily="18" charset="0"/>
              </a:rPr>
              <a:t> в организации образования с уполномоченного органа в области образования, органов управления образованием, </a:t>
            </a:r>
            <a:r>
              <a:rPr lang="kk-KZ" sz="1400" kern="50" dirty="0">
                <a:latin typeface="Oswald"/>
                <a:ea typeface="Times New Roman" panose="02020603050405020304" pitchFamily="18" charset="0"/>
              </a:rPr>
              <a:t>организаций</a:t>
            </a:r>
            <a:r>
              <a:rPr lang="ru-RU" sz="1400" kern="50" dirty="0">
                <a:latin typeface="Oswald"/>
                <a:ea typeface="Times New Roman" panose="02020603050405020304" pitchFamily="18" charset="0"/>
              </a:rPr>
              <a:t> повышения квалификации, высших учебных заведений</a:t>
            </a:r>
            <a:r>
              <a:rPr lang="kk-KZ" sz="1400" kern="50" dirty="0" smtClean="0">
                <a:latin typeface="Oswald"/>
                <a:ea typeface="Times New Roman" panose="02020603050405020304" pitchFamily="18" charset="0"/>
              </a:rPr>
              <a:t>;</a:t>
            </a:r>
          </a:p>
          <a:p>
            <a:pPr marL="171450" indent="-1714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ru-RU" sz="1200" kern="50" dirty="0">
              <a:latin typeface="Oswald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kk-KZ" sz="1400" kern="50" dirty="0">
                <a:latin typeface="Oswald"/>
                <a:ea typeface="Times New Roman" panose="02020603050405020304" pitchFamily="18" charset="0"/>
              </a:rPr>
              <a:t>находившиеся на обучении (стажировке) по специальности за пределами Республики Казахстан</a:t>
            </a:r>
            <a:r>
              <a:rPr lang="kk-KZ" sz="1400" kern="50" dirty="0" smtClean="0">
                <a:latin typeface="Oswald"/>
                <a:ea typeface="Times New Roman" panose="02020603050405020304" pitchFamily="18" charset="0"/>
              </a:rPr>
              <a:t>;</a:t>
            </a:r>
          </a:p>
          <a:p>
            <a:pPr marL="171450" indent="-1714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ru-RU" sz="1200" kern="50" dirty="0">
              <a:latin typeface="Oswald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kk-KZ" sz="1400" kern="50" dirty="0">
                <a:latin typeface="Oswald"/>
                <a:ea typeface="Times New Roman" panose="02020603050405020304" pitchFamily="18" charset="0"/>
              </a:rPr>
              <a:t>осуществлявшие педагогическую деятельность и прибывшие в Республику Казахстан из стран ближнего и дальнего зарубежья</a:t>
            </a:r>
            <a:r>
              <a:rPr lang="kk-KZ" sz="1400" kern="50" dirty="0" smtClean="0">
                <a:latin typeface="Oswald"/>
                <a:ea typeface="Times New Roman" panose="02020603050405020304" pitchFamily="18" charset="0"/>
              </a:rPr>
              <a:t>;</a:t>
            </a:r>
          </a:p>
          <a:p>
            <a:pPr marL="171450" indent="-1714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ru-RU" sz="1200" kern="50" dirty="0">
              <a:latin typeface="Oswald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kk-KZ" sz="1400" kern="50" dirty="0">
                <a:latin typeface="Oswald"/>
                <a:ea typeface="Times New Roman" panose="02020603050405020304" pitchFamily="18" charset="0"/>
              </a:rPr>
              <a:t>впервые приступившие к педагогической деятельности при наличии документов, подтверждающих образование, трудовой стаж, сдают </a:t>
            </a:r>
            <a:r>
              <a:rPr lang="ru-RU" sz="1400" kern="50" dirty="0">
                <a:latin typeface="Oswald"/>
                <a:ea typeface="Times New Roman" panose="02020603050405020304" pitchFamily="18" charset="0"/>
              </a:rPr>
              <a:t>НКТ на категорию, соответствующую квалификационным </a:t>
            </a:r>
            <a:r>
              <a:rPr lang="ru-RU" sz="1400" kern="50" dirty="0" smtClean="0">
                <a:latin typeface="Oswald"/>
                <a:ea typeface="Times New Roman" panose="02020603050405020304" pitchFamily="18" charset="0"/>
              </a:rPr>
              <a:t>требованиям</a:t>
            </a:r>
            <a:endParaRPr lang="ru-RU" sz="1200" kern="50" dirty="0">
              <a:effectLst/>
              <a:latin typeface="Oswald"/>
              <a:ea typeface="Times New Roman" panose="02020603050405020304" pitchFamily="18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3997799" y="894910"/>
            <a:ext cx="23345" cy="551334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lg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5560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66790" y="81065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2400" b="1" dirty="0" smtClean="0">
                <a:solidFill>
                  <a:schemeClr val="bg1"/>
                </a:solidFill>
              </a:rPr>
              <a:t>АТТЕСТАЦИЯ ПЕДАГОГОВ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9302" y="2876945"/>
            <a:ext cx="633135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kk-KZ" sz="1600" kern="50" spc="10" dirty="0">
                <a:latin typeface="Oswald"/>
                <a:ea typeface="Times New Roman" panose="02020603050405020304" pitchFamily="18" charset="0"/>
              </a:rPr>
              <a:t>Пересмотрено тестирование педагогов </a:t>
            </a:r>
            <a:r>
              <a:rPr lang="kk-KZ" sz="1600" b="1" kern="50" spc="10" dirty="0">
                <a:solidFill>
                  <a:srgbClr val="0070C0"/>
                </a:solidFill>
                <a:latin typeface="Oswald"/>
                <a:ea typeface="Times New Roman" panose="02020603050405020304" pitchFamily="18" charset="0"/>
              </a:rPr>
              <a:t>физической культуры</a:t>
            </a:r>
            <a:r>
              <a:rPr lang="kk-KZ" sz="1600" b="1" kern="50" spc="10" dirty="0">
                <a:latin typeface="Oswald"/>
                <a:ea typeface="Times New Roman" panose="02020603050405020304" pitchFamily="18" charset="0"/>
              </a:rPr>
              <a:t> </a:t>
            </a:r>
            <a:r>
              <a:rPr lang="kk-KZ" sz="1600" kern="50" spc="10" dirty="0">
                <a:latin typeface="Oswald"/>
                <a:ea typeface="Times New Roman" panose="02020603050405020304" pitchFamily="18" charset="0"/>
              </a:rPr>
              <a:t>с правом выбора: </a:t>
            </a:r>
            <a:endParaRPr lang="kk-KZ" sz="1600" kern="50" spc="10" dirty="0" smtClean="0">
              <a:latin typeface="Oswald"/>
              <a:ea typeface="Times New Roman" panose="02020603050405020304" pitchFamily="18" charset="0"/>
            </a:endParaRPr>
          </a:p>
          <a:p>
            <a:pPr algn="just"/>
            <a:endParaRPr lang="kk-KZ" sz="1600" kern="50" spc="10" dirty="0" smtClean="0">
              <a:latin typeface="Oswald"/>
              <a:ea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kk-KZ" sz="1600" kern="50" spc="10" dirty="0" smtClean="0">
                <a:latin typeface="Oswald"/>
                <a:ea typeface="Times New Roman" panose="02020603050405020304" pitchFamily="18" charset="0"/>
              </a:rPr>
              <a:t>сдача НКТ;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kk-KZ" sz="1600" kern="50" spc="10" dirty="0" smtClean="0">
                <a:latin typeface="Oswald"/>
                <a:ea typeface="Times New Roman" panose="02020603050405020304" pitchFamily="18" charset="0"/>
              </a:rPr>
              <a:t>тесты </a:t>
            </a:r>
            <a:r>
              <a:rPr lang="ru-RU" sz="1600" kern="50" spc="10" dirty="0">
                <a:latin typeface="Oswald"/>
                <a:ea typeface="Times New Roman" panose="02020603050405020304" pitchFamily="18" charset="0"/>
              </a:rPr>
              <a:t>Первого Президента Республики Казахстан – </a:t>
            </a:r>
            <a:r>
              <a:rPr lang="ru-RU" sz="1600" kern="50" spc="10" dirty="0" err="1">
                <a:latin typeface="Oswald"/>
                <a:ea typeface="Times New Roman" panose="02020603050405020304" pitchFamily="18" charset="0"/>
              </a:rPr>
              <a:t>Елбасы</a:t>
            </a:r>
            <a:r>
              <a:rPr lang="ru-RU" sz="1600" kern="50" spc="10" dirty="0">
                <a:latin typeface="Oswald"/>
                <a:ea typeface="Times New Roman" panose="02020603050405020304" pitchFamily="18" charset="0"/>
              </a:rPr>
              <a:t>;</a:t>
            </a:r>
          </a:p>
          <a:p>
            <a:pPr algn="just"/>
            <a:endParaRPr lang="ru-RU" sz="1600" kern="50" spc="10" dirty="0">
              <a:latin typeface="Oswald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6244" y="4941168"/>
            <a:ext cx="63574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1600" dirty="0">
                <a:latin typeface="Oswald"/>
              </a:rPr>
              <a:t>Предусмотрены тестовые задания </a:t>
            </a:r>
            <a:r>
              <a:rPr lang="ru-RU" sz="1600" b="1" dirty="0">
                <a:solidFill>
                  <a:srgbClr val="0070C0"/>
                </a:solidFill>
                <a:latin typeface="Oswald"/>
              </a:rPr>
              <a:t>для воспитателей </a:t>
            </a:r>
            <a:r>
              <a:rPr lang="ru-RU" sz="1600" b="1" dirty="0" err="1">
                <a:solidFill>
                  <a:srgbClr val="0070C0"/>
                </a:solidFill>
                <a:latin typeface="Oswald"/>
              </a:rPr>
              <a:t>интернатных</a:t>
            </a:r>
            <a:r>
              <a:rPr lang="ru-RU" sz="1600" b="1" dirty="0">
                <a:solidFill>
                  <a:srgbClr val="0070C0"/>
                </a:solidFill>
                <a:latin typeface="Oswald"/>
              </a:rPr>
              <a:t>,  специальных организаций, общежитий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30243" y="1196752"/>
            <a:ext cx="647309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1600" kern="50" spc="10" dirty="0">
                <a:latin typeface="Oswald"/>
                <a:ea typeface="Times New Roman" panose="02020603050405020304" pitchFamily="18" charset="0"/>
              </a:rPr>
              <a:t>Увеличен </a:t>
            </a:r>
            <a:r>
              <a:rPr lang="ru-RU" sz="1600" b="1" kern="50" spc="10" dirty="0">
                <a:solidFill>
                  <a:srgbClr val="0070C0"/>
                </a:solidFill>
                <a:latin typeface="Oswald"/>
                <a:ea typeface="Times New Roman" panose="02020603050405020304" pitchFamily="18" charset="0"/>
              </a:rPr>
              <a:t>процент проходных баллов </a:t>
            </a:r>
            <a:r>
              <a:rPr lang="ru-RU" sz="1600" b="1" kern="50" spc="10" dirty="0" smtClean="0">
                <a:solidFill>
                  <a:srgbClr val="0070C0"/>
                </a:solidFill>
                <a:latin typeface="Oswald"/>
                <a:ea typeface="Times New Roman" panose="02020603050405020304" pitchFamily="18" charset="0"/>
              </a:rPr>
              <a:t>тестирования</a:t>
            </a:r>
            <a:r>
              <a:rPr lang="kk-KZ" sz="1600" kern="50" spc="10" dirty="0" smtClean="0">
                <a:latin typeface="Oswald"/>
                <a:ea typeface="Times New Roman" panose="02020603050405020304" pitchFamily="18" charset="0"/>
              </a:rPr>
              <a:t>:</a:t>
            </a:r>
          </a:p>
          <a:p>
            <a:pPr algn="just"/>
            <a:endParaRPr lang="kk-KZ" sz="1600" kern="50" spc="10" dirty="0" smtClean="0">
              <a:latin typeface="Oswald"/>
              <a:ea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600" kern="50" spc="10" dirty="0" smtClean="0">
                <a:latin typeface="Oswald"/>
                <a:ea typeface="Times New Roman" panose="02020603050405020304" pitchFamily="18" charset="0"/>
              </a:rPr>
              <a:t> </a:t>
            </a:r>
            <a:r>
              <a:rPr lang="ru-RU" sz="1600" kern="50" spc="10" dirty="0">
                <a:latin typeface="Oswald"/>
                <a:ea typeface="Times New Roman" panose="02020603050405020304" pitchFamily="18" charset="0"/>
              </a:rPr>
              <a:t>для выпускников </a:t>
            </a:r>
            <a:r>
              <a:rPr lang="ru-RU" sz="1600" kern="50" spc="10" dirty="0" smtClean="0">
                <a:latin typeface="Oswald"/>
                <a:ea typeface="Times New Roman" panose="02020603050405020304" pitchFamily="18" charset="0"/>
              </a:rPr>
              <a:t>- </a:t>
            </a:r>
            <a:r>
              <a:rPr lang="ru-RU" sz="1600" kern="50" spc="10" dirty="0" smtClean="0">
                <a:solidFill>
                  <a:srgbClr val="0070C0"/>
                </a:solidFill>
                <a:latin typeface="Oswald"/>
                <a:ea typeface="Times New Roman" panose="02020603050405020304" pitchFamily="18" charset="0"/>
              </a:rPr>
              <a:t>до </a:t>
            </a:r>
            <a:r>
              <a:rPr lang="ru-RU" sz="1600" kern="50" spc="10" dirty="0">
                <a:solidFill>
                  <a:srgbClr val="0070C0"/>
                </a:solidFill>
                <a:latin typeface="Oswald"/>
                <a:ea typeface="Times New Roman" panose="02020603050405020304" pitchFamily="18" charset="0"/>
              </a:rPr>
              <a:t>70</a:t>
            </a:r>
            <a:r>
              <a:rPr lang="ru-RU" sz="1600" kern="50" spc="10" dirty="0" smtClean="0">
                <a:solidFill>
                  <a:srgbClr val="0070C0"/>
                </a:solidFill>
                <a:latin typeface="Oswald"/>
                <a:ea typeface="Times New Roman" panose="02020603050405020304" pitchFamily="18" charset="0"/>
              </a:rPr>
              <a:t>%;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600" kern="50" spc="10" dirty="0" smtClean="0">
                <a:latin typeface="Oswald"/>
                <a:ea typeface="Times New Roman" panose="02020603050405020304" pitchFamily="18" charset="0"/>
              </a:rPr>
              <a:t>для </a:t>
            </a:r>
            <a:r>
              <a:rPr lang="ru-RU" sz="1600" kern="50" spc="10" dirty="0">
                <a:latin typeface="Oswald"/>
                <a:ea typeface="Times New Roman" panose="02020603050405020304" pitchFamily="18" charset="0"/>
              </a:rPr>
              <a:t>педагогов на категорию «педагог-мастер - </a:t>
            </a:r>
            <a:r>
              <a:rPr lang="ru-RU" sz="1600" kern="50" spc="10" dirty="0">
                <a:solidFill>
                  <a:srgbClr val="0070C0"/>
                </a:solidFill>
                <a:latin typeface="Oswald"/>
                <a:ea typeface="Times New Roman" panose="02020603050405020304" pitchFamily="18" charset="0"/>
              </a:rPr>
              <a:t>до 90%.  </a:t>
            </a:r>
            <a:r>
              <a:rPr lang="kk-KZ" sz="1600" kern="50" spc="10" dirty="0">
                <a:solidFill>
                  <a:srgbClr val="0070C0"/>
                </a:solidFill>
                <a:latin typeface="Oswald"/>
                <a:ea typeface="Times New Roman" panose="02020603050405020304" pitchFamily="18" charset="0"/>
              </a:rPr>
              <a:t> </a:t>
            </a:r>
            <a:endParaRPr lang="ru-RU" sz="1600" kern="50" spc="10" dirty="0">
              <a:solidFill>
                <a:srgbClr val="0070C0"/>
              </a:solidFill>
              <a:latin typeface="Oswald"/>
              <a:ea typeface="Times New Roman" panose="02020603050405020304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6903337" y="1196752"/>
            <a:ext cx="1" cy="475252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lg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7176120" y="2423562"/>
            <a:ext cx="46805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Oswald"/>
              </a:rPr>
              <a:t>НЦТ предоставляет в региональные управления образования, и уполномоченный орган в области образования </a:t>
            </a:r>
            <a:r>
              <a:rPr lang="ru-RU" sz="1600" b="1" dirty="0">
                <a:solidFill>
                  <a:srgbClr val="0070C0"/>
                </a:solidFill>
                <a:latin typeface="Oswald"/>
              </a:rPr>
              <a:t>доступ для проверки электронных сертификатов с результатами тестирования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30243" y="358064"/>
            <a:ext cx="639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Oswald"/>
              </a:rPr>
              <a:t>НКТ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56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663311" y="192186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2400" b="1" dirty="0" smtClean="0">
                <a:solidFill>
                  <a:schemeClr val="bg1"/>
                </a:solidFill>
              </a:rPr>
              <a:t>АТТЕСТАЦИЯ ПЕДАГОГОВ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207" y="1549013"/>
            <a:ext cx="366689" cy="297352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vert270" wrap="square" rtlCol="0" anchor="ctr">
            <a:noAutofit/>
          </a:bodyPr>
          <a:lstStyle>
            <a:defPPr>
              <a:defRPr lang="ru-RU"/>
            </a:defPPr>
            <a:lvl1pPr algn="ctr">
              <a:defRPr sz="1400">
                <a:latin typeface="Segoe UI" panose="020B0502040204020203" pitchFamily="34" charset="0"/>
              </a:defRPr>
            </a:lvl1pPr>
          </a:lstStyle>
          <a:p>
            <a:r>
              <a:rPr lang="ru-RU" sz="1600" b="1" dirty="0" smtClean="0">
                <a:latin typeface="Oswald"/>
              </a:rPr>
              <a:t>Государственная услуга</a:t>
            </a:r>
            <a:endParaRPr lang="ru-RU" sz="1600" b="1" dirty="0">
              <a:latin typeface="Oswald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83432" y="1176440"/>
            <a:ext cx="237700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1400" dirty="0" smtClean="0">
              <a:latin typeface="Oswald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just"/>
            <a:endParaRPr lang="en-US" sz="1400" dirty="0">
              <a:latin typeface="Oswald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just"/>
            <a:r>
              <a:rPr lang="ru-RU" sz="1400" b="1" dirty="0">
                <a:solidFill>
                  <a:schemeClr val="tx2"/>
                </a:solidFill>
                <a:latin typeface="Oswald"/>
                <a:ea typeface="Segoe UI" panose="020B0502040204020203" pitchFamily="34" charset="0"/>
                <a:cs typeface="Segoe UI" panose="020B0502040204020203" pitchFamily="34" charset="0"/>
              </a:rPr>
              <a:t>О</a:t>
            </a:r>
            <a:r>
              <a:rPr lang="ru-RU" sz="1400" b="1" dirty="0" smtClean="0">
                <a:solidFill>
                  <a:schemeClr val="tx2"/>
                </a:solidFill>
                <a:latin typeface="Oswald"/>
                <a:ea typeface="Segoe UI" panose="020B0502040204020203" pitchFamily="34" charset="0"/>
                <a:cs typeface="Segoe UI" panose="020B0502040204020203" pitchFamily="34" charset="0"/>
              </a:rPr>
              <a:t>существляется через:</a:t>
            </a:r>
          </a:p>
          <a:p>
            <a:pPr indent="363538" algn="just">
              <a:buFont typeface="+mj-lt"/>
              <a:buAutoNum type="arabicPeriod"/>
            </a:pPr>
            <a:r>
              <a:rPr lang="ru-RU" sz="1400" b="1" dirty="0">
                <a:solidFill>
                  <a:srgbClr val="0070C0"/>
                </a:solidFill>
                <a:latin typeface="Oswald"/>
                <a:ea typeface="Segoe UI" panose="020B0502040204020203" pitchFamily="34" charset="0"/>
                <a:cs typeface="Segoe UI" panose="020B0502040204020203" pitchFamily="34" charset="0"/>
              </a:rPr>
              <a:t>веб-портал «электронного правительства» </a:t>
            </a:r>
            <a:r>
              <a:rPr lang="en-US" sz="1400" b="1" dirty="0">
                <a:solidFill>
                  <a:srgbClr val="0070C0"/>
                </a:solidFill>
                <a:latin typeface="Oswald"/>
                <a:ea typeface="Segoe UI" panose="020B0502040204020203" pitchFamily="34" charset="0"/>
                <a:cs typeface="Segoe UI" panose="020B0502040204020203" pitchFamily="34" charset="0"/>
              </a:rPr>
              <a:t>egov.kz</a:t>
            </a:r>
            <a:endParaRPr lang="kk-KZ" sz="1400" b="1" dirty="0">
              <a:solidFill>
                <a:srgbClr val="0070C0"/>
              </a:solidFill>
              <a:latin typeface="Oswald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indent="363538" algn="just">
              <a:buFont typeface="+mj-lt"/>
              <a:buAutoNum type="arabicPeriod"/>
            </a:pPr>
            <a:endParaRPr lang="ru-RU" sz="1400" b="1" dirty="0" smtClean="0">
              <a:solidFill>
                <a:schemeClr val="tx2"/>
              </a:solidFill>
              <a:latin typeface="Oswald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indent="363538" algn="just">
              <a:buFont typeface="+mj-lt"/>
              <a:buAutoNum type="arabicPeriod"/>
            </a:pPr>
            <a:r>
              <a:rPr lang="ru-RU" sz="1400" dirty="0" smtClean="0">
                <a:solidFill>
                  <a:prstClr val="black"/>
                </a:solidFill>
                <a:latin typeface="Oswald"/>
                <a:ea typeface="Segoe UI" panose="020B0502040204020203" pitchFamily="34" charset="0"/>
                <a:cs typeface="Segoe UI" panose="020B0502040204020203" pitchFamily="34" charset="0"/>
              </a:rPr>
              <a:t> Канцелярию МИО</a:t>
            </a:r>
          </a:p>
          <a:p>
            <a:pPr indent="363538" algn="just">
              <a:buFont typeface="+mj-lt"/>
              <a:buAutoNum type="arabicPeriod"/>
            </a:pPr>
            <a:endParaRPr lang="ru-RU" sz="1400" dirty="0">
              <a:solidFill>
                <a:prstClr val="black"/>
              </a:solidFill>
              <a:latin typeface="Oswald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indent="363538" algn="just">
              <a:buFont typeface="+mj-lt"/>
              <a:buAutoNum type="arabicPeriod"/>
            </a:pPr>
            <a:r>
              <a:rPr lang="ru-RU" sz="1400" dirty="0" smtClean="0">
                <a:latin typeface="Oswald"/>
                <a:ea typeface="Segoe UI" panose="020B0502040204020203" pitchFamily="34" charset="0"/>
                <a:cs typeface="Segoe UI" panose="020B0502040204020203" pitchFamily="34" charset="0"/>
              </a:rPr>
              <a:t>Государственную </a:t>
            </a:r>
            <a:r>
              <a:rPr lang="ru-RU" sz="1400" dirty="0">
                <a:latin typeface="Oswald"/>
                <a:ea typeface="Segoe UI" panose="020B0502040204020203" pitchFamily="34" charset="0"/>
                <a:cs typeface="Segoe UI" panose="020B0502040204020203" pitchFamily="34" charset="0"/>
              </a:rPr>
              <a:t>корпорацию «Правительство для граждан</a:t>
            </a:r>
            <a:r>
              <a:rPr lang="ru-RU" sz="1400" dirty="0" smtClean="0">
                <a:latin typeface="Oswald"/>
                <a:ea typeface="Segoe UI" panose="020B0502040204020203" pitchFamily="34" charset="0"/>
                <a:cs typeface="Segoe UI" panose="020B0502040204020203" pitchFamily="34" charset="0"/>
              </a:rPr>
              <a:t>».</a:t>
            </a:r>
            <a:endParaRPr lang="ru-RU" sz="1400" dirty="0" smtClean="0">
              <a:solidFill>
                <a:prstClr val="black"/>
              </a:solidFill>
              <a:latin typeface="Oswald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just"/>
            <a:endParaRPr lang="ru-RU" sz="1400" b="1" dirty="0" smtClean="0">
              <a:solidFill>
                <a:schemeClr val="tx2"/>
              </a:solidFill>
              <a:latin typeface="Oswald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just"/>
            <a:r>
              <a:rPr lang="ru-RU" sz="1400" b="1" dirty="0" smtClean="0">
                <a:solidFill>
                  <a:schemeClr val="tx2"/>
                </a:solidFill>
                <a:latin typeface="Oswald"/>
                <a:ea typeface="Segoe UI" panose="020B0502040204020203" pitchFamily="34" charset="0"/>
                <a:cs typeface="Segoe UI" panose="020B0502040204020203" pitchFamily="34" charset="0"/>
              </a:rPr>
              <a:t>Срок оказания: </a:t>
            </a:r>
            <a:r>
              <a:rPr lang="ru-RU" sz="1400" dirty="0" smtClean="0">
                <a:latin typeface="Oswald"/>
                <a:ea typeface="Segoe UI" panose="020B0502040204020203" pitchFamily="34" charset="0"/>
                <a:cs typeface="Segoe UI" panose="020B0502040204020203" pitchFamily="34" charset="0"/>
              </a:rPr>
              <a:t>20 мин. </a:t>
            </a:r>
          </a:p>
          <a:p>
            <a:pPr algn="just"/>
            <a:endParaRPr lang="ru-RU" sz="1400" dirty="0" smtClean="0">
              <a:latin typeface="Oswald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5207" y="837886"/>
            <a:ext cx="33781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latin typeface="Oswald"/>
              </a:rPr>
              <a:t>Процедура приема документов</a:t>
            </a: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flipH="1">
            <a:off x="3599383" y="1591307"/>
            <a:ext cx="6067" cy="305879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lg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4111009" y="1549013"/>
            <a:ext cx="396044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>
                <a:solidFill>
                  <a:srgbClr val="0070C0"/>
                </a:solidFill>
                <a:latin typeface="Oswald"/>
                <a:ea typeface="Segoe UI" panose="020B0502040204020203" pitchFamily="34" charset="0"/>
                <a:cs typeface="Segoe UI" panose="020B0502040204020203" pitchFamily="34" charset="0"/>
              </a:rPr>
              <a:t>Аттестационная комиссия запрашивает по информационной </a:t>
            </a:r>
            <a:r>
              <a:rPr lang="ru-RU" sz="1400" b="1" dirty="0" smtClean="0">
                <a:solidFill>
                  <a:srgbClr val="0070C0"/>
                </a:solidFill>
                <a:latin typeface="Oswald"/>
                <a:ea typeface="Segoe UI" panose="020B0502040204020203" pitchFamily="34" charset="0"/>
                <a:cs typeface="Segoe UI" panose="020B0502040204020203" pitchFamily="34" charset="0"/>
              </a:rPr>
              <a:t>системе:</a:t>
            </a:r>
            <a:endParaRPr lang="ru-RU" sz="1400" b="1" dirty="0">
              <a:solidFill>
                <a:srgbClr val="0070C0"/>
              </a:solidFill>
              <a:latin typeface="Oswald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just"/>
            <a:endParaRPr lang="ru-RU" sz="1400" dirty="0">
              <a:solidFill>
                <a:prstClr val="black"/>
              </a:solidFill>
              <a:latin typeface="Oswald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just"/>
            <a:r>
              <a:rPr lang="ru-RU" sz="1400" dirty="0">
                <a:solidFill>
                  <a:prstClr val="black"/>
                </a:solidFill>
                <a:latin typeface="Oswald"/>
                <a:ea typeface="Segoe UI" panose="020B0502040204020203" pitchFamily="34" charset="0"/>
                <a:cs typeface="Segoe UI" panose="020B0502040204020203" pitchFamily="34" charset="0"/>
              </a:rPr>
              <a:t>1) удостоверение и приказ о присвоенной квалификационной категории (для лиц, ранее имевших квалификационную категорию);</a:t>
            </a:r>
          </a:p>
          <a:p>
            <a:pPr algn="just"/>
            <a:r>
              <a:rPr lang="ru-RU" sz="1400" dirty="0">
                <a:solidFill>
                  <a:prstClr val="black"/>
                </a:solidFill>
                <a:latin typeface="Oswald"/>
                <a:ea typeface="Segoe UI" panose="020B0502040204020203" pitchFamily="34" charset="0"/>
                <a:cs typeface="Segoe UI" panose="020B0502040204020203" pitchFamily="34" charset="0"/>
              </a:rPr>
              <a:t>2) документ о прохождении национального квалификационного тестирования;</a:t>
            </a:r>
          </a:p>
          <a:p>
            <a:pPr algn="just"/>
            <a:r>
              <a:rPr lang="ru-RU" sz="1400" dirty="0">
                <a:solidFill>
                  <a:prstClr val="black"/>
                </a:solidFill>
                <a:latin typeface="Oswald"/>
                <a:ea typeface="Segoe UI" panose="020B0502040204020203" pitchFamily="34" charset="0"/>
                <a:cs typeface="Segoe UI" panose="020B0502040204020203" pitchFamily="34" charset="0"/>
              </a:rPr>
              <a:t>3) документы, подтверждающие профессиональные достижения; </a:t>
            </a:r>
          </a:p>
          <a:p>
            <a:pPr algn="just"/>
            <a:r>
              <a:rPr lang="ru-RU" sz="1400" dirty="0">
                <a:solidFill>
                  <a:prstClr val="black"/>
                </a:solidFill>
                <a:latin typeface="Oswald"/>
                <a:ea typeface="Segoe UI" panose="020B0502040204020203" pitchFamily="34" charset="0"/>
                <a:cs typeface="Segoe UI" panose="020B0502040204020203" pitchFamily="34" charset="0"/>
              </a:rPr>
              <a:t>4) на квалификационную категорию «педагог-исследователь» или «педагог-мастер» - обобщение опыта; </a:t>
            </a:r>
          </a:p>
          <a:p>
            <a:pPr algn="just"/>
            <a:r>
              <a:rPr lang="ru-RU" sz="1400" dirty="0">
                <a:solidFill>
                  <a:prstClr val="black"/>
                </a:solidFill>
                <a:latin typeface="Oswald"/>
                <a:ea typeface="Segoe UI" panose="020B0502040204020203" pitchFamily="34" charset="0"/>
                <a:cs typeface="Segoe UI" panose="020B0502040204020203" pitchFamily="34" charset="0"/>
              </a:rPr>
              <a:t>5) видеозаписи уроков/занятий с листами наблюдения и анализом уроков/занятий (за исключением педагогов ПМПК</a:t>
            </a:r>
            <a:r>
              <a:rPr lang="ru-RU" sz="1400" dirty="0" smtClean="0">
                <a:solidFill>
                  <a:prstClr val="black"/>
                </a:solidFill>
                <a:latin typeface="Oswald"/>
                <a:ea typeface="Segoe UI" panose="020B0502040204020203" pitchFamily="34" charset="0"/>
                <a:cs typeface="Segoe UI" panose="020B0502040204020203" pitchFamily="34" charset="0"/>
              </a:rPr>
              <a:t>)</a:t>
            </a:r>
            <a:r>
              <a:rPr lang="ru-RU" sz="1400" i="1" dirty="0" smtClean="0">
                <a:solidFill>
                  <a:prstClr val="black"/>
                </a:solidFill>
                <a:latin typeface="Oswald"/>
                <a:ea typeface="Segoe UI" panose="020B0502040204020203" pitchFamily="34" charset="0"/>
                <a:cs typeface="Segoe UI" panose="020B0502040204020203" pitchFamily="34" charset="0"/>
              </a:rPr>
              <a:t>;</a:t>
            </a:r>
            <a:endParaRPr lang="ru-RU" sz="1400" i="1" dirty="0">
              <a:solidFill>
                <a:prstClr val="black"/>
              </a:solidFill>
              <a:latin typeface="Oswald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just"/>
            <a:r>
              <a:rPr lang="ru-RU" sz="1400" dirty="0">
                <a:solidFill>
                  <a:prstClr val="black"/>
                </a:solidFill>
                <a:latin typeface="Oswald"/>
                <a:ea typeface="Segoe UI" panose="020B0502040204020203" pitchFamily="34" charset="0"/>
                <a:cs typeface="Segoe UI" panose="020B0502040204020203" pitchFamily="34" charset="0"/>
              </a:rPr>
              <a:t>6) выписка из протокола педагогического совета организации образования</a:t>
            </a:r>
            <a:r>
              <a:rPr lang="ru-RU" sz="1400" dirty="0" smtClean="0">
                <a:solidFill>
                  <a:prstClr val="black"/>
                </a:solidFill>
                <a:latin typeface="Oswald"/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pPr algn="just"/>
            <a:endParaRPr lang="kk-KZ" sz="1400" dirty="0">
              <a:solidFill>
                <a:prstClr val="black"/>
              </a:solidFill>
              <a:latin typeface="Oswald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just"/>
            <a:r>
              <a:rPr lang="kk-KZ" sz="1400" dirty="0" smtClean="0">
                <a:solidFill>
                  <a:prstClr val="black"/>
                </a:solidFill>
                <a:latin typeface="Oswald"/>
                <a:ea typeface="Segoe UI" panose="020B0502040204020203" pitchFamily="34" charset="0"/>
                <a:cs typeface="Segoe UI" panose="020B0502040204020203" pitchFamily="34" charset="0"/>
              </a:rPr>
              <a:t>Было: 11 документов</a:t>
            </a:r>
            <a:endParaRPr lang="ru-RU" sz="1400" dirty="0">
              <a:solidFill>
                <a:prstClr val="black"/>
              </a:solidFill>
              <a:latin typeface="Oswald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512389" y="1591307"/>
            <a:ext cx="35160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>
                <a:solidFill>
                  <a:srgbClr val="0070C0"/>
                </a:solidFill>
                <a:latin typeface="Oswald"/>
                <a:ea typeface="Segoe UI" panose="020B0502040204020203" pitchFamily="34" charset="0"/>
                <a:cs typeface="Segoe UI" panose="020B0502040204020203" pitchFamily="34" charset="0"/>
              </a:rPr>
              <a:t>Интеграция </a:t>
            </a:r>
            <a:r>
              <a:rPr lang="ru-RU" sz="1400" b="1" dirty="0">
                <a:solidFill>
                  <a:srgbClr val="0070C0"/>
                </a:solidFill>
                <a:latin typeface="Oswald"/>
                <a:ea typeface="Segoe UI" panose="020B0502040204020203" pitchFamily="34" charset="0"/>
                <a:cs typeface="Segoe UI" panose="020B0502040204020203" pitchFamily="34" charset="0"/>
              </a:rPr>
              <a:t>с автоматизированными системами или </a:t>
            </a:r>
            <a:r>
              <a:rPr lang="ru-RU" sz="1400" b="1" dirty="0" smtClean="0">
                <a:solidFill>
                  <a:srgbClr val="0070C0"/>
                </a:solidFill>
                <a:latin typeface="Oswald"/>
                <a:ea typeface="Segoe UI" panose="020B0502040204020203" pitchFamily="34" charset="0"/>
                <a:cs typeface="Segoe UI" panose="020B0502040204020203" pitchFamily="34" charset="0"/>
              </a:rPr>
              <a:t>НОБД</a:t>
            </a:r>
            <a:endParaRPr lang="ru-RU" sz="1400" b="1" dirty="0">
              <a:solidFill>
                <a:srgbClr val="0070C0"/>
              </a:solidFill>
              <a:latin typeface="Oswald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8328248" y="1578804"/>
            <a:ext cx="6067" cy="305879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lg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8131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63311" y="192186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2400" b="1" dirty="0" smtClean="0">
                <a:solidFill>
                  <a:schemeClr val="bg1"/>
                </a:solidFill>
              </a:rPr>
              <a:t>АТТЕСТАЦИЯ ПЕДАГОГОВ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1345" y="419157"/>
            <a:ext cx="1296144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kk-KZ" sz="1400" b="1" dirty="0" smtClean="0">
                <a:solidFill>
                  <a:schemeClr val="tx1"/>
                </a:solidFill>
                <a:latin typeface="Oswald"/>
              </a:rPr>
              <a:t>Впервые:</a:t>
            </a:r>
            <a:endParaRPr lang="ru-RU" sz="1400" b="1" dirty="0">
              <a:solidFill>
                <a:schemeClr val="tx1"/>
              </a:solidFill>
              <a:latin typeface="Oswald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9435" y="772171"/>
            <a:ext cx="111612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1400" kern="50" spc="10" dirty="0">
                <a:latin typeface="Oswald"/>
                <a:ea typeface="Times New Roman" panose="02020603050405020304" pitchFamily="18" charset="0"/>
              </a:rPr>
              <a:t>Присвоение квалификационных категорий включено в компетенцию </a:t>
            </a:r>
            <a:r>
              <a:rPr lang="ru-RU" sz="1400" kern="50" spc="10" dirty="0" smtClean="0">
                <a:latin typeface="Oswald"/>
                <a:ea typeface="Times New Roman" panose="02020603050405020304" pitchFamily="18" charset="0"/>
              </a:rPr>
              <a:t>:</a:t>
            </a:r>
          </a:p>
          <a:p>
            <a:pPr algn="just"/>
            <a:r>
              <a:rPr lang="ru-RU" sz="1400" kern="50" spc="10" dirty="0">
                <a:latin typeface="Oswald"/>
                <a:ea typeface="Times New Roman" panose="02020603050405020304" pitchFamily="18" charset="0"/>
              </a:rPr>
              <a:t>                                       </a:t>
            </a:r>
            <a:r>
              <a:rPr lang="ru-RU" sz="1400" b="1" kern="50" spc="10" dirty="0">
                <a:solidFill>
                  <a:srgbClr val="0070C0"/>
                </a:solidFill>
                <a:latin typeface="Oswald"/>
                <a:ea typeface="Times New Roman" panose="02020603050405020304" pitchFamily="18" charset="0"/>
              </a:rPr>
              <a:t>«педагог» - </a:t>
            </a:r>
            <a:r>
              <a:rPr lang="ru-RU" sz="1400" b="1" kern="50" spc="10" dirty="0" smtClean="0">
                <a:solidFill>
                  <a:srgbClr val="0070C0"/>
                </a:solidFill>
                <a:latin typeface="Oswald"/>
                <a:ea typeface="Times New Roman" panose="02020603050405020304" pitchFamily="18" charset="0"/>
              </a:rPr>
              <a:t>организаций </a:t>
            </a:r>
            <a:r>
              <a:rPr lang="ru-RU" sz="1400" b="1" kern="50" spc="10" dirty="0">
                <a:solidFill>
                  <a:srgbClr val="0070C0"/>
                </a:solidFill>
                <a:latin typeface="Oswald"/>
                <a:ea typeface="Times New Roman" panose="02020603050405020304" pitchFamily="18" charset="0"/>
              </a:rPr>
              <a:t>образования; </a:t>
            </a:r>
          </a:p>
          <a:p>
            <a:pPr algn="just"/>
            <a:r>
              <a:rPr lang="ru-RU" sz="1400" b="1" kern="50" spc="10" dirty="0">
                <a:solidFill>
                  <a:srgbClr val="0070C0"/>
                </a:solidFill>
                <a:latin typeface="Oswald"/>
                <a:ea typeface="Times New Roman" panose="02020603050405020304" pitchFamily="18" charset="0"/>
              </a:rPr>
              <a:t>                                       «педагог-модератор» - </a:t>
            </a:r>
            <a:r>
              <a:rPr lang="ru-RU" sz="1400" b="1" kern="50" spc="10" dirty="0" smtClean="0">
                <a:solidFill>
                  <a:srgbClr val="0070C0"/>
                </a:solidFill>
                <a:latin typeface="Oswald"/>
                <a:ea typeface="Times New Roman" panose="02020603050405020304" pitchFamily="18" charset="0"/>
              </a:rPr>
              <a:t>районных/городских отделов </a:t>
            </a:r>
            <a:r>
              <a:rPr lang="ru-RU" sz="1400" b="1" kern="50" spc="10" dirty="0">
                <a:solidFill>
                  <a:srgbClr val="0070C0"/>
                </a:solidFill>
                <a:latin typeface="Oswald"/>
                <a:ea typeface="Times New Roman" panose="02020603050405020304" pitchFamily="18" charset="0"/>
              </a:rPr>
              <a:t>образования</a:t>
            </a:r>
            <a:r>
              <a:rPr lang="ru-RU" sz="1400" b="1" kern="50" spc="10" dirty="0" smtClean="0">
                <a:solidFill>
                  <a:srgbClr val="0070C0"/>
                </a:solidFill>
                <a:latin typeface="Oswald"/>
                <a:ea typeface="Times New Roman" panose="02020603050405020304" pitchFamily="18" charset="0"/>
              </a:rPr>
              <a:t>;</a:t>
            </a:r>
          </a:p>
          <a:p>
            <a:pPr algn="just"/>
            <a:r>
              <a:rPr lang="ru-RU" sz="1400" b="1" kern="50" spc="10" dirty="0">
                <a:solidFill>
                  <a:srgbClr val="0070C0"/>
                </a:solidFill>
                <a:latin typeface="Oswald"/>
                <a:ea typeface="Times New Roman" panose="02020603050405020304" pitchFamily="18" charset="0"/>
              </a:rPr>
              <a:t> </a:t>
            </a:r>
            <a:r>
              <a:rPr lang="ru-RU" sz="1400" b="1" kern="50" spc="10" dirty="0" smtClean="0">
                <a:solidFill>
                  <a:srgbClr val="0070C0"/>
                </a:solidFill>
                <a:latin typeface="Oswald"/>
                <a:ea typeface="Times New Roman" panose="02020603050405020304" pitchFamily="18" charset="0"/>
              </a:rPr>
              <a:t>                                      «педагог-эксперт», «педагог-исследователь» – управлений образования; </a:t>
            </a:r>
            <a:endParaRPr lang="ru-RU" sz="1400" b="1" kern="50" spc="10" dirty="0">
              <a:solidFill>
                <a:srgbClr val="0070C0"/>
              </a:solidFill>
              <a:latin typeface="Oswald"/>
              <a:ea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37247" y="2756399"/>
            <a:ext cx="110253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1400" kern="50" spc="10" dirty="0">
                <a:latin typeface="Oswald"/>
                <a:ea typeface="Times New Roman" panose="02020603050405020304" pitchFamily="18" charset="0"/>
              </a:rPr>
              <a:t>Принята поправка по случаям снижения категорий:</a:t>
            </a:r>
          </a:p>
          <a:p>
            <a:pPr algn="just"/>
            <a:r>
              <a:rPr lang="ru-RU" sz="1400" b="1" kern="50" spc="10" dirty="0">
                <a:solidFill>
                  <a:srgbClr val="0070C0"/>
                </a:solidFill>
                <a:latin typeface="Oswald"/>
                <a:ea typeface="Times New Roman" panose="02020603050405020304" pitchFamily="18" charset="0"/>
              </a:rPr>
              <a:t>               </a:t>
            </a:r>
            <a:r>
              <a:rPr lang="ru-RU" sz="1400" b="1" kern="50" spc="10" dirty="0" smtClean="0">
                <a:solidFill>
                  <a:srgbClr val="0070C0"/>
                </a:solidFill>
                <a:latin typeface="Oswald"/>
                <a:ea typeface="Times New Roman" panose="02020603050405020304" pitchFamily="18" charset="0"/>
              </a:rPr>
              <a:t>                       </a:t>
            </a:r>
            <a:r>
              <a:rPr lang="ru-RU" sz="1400" b="1" kern="50" spc="10" dirty="0">
                <a:solidFill>
                  <a:srgbClr val="0070C0"/>
                </a:solidFill>
                <a:latin typeface="Oswald"/>
                <a:ea typeface="Times New Roman" panose="02020603050405020304" pitchFamily="18" charset="0"/>
              </a:rPr>
              <a:t>на один уровень педагогам не сдавшим НКТ; </a:t>
            </a:r>
          </a:p>
          <a:p>
            <a:pPr algn="just"/>
            <a:r>
              <a:rPr lang="ru-RU" sz="1400" b="1" kern="50" spc="10" dirty="0">
                <a:solidFill>
                  <a:srgbClr val="0070C0"/>
                </a:solidFill>
                <a:latin typeface="Oswald"/>
                <a:ea typeface="Times New Roman" panose="02020603050405020304" pitchFamily="18" charset="0"/>
              </a:rPr>
              <a:t>              </a:t>
            </a:r>
            <a:r>
              <a:rPr lang="ru-RU" sz="1400" b="1" kern="50" spc="10" dirty="0" smtClean="0">
                <a:solidFill>
                  <a:srgbClr val="0070C0"/>
                </a:solidFill>
                <a:latin typeface="Oswald"/>
                <a:ea typeface="Times New Roman" panose="02020603050405020304" pitchFamily="18" charset="0"/>
              </a:rPr>
              <a:t>                        </a:t>
            </a:r>
            <a:r>
              <a:rPr lang="ru-RU" sz="1400" b="1" kern="50" spc="10" dirty="0">
                <a:solidFill>
                  <a:srgbClr val="0070C0"/>
                </a:solidFill>
                <a:latin typeface="Oswald"/>
                <a:ea typeface="Times New Roman" panose="02020603050405020304" pitchFamily="18" charset="0"/>
              </a:rPr>
              <a:t>до категории «педагог» - педагогам, имеющие старые категории;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18921" y="3643310"/>
            <a:ext cx="116377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1400" kern="50" spc="10" dirty="0">
                <a:latin typeface="Oswald"/>
                <a:ea typeface="Times New Roman" panose="02020603050405020304" pitchFamily="18" charset="0"/>
              </a:rPr>
              <a:t>Случаи лишения педагогами права прохождения аттестации </a:t>
            </a:r>
            <a:r>
              <a:rPr lang="ru-RU" sz="1400" b="1" kern="50" spc="10" dirty="0">
                <a:solidFill>
                  <a:srgbClr val="0070C0"/>
                </a:solidFill>
                <a:latin typeface="Oswald"/>
                <a:ea typeface="Times New Roman" panose="02020603050405020304" pitchFamily="18" charset="0"/>
              </a:rPr>
              <a:t>со сроком на 5 лет при нарушении Правил прохождения тестирования и снижения до категории «педагог</a:t>
            </a:r>
            <a:r>
              <a:rPr lang="ru-RU" sz="1400" b="1" kern="50" spc="10" dirty="0" smtClean="0">
                <a:solidFill>
                  <a:srgbClr val="0070C0"/>
                </a:solidFill>
                <a:latin typeface="Oswald"/>
                <a:ea typeface="Times New Roman" panose="02020603050405020304" pitchFamily="18" charset="0"/>
              </a:rPr>
              <a:t>»; </a:t>
            </a:r>
            <a:endParaRPr lang="ru-RU" sz="1400" b="1" kern="50" spc="10" dirty="0">
              <a:solidFill>
                <a:srgbClr val="0070C0"/>
              </a:solidFill>
              <a:latin typeface="Oswald"/>
              <a:ea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9819" y="4314777"/>
            <a:ext cx="116688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1400" dirty="0">
                <a:latin typeface="Oswald"/>
              </a:rPr>
              <a:t>Пересмотрены критерии оценивания портфолио педагогов с обязательной интеграцией с автоматизированными системами или НОБД. Разработаны требования к видео записи урока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22333" y="1726278"/>
            <a:ext cx="1163771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1400" kern="50" spc="10" dirty="0">
                <a:latin typeface="Oswald"/>
                <a:ea typeface="Times New Roman" panose="02020603050405020304" pitchFamily="18" charset="0"/>
              </a:rPr>
              <a:t>Процедуру присвоения квалификационной категории </a:t>
            </a:r>
            <a:r>
              <a:rPr lang="ru-RU" sz="1400" b="1" kern="50" spc="10" dirty="0">
                <a:solidFill>
                  <a:srgbClr val="0070C0"/>
                </a:solidFill>
                <a:latin typeface="Oswald"/>
                <a:ea typeface="Times New Roman" panose="02020603050405020304" pitchFamily="18" charset="0"/>
              </a:rPr>
              <a:t>«педагог-мастер» проводит МОН </a:t>
            </a:r>
            <a:r>
              <a:rPr lang="ru-RU" sz="1400" b="1" kern="50" spc="10" dirty="0" smtClean="0">
                <a:solidFill>
                  <a:srgbClr val="0070C0"/>
                </a:solidFill>
                <a:latin typeface="Oswald"/>
                <a:ea typeface="Times New Roman" panose="02020603050405020304" pitchFamily="18" charset="0"/>
              </a:rPr>
              <a:t>РК</a:t>
            </a:r>
            <a:r>
              <a:rPr lang="ru-RU" sz="1400" kern="50" spc="10" dirty="0" smtClean="0">
                <a:latin typeface="Oswald"/>
                <a:ea typeface="Times New Roman" panose="02020603050405020304" pitchFamily="18" charset="0"/>
              </a:rPr>
              <a:t>. Экспертный </a:t>
            </a:r>
            <a:r>
              <a:rPr lang="ru-RU" sz="1400" kern="50" spc="10" dirty="0">
                <a:latin typeface="Oswald"/>
                <a:ea typeface="Times New Roman" panose="02020603050405020304" pitchFamily="18" charset="0"/>
              </a:rPr>
              <a:t>совет по рассмотрению портфолио педагогов будет организован при </a:t>
            </a:r>
            <a:r>
              <a:rPr lang="ru-RU" sz="1400" kern="50" spc="10" dirty="0" smtClean="0">
                <a:latin typeface="Oswald"/>
                <a:ea typeface="Times New Roman" panose="02020603050405020304" pitchFamily="18" charset="0"/>
              </a:rPr>
              <a:t>Национальной </a:t>
            </a:r>
            <a:r>
              <a:rPr lang="ru-RU" sz="1400" kern="50" spc="10" dirty="0">
                <a:latin typeface="Oswald"/>
                <a:ea typeface="Times New Roman" panose="02020603050405020304" pitchFamily="18" charset="0"/>
              </a:rPr>
              <a:t>академии образования им. </a:t>
            </a:r>
            <a:r>
              <a:rPr lang="ru-RU" sz="1400" kern="50" spc="10" dirty="0" err="1">
                <a:latin typeface="Oswald"/>
                <a:ea typeface="Times New Roman" panose="02020603050405020304" pitchFamily="18" charset="0"/>
              </a:rPr>
              <a:t>Ы.Алтынсарина</a:t>
            </a:r>
            <a:r>
              <a:rPr lang="ru-RU" sz="1400" kern="50" spc="10" dirty="0">
                <a:latin typeface="Oswald"/>
                <a:ea typeface="Times New Roman" panose="02020603050405020304" pitchFamily="18" charset="0"/>
              </a:rPr>
              <a:t>. </a:t>
            </a:r>
            <a:r>
              <a:rPr lang="ru-RU" sz="1400" kern="50" spc="10" dirty="0" smtClean="0">
                <a:latin typeface="Oswald"/>
                <a:ea typeface="Times New Roman" panose="02020603050405020304" pitchFamily="18" charset="0"/>
              </a:rPr>
              <a:t>При этом </a:t>
            </a:r>
            <a:r>
              <a:rPr lang="ru-RU" sz="1400" kern="50" spc="10" dirty="0" err="1" smtClean="0">
                <a:latin typeface="Oswald"/>
                <a:ea typeface="Times New Roman" panose="02020603050405020304" pitchFamily="18" charset="0"/>
              </a:rPr>
              <a:t>небходимым</a:t>
            </a:r>
            <a:r>
              <a:rPr lang="ru-RU" sz="1400" kern="50" spc="10" dirty="0" smtClean="0">
                <a:latin typeface="Oswald"/>
                <a:ea typeface="Times New Roman" panose="02020603050405020304" pitchFamily="18" charset="0"/>
              </a:rPr>
              <a:t> условием является </a:t>
            </a:r>
            <a:r>
              <a:rPr lang="ru-RU" sz="1400" kern="50" spc="10" dirty="0">
                <a:latin typeface="Oswald"/>
                <a:ea typeface="Times New Roman" panose="02020603050405020304" pitchFamily="18" charset="0"/>
              </a:rPr>
              <a:t>наличие авторской программы, утвержденной Республиканским </a:t>
            </a:r>
            <a:r>
              <a:rPr lang="ru-RU" sz="1400" kern="50" spc="10" dirty="0" smtClean="0">
                <a:latin typeface="Oswald"/>
                <a:ea typeface="Times New Roman" panose="02020603050405020304" pitchFamily="18" charset="0"/>
              </a:rPr>
              <a:t>учебно-методическим </a:t>
            </a:r>
            <a:r>
              <a:rPr lang="ru-RU" sz="1400" kern="50" spc="10" dirty="0">
                <a:latin typeface="Oswald"/>
                <a:ea typeface="Times New Roman" panose="02020603050405020304" pitchFamily="18" charset="0"/>
              </a:rPr>
              <a:t>советом при Национальной академии образования </a:t>
            </a:r>
            <a:r>
              <a:rPr lang="ru-RU" sz="1400" kern="50" spc="10" dirty="0" smtClean="0">
                <a:latin typeface="Oswald"/>
                <a:ea typeface="Times New Roman" panose="02020603050405020304" pitchFamily="18" charset="0"/>
              </a:rPr>
              <a:t>им</a:t>
            </a:r>
            <a:r>
              <a:rPr lang="ru-RU" sz="1400" kern="50" spc="10" dirty="0">
                <a:latin typeface="Oswald"/>
                <a:ea typeface="Times New Roman" panose="02020603050405020304" pitchFamily="18" charset="0"/>
              </a:rPr>
              <a:t>. Ы. </a:t>
            </a:r>
            <a:r>
              <a:rPr lang="ru-RU" sz="1400" kern="50" spc="10" dirty="0" err="1">
                <a:latin typeface="Oswald"/>
                <a:ea typeface="Times New Roman" panose="02020603050405020304" pitchFamily="18" charset="0"/>
              </a:rPr>
              <a:t>Алтынсарина</a:t>
            </a:r>
            <a:r>
              <a:rPr lang="ru-RU" sz="1400" kern="50" spc="10" dirty="0">
                <a:latin typeface="Oswald"/>
                <a:ea typeface="Times New Roman" panose="02020603050405020304" pitchFamily="18" charset="0"/>
              </a:rPr>
              <a:t>;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52627" y="5024707"/>
            <a:ext cx="1186654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1400" kern="50" spc="10" dirty="0">
                <a:latin typeface="Oswald"/>
                <a:ea typeface="Times New Roman" panose="02020603050405020304" pitchFamily="18" charset="0"/>
              </a:rPr>
              <a:t>На досрочную аттестацию – </a:t>
            </a:r>
            <a:r>
              <a:rPr lang="ru-RU" sz="1400" kern="50" spc="10" dirty="0" smtClean="0">
                <a:latin typeface="Oswald"/>
                <a:ea typeface="Times New Roman" panose="02020603050405020304" pitchFamily="18" charset="0"/>
              </a:rPr>
              <a:t>при наличии </a:t>
            </a:r>
            <a:r>
              <a:rPr lang="ru-RU" sz="1400" kern="50" spc="10" dirty="0">
                <a:latin typeface="Oswald"/>
                <a:ea typeface="Times New Roman" panose="02020603050405020304" pitchFamily="18" charset="0"/>
              </a:rPr>
              <a:t>соответствующих результатов деятельности </a:t>
            </a:r>
            <a:r>
              <a:rPr lang="ru-RU" sz="1400" b="1" kern="50" spc="10" dirty="0">
                <a:solidFill>
                  <a:srgbClr val="0070C0"/>
                </a:solidFill>
                <a:latin typeface="Oswald"/>
                <a:ea typeface="Times New Roman" panose="02020603050405020304" pitchFamily="18" charset="0"/>
              </a:rPr>
              <a:t>не менее, чем за последние два </a:t>
            </a:r>
            <a:r>
              <a:rPr lang="ru-RU" sz="1400" b="1" kern="50" spc="10" dirty="0" smtClean="0">
                <a:solidFill>
                  <a:srgbClr val="0070C0"/>
                </a:solidFill>
                <a:latin typeface="Oswald"/>
                <a:ea typeface="Times New Roman" panose="02020603050405020304" pitchFamily="18" charset="0"/>
              </a:rPr>
              <a:t>года</a:t>
            </a:r>
            <a:r>
              <a:rPr lang="kk-KZ" sz="1400" b="1" kern="50" spc="10" dirty="0" smtClean="0">
                <a:solidFill>
                  <a:srgbClr val="0070C0"/>
                </a:solidFill>
                <a:latin typeface="Oswald"/>
                <a:ea typeface="Times New Roman" panose="02020603050405020304" pitchFamily="18" charset="0"/>
              </a:rPr>
              <a:t>:</a:t>
            </a:r>
          </a:p>
          <a:p>
            <a:pPr algn="just">
              <a:spcAft>
                <a:spcPts val="0"/>
              </a:spcAft>
            </a:pPr>
            <a:r>
              <a:rPr lang="en-US" sz="1400" b="1" kern="50" spc="10" dirty="0">
                <a:solidFill>
                  <a:srgbClr val="0070C0"/>
                </a:solidFill>
                <a:latin typeface="Oswald"/>
                <a:ea typeface="Times New Roman" panose="02020603050405020304" pitchFamily="18" charset="0"/>
              </a:rPr>
              <a:t> </a:t>
            </a:r>
            <a:r>
              <a:rPr lang="en-US" sz="1400" b="1" kern="50" spc="10" dirty="0" smtClean="0">
                <a:solidFill>
                  <a:srgbClr val="0070C0"/>
                </a:solidFill>
                <a:latin typeface="Oswald"/>
                <a:ea typeface="Times New Roman" panose="02020603050405020304" pitchFamily="18" charset="0"/>
              </a:rPr>
              <a:t>                               </a:t>
            </a:r>
            <a:r>
              <a:rPr lang="kk-KZ" sz="1400" b="1" kern="50" spc="10" dirty="0" smtClean="0">
                <a:solidFill>
                  <a:srgbClr val="0070C0"/>
                </a:solidFill>
                <a:latin typeface="Oswald"/>
                <a:ea typeface="Times New Roman" panose="02020603050405020304" pitchFamily="18" charset="0"/>
              </a:rPr>
              <a:t>для педагог-модератора - </a:t>
            </a:r>
            <a:r>
              <a:rPr lang="ru-RU" sz="1400" b="1" kern="50" spc="10" dirty="0">
                <a:solidFill>
                  <a:srgbClr val="0070C0"/>
                </a:solidFill>
                <a:latin typeface="Oswald"/>
                <a:ea typeface="Times New Roman" panose="02020603050405020304" pitchFamily="18" charset="0"/>
              </a:rPr>
              <a:t>при соответствии не менее двум </a:t>
            </a:r>
            <a:r>
              <a:rPr lang="ru-RU" sz="1400" b="1" kern="50" spc="10" dirty="0" smtClean="0">
                <a:solidFill>
                  <a:srgbClr val="0070C0"/>
                </a:solidFill>
                <a:latin typeface="Oswald"/>
                <a:ea typeface="Times New Roman" panose="02020603050405020304" pitchFamily="18" charset="0"/>
              </a:rPr>
              <a:t>требованиям;</a:t>
            </a:r>
          </a:p>
          <a:p>
            <a:pPr algn="just">
              <a:spcAft>
                <a:spcPts val="0"/>
              </a:spcAft>
            </a:pPr>
            <a:r>
              <a:rPr lang="kk-KZ" sz="1400" b="1" kern="50" spc="10" dirty="0">
                <a:solidFill>
                  <a:srgbClr val="0070C0"/>
                </a:solidFill>
                <a:latin typeface="Oswald"/>
                <a:ea typeface="Times New Roman" panose="02020603050405020304" pitchFamily="18" charset="0"/>
              </a:rPr>
              <a:t> </a:t>
            </a:r>
            <a:r>
              <a:rPr lang="kk-KZ" sz="1400" b="1" kern="50" spc="10" dirty="0" smtClean="0">
                <a:solidFill>
                  <a:srgbClr val="0070C0"/>
                </a:solidFill>
                <a:latin typeface="Oswald"/>
                <a:ea typeface="Times New Roman" panose="02020603050405020304" pitchFamily="18" charset="0"/>
              </a:rPr>
              <a:t>                               для педагога-эскперта, педагога-исследователя, педагога-мастера – не менее шести</a:t>
            </a:r>
            <a:endParaRPr lang="ru-RU" sz="1400" b="1" kern="50" spc="10" dirty="0">
              <a:solidFill>
                <a:srgbClr val="0070C0"/>
              </a:solidFill>
              <a:latin typeface="Oswald"/>
              <a:ea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0413" y="5950081"/>
            <a:ext cx="109688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1400" kern="50" spc="10" dirty="0" smtClean="0">
                <a:latin typeface="Oswald"/>
                <a:ea typeface="Times New Roman" panose="02020603050405020304" pitchFamily="18" charset="0"/>
              </a:rPr>
              <a:t>Педагоги пенсионного возраста проходят аттестацию на общих основаниях</a:t>
            </a:r>
            <a:endParaRPr lang="ru-RU" sz="1400" kern="50" spc="10" dirty="0">
              <a:latin typeface="Oswald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2038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007768" y="108087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2400" b="1" dirty="0" smtClean="0">
                <a:solidFill>
                  <a:schemeClr val="bg1"/>
                </a:solidFill>
              </a:rPr>
              <a:t>АТТЕСТАЦИЯ РУКОВОДИТЕЛЕЙ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1344" y="1412776"/>
            <a:ext cx="547260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1400" b="1" dirty="0" smtClean="0">
                <a:latin typeface="Oswald"/>
              </a:rPr>
              <a:t>Для </a:t>
            </a:r>
            <a:r>
              <a:rPr lang="ru-RU" sz="1400" b="1" dirty="0">
                <a:latin typeface="Oswald"/>
              </a:rPr>
              <a:t>заместителей руководителя организаций образования </a:t>
            </a:r>
            <a:r>
              <a:rPr lang="ru-RU" sz="1400" b="1" dirty="0">
                <a:solidFill>
                  <a:srgbClr val="0070C0"/>
                </a:solidFill>
                <a:latin typeface="Oswald"/>
              </a:rPr>
              <a:t>выработаны новые </a:t>
            </a:r>
            <a:r>
              <a:rPr lang="ru-RU" sz="1400" b="1" dirty="0" smtClean="0">
                <a:solidFill>
                  <a:srgbClr val="0070C0"/>
                </a:solidFill>
                <a:latin typeface="Oswald"/>
              </a:rPr>
              <a:t>требования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ru-RU" sz="1400" b="1" dirty="0" smtClean="0">
              <a:latin typeface="Oswald"/>
            </a:endParaRPr>
          </a:p>
          <a:p>
            <a:pPr algn="just"/>
            <a:endParaRPr lang="kk-KZ" sz="1400" dirty="0">
              <a:latin typeface="Oswald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400" dirty="0">
                <a:latin typeface="Oswald"/>
              </a:rPr>
              <a:t>заместитель руководителя третьей квалификационной </a:t>
            </a:r>
            <a:r>
              <a:rPr lang="ru-RU" sz="1400" dirty="0" smtClean="0">
                <a:latin typeface="Oswald"/>
              </a:rPr>
              <a:t>категории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400" dirty="0" smtClean="0">
                <a:latin typeface="Oswald"/>
              </a:rPr>
              <a:t>заместитель </a:t>
            </a:r>
            <a:r>
              <a:rPr lang="ru-RU" sz="1400" dirty="0">
                <a:latin typeface="Oswald"/>
              </a:rPr>
              <a:t>руководителя </a:t>
            </a:r>
            <a:r>
              <a:rPr lang="ru-RU" sz="1400" dirty="0" smtClean="0">
                <a:latin typeface="Oswald"/>
              </a:rPr>
              <a:t>второй </a:t>
            </a:r>
            <a:r>
              <a:rPr lang="ru-RU" sz="1400" dirty="0">
                <a:latin typeface="Oswald"/>
              </a:rPr>
              <a:t>квалификационной </a:t>
            </a:r>
            <a:r>
              <a:rPr lang="ru-RU" sz="1400" dirty="0" smtClean="0">
                <a:latin typeface="Oswald"/>
              </a:rPr>
              <a:t>категории</a:t>
            </a:r>
          </a:p>
          <a:p>
            <a:pPr algn="just"/>
            <a:endParaRPr lang="kk-KZ" sz="1400" dirty="0">
              <a:latin typeface="Oswald"/>
            </a:endParaRPr>
          </a:p>
          <a:p>
            <a:pPr algn="just"/>
            <a:endParaRPr lang="ru-RU" sz="1400" dirty="0">
              <a:latin typeface="Oswald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400" dirty="0" smtClean="0">
                <a:latin typeface="Oswald"/>
              </a:rPr>
              <a:t>заместитель </a:t>
            </a:r>
            <a:r>
              <a:rPr lang="ru-RU" sz="1400" dirty="0">
                <a:latin typeface="Oswald"/>
              </a:rPr>
              <a:t>руководителя </a:t>
            </a:r>
            <a:r>
              <a:rPr lang="ru-RU" sz="1400" dirty="0" smtClean="0">
                <a:latin typeface="Oswald"/>
              </a:rPr>
              <a:t>первой </a:t>
            </a:r>
            <a:r>
              <a:rPr lang="ru-RU" sz="1400" dirty="0">
                <a:latin typeface="Oswald"/>
              </a:rPr>
              <a:t>квалификационной категории</a:t>
            </a:r>
          </a:p>
          <a:p>
            <a:pPr algn="just"/>
            <a:endParaRPr lang="ru-RU" sz="1400" dirty="0" smtClean="0">
              <a:latin typeface="Oswald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sz="1400" dirty="0">
              <a:latin typeface="Oswald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kk-KZ" sz="1400" dirty="0">
              <a:latin typeface="Oswald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sz="1400" dirty="0">
              <a:latin typeface="Oswald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950557" y="1412776"/>
            <a:ext cx="6096000" cy="24622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1400" b="1" dirty="0">
                <a:solidFill>
                  <a:srgbClr val="0070C0"/>
                </a:solidFill>
                <a:latin typeface="Oswald"/>
              </a:rPr>
              <a:t>Усилены квалификационные требования </a:t>
            </a:r>
            <a:r>
              <a:rPr lang="ru-RU" sz="1400" b="1" dirty="0">
                <a:latin typeface="Oswald"/>
              </a:rPr>
              <a:t>к руководителям организаций </a:t>
            </a:r>
            <a:r>
              <a:rPr lang="ru-RU" sz="1400" b="1" dirty="0" smtClean="0">
                <a:latin typeface="Oswald"/>
              </a:rPr>
              <a:t>образования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ru-RU" sz="1400" b="1" dirty="0" smtClean="0">
              <a:latin typeface="Oswald"/>
            </a:endParaRPr>
          </a:p>
          <a:p>
            <a:pPr algn="just"/>
            <a:endParaRPr lang="kk-KZ" sz="1400" b="1" dirty="0">
              <a:latin typeface="Oswald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400" b="1" dirty="0" smtClean="0">
                <a:solidFill>
                  <a:srgbClr val="0070C0"/>
                </a:solidFill>
                <a:latin typeface="Oswald"/>
              </a:rPr>
              <a:t>руководитель-организатор</a:t>
            </a:r>
          </a:p>
          <a:p>
            <a:pPr algn="just"/>
            <a:endParaRPr lang="ru-RU" sz="1400" dirty="0" smtClean="0">
              <a:latin typeface="Oswald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400" b="1" dirty="0" smtClean="0">
                <a:solidFill>
                  <a:srgbClr val="0070C0"/>
                </a:solidFill>
                <a:latin typeface="Oswald"/>
              </a:rPr>
              <a:t>руководитель-менеджер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kk-KZ" sz="1400" dirty="0">
              <a:latin typeface="Oswald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kk-KZ" sz="1400" dirty="0" smtClean="0">
              <a:latin typeface="Oswald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kk-KZ" sz="1400" dirty="0">
              <a:latin typeface="Oswald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400" b="1" dirty="0" smtClean="0">
                <a:solidFill>
                  <a:srgbClr val="0070C0"/>
                </a:solidFill>
                <a:latin typeface="Oswald"/>
              </a:rPr>
              <a:t>руководитель-лидер</a:t>
            </a:r>
            <a:endParaRPr lang="ru-RU" sz="1400" b="1" dirty="0">
              <a:solidFill>
                <a:srgbClr val="0070C0"/>
              </a:solidFill>
              <a:latin typeface="Oswald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6168" y="855571"/>
            <a:ext cx="42956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i="1" dirty="0" smtClean="0">
                <a:latin typeface="Oswald"/>
              </a:rPr>
              <a:t>Рассматривают два раза </a:t>
            </a:r>
            <a:r>
              <a:rPr lang="ru-RU" sz="1200" i="1" dirty="0">
                <a:latin typeface="Oswald"/>
              </a:rPr>
              <a:t>в год до 5 мая и 5 ноября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590367" y="1905218"/>
            <a:ext cx="243085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1400" i="1" kern="50" spc="10" dirty="0" smtClean="0">
                <a:latin typeface="Oswald"/>
              </a:rPr>
              <a:t>При отделах образования</a:t>
            </a:r>
            <a:endParaRPr lang="ru-RU" sz="1400" i="1" dirty="0">
              <a:latin typeface="Oswald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21664" y="3105546"/>
            <a:ext cx="27665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1400" i="1" kern="50" spc="10" dirty="0" smtClean="0">
                <a:latin typeface="Oswald"/>
              </a:rPr>
              <a:t>При управлениях образования</a:t>
            </a:r>
            <a:endParaRPr lang="ru-RU" sz="1400" i="1" dirty="0">
              <a:latin typeface="Oswald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324439" y="4330639"/>
            <a:ext cx="9361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k-KZ" sz="1200" i="1" kern="50" spc="10" dirty="0" smtClean="0">
                <a:latin typeface="Oswald"/>
                <a:ea typeface="Times New Roman" panose="02020603050405020304" pitchFamily="18" charset="0"/>
              </a:rPr>
              <a:t>           По </a:t>
            </a:r>
            <a:r>
              <a:rPr lang="kk-KZ" sz="1200" i="1" kern="50" spc="10" dirty="0">
                <a:latin typeface="Oswald"/>
                <a:ea typeface="Times New Roman" panose="02020603050405020304" pitchFamily="18" charset="0"/>
              </a:rPr>
              <a:t>результатам аттестации при высоких итоговых показателях заместители руководителя организации образования (методических кабинетов (центров) </a:t>
            </a:r>
            <a:r>
              <a:rPr lang="kk-KZ" sz="1200" b="1" i="1" kern="50" spc="10" dirty="0">
                <a:solidFill>
                  <a:srgbClr val="0070C0"/>
                </a:solidFill>
                <a:latin typeface="Oswald"/>
                <a:ea typeface="Times New Roman" panose="02020603050405020304" pitchFamily="18" charset="0"/>
              </a:rPr>
              <a:t>зачисляются в кадровый резерв </a:t>
            </a:r>
            <a:r>
              <a:rPr lang="kk-KZ" sz="1200" i="1" kern="50" spc="10" dirty="0">
                <a:latin typeface="Oswald"/>
                <a:ea typeface="Times New Roman" panose="02020603050405020304" pitchFamily="18" charset="0"/>
              </a:rPr>
              <a:t>руководителей организаций образования (методических кабинетов (центров) на два года с момента </a:t>
            </a:r>
            <a:r>
              <a:rPr lang="kk-KZ" sz="1200" i="1" kern="50" spc="10" dirty="0" smtClean="0">
                <a:latin typeface="Oswald"/>
                <a:ea typeface="Times New Roman" panose="02020603050405020304" pitchFamily="18" charset="0"/>
              </a:rPr>
              <a:t>зачисления</a:t>
            </a:r>
            <a:endParaRPr lang="ru-RU" sz="1200" i="1" dirty="0">
              <a:latin typeface="Oswald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5879976" y="2212995"/>
            <a:ext cx="0" cy="84302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lg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879976" y="3450073"/>
            <a:ext cx="0" cy="84302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lg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1324439" y="5035195"/>
            <a:ext cx="936103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sz="1200" i="1" kern="50" spc="10" dirty="0" smtClean="0">
                <a:latin typeface="Oswald"/>
                <a:ea typeface="Times New Roman" panose="02020603050405020304" pitchFamily="18" charset="0"/>
              </a:rPr>
              <a:t>При решении </a:t>
            </a:r>
            <a:r>
              <a:rPr lang="ru-RU" sz="1200" i="1" kern="50" spc="10" dirty="0">
                <a:latin typeface="Oswald"/>
                <a:ea typeface="Times New Roman" panose="02020603050405020304" pitchFamily="18" charset="0"/>
              </a:rPr>
              <a:t>«не аттестован на заявленную квалификационную категорию» при повторной аттестации у аттестуемого, имеющего квалификационную категорию «руководитель-лидер» или «руководитель-менеджер», квалификационная категория </a:t>
            </a:r>
            <a:r>
              <a:rPr lang="ru-RU" sz="1200" b="1" i="1" kern="50" spc="10" dirty="0">
                <a:solidFill>
                  <a:srgbClr val="0070C0"/>
                </a:solidFill>
                <a:latin typeface="Oswald"/>
                <a:ea typeface="Times New Roman" panose="02020603050405020304" pitchFamily="18" charset="0"/>
              </a:rPr>
              <a:t>снижается на один уровень</a:t>
            </a:r>
            <a:r>
              <a:rPr lang="ru-RU" sz="1200" i="1" kern="50" spc="10" dirty="0">
                <a:latin typeface="Oswald"/>
                <a:ea typeface="Times New Roman" panose="02020603050405020304" pitchFamily="18" charset="0"/>
              </a:rPr>
              <a:t>; </a:t>
            </a:r>
            <a:endParaRPr lang="ru-RU" sz="1200" i="1" kern="50" spc="10" dirty="0" smtClean="0">
              <a:latin typeface="Oswald"/>
              <a:ea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r>
              <a:rPr lang="ru-RU" sz="1200" i="1" kern="50" dirty="0">
                <a:latin typeface="Oswald"/>
                <a:ea typeface="Times New Roman" panose="02020603050405020304" pitchFamily="18" charset="0"/>
              </a:rPr>
              <a:t>с руководителями, имеющими квалификационную категорию «руководитель-организатор» </a:t>
            </a:r>
            <a:r>
              <a:rPr lang="ru-RU" sz="1200" b="1" i="1" kern="50" dirty="0">
                <a:solidFill>
                  <a:srgbClr val="0070C0"/>
                </a:solidFill>
                <a:latin typeface="Oswald"/>
                <a:ea typeface="Times New Roman" panose="02020603050405020304" pitchFamily="18" charset="0"/>
              </a:rPr>
              <a:t>трудовой договор подлежит </a:t>
            </a:r>
            <a:r>
              <a:rPr lang="ru-RU" sz="1200" b="1" i="1" kern="50" dirty="0" smtClean="0">
                <a:solidFill>
                  <a:srgbClr val="0070C0"/>
                </a:solidFill>
                <a:latin typeface="Oswald"/>
                <a:ea typeface="Times New Roman" panose="02020603050405020304" pitchFamily="18" charset="0"/>
              </a:rPr>
              <a:t>расторжению</a:t>
            </a:r>
            <a:endParaRPr lang="ru-RU" sz="1200" b="1" i="1" kern="50" dirty="0">
              <a:solidFill>
                <a:srgbClr val="0070C0"/>
              </a:solidFill>
              <a:effectLst/>
              <a:latin typeface="Oswald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6560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21004</TotalTime>
  <Words>843</Words>
  <Application>Microsoft Office PowerPoint</Application>
  <PresentationFormat>Произвольный</PresentationFormat>
  <Paragraphs>122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Rustem Bigari</dc:creator>
  <cp:lastModifiedBy>Админ</cp:lastModifiedBy>
  <cp:revision>2071</cp:revision>
  <cp:lastPrinted>2021-03-15T03:29:53Z</cp:lastPrinted>
  <dcterms:created xsi:type="dcterms:W3CDTF">2020-12-05T03:35:05Z</dcterms:created>
  <dcterms:modified xsi:type="dcterms:W3CDTF">2021-07-30T18:04:40Z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2020-12-02T00:00:00Z</vt:filetime>
  </property>
  <property fmtid="{D5CDD505-2E9C-101B-9397-08002B2CF9AE}" pid="3" name="Creator">
    <vt:lpwstr>Acrobat PDFMaker 11 для PowerPoint</vt:lpwstr>
  </property>
  <property fmtid="{D5CDD505-2E9C-101B-9397-08002B2CF9AE}" pid="4" name="LastSaved">
    <vt:filetime>2020-12-05T00:00:00Z</vt:filetime>
  </property>
</Properties>
</file>