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848" r:id="rId2"/>
    <p:sldId id="843" r:id="rId3"/>
    <p:sldId id="850" r:id="rId4"/>
    <p:sldId id="851" r:id="rId5"/>
    <p:sldId id="852" r:id="rId6"/>
    <p:sldId id="844" r:id="rId7"/>
  </p:sldIdLst>
  <p:sldSz cx="12192000" cy="6858000"/>
  <p:notesSz cx="9940925" cy="68087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6" userDrawn="1">
          <p15:clr>
            <a:srgbClr val="A4A3A4"/>
          </p15:clr>
        </p15:guide>
        <p15:guide id="2" pos="21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375"/>
    <a:srgbClr val="E9EDF4"/>
    <a:srgbClr val="376092"/>
    <a:srgbClr val="0070C0"/>
    <a:srgbClr val="D1D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1474" autoAdjust="0"/>
  </p:normalViewPr>
  <p:slideViewPr>
    <p:cSldViewPr>
      <p:cViewPr>
        <p:scale>
          <a:sx n="81" d="100"/>
          <a:sy n="81" d="100"/>
        </p:scale>
        <p:origin x="-312" y="204"/>
      </p:cViewPr>
      <p:guideLst>
        <p:guide orient="horz" pos="2886"/>
        <p:guide pos="21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863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E8A81A-25E8-4275-A8E1-3D5CC04730EB}" type="datetimeFigureOut">
              <a:rPr lang="ru-RU"/>
              <a:pPr>
                <a:defRPr/>
              </a:pPr>
              <a:t>31.07.2021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67475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863" y="6467475"/>
            <a:ext cx="4308475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BCABA51-D9C3-4DAE-9F95-906EB2B81E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3226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41313"/>
          </a:xfrm>
          <a:prstGeom prst="rect">
            <a:avLst/>
          </a:prstGeom>
        </p:spPr>
        <p:txBody>
          <a:bodyPr vert="horz" lIns="80394" tIns="40197" rIns="80394" bIns="4019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06887" cy="341313"/>
          </a:xfrm>
          <a:prstGeom prst="rect">
            <a:avLst/>
          </a:prstGeom>
        </p:spPr>
        <p:txBody>
          <a:bodyPr vert="horz" lIns="80394" tIns="40197" rIns="80394" bIns="4019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fld id="{73133245-E3AB-4B2F-97FA-D41458ACBEC1}" type="datetimeFigureOut">
              <a:rPr lang="ru-RU"/>
              <a:pPr>
                <a:defRPr/>
              </a:pPr>
              <a:t>31.07.2021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0900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394" tIns="40197" rIns="80394" bIns="4019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775" y="3276600"/>
            <a:ext cx="7953375" cy="2681288"/>
          </a:xfrm>
          <a:prstGeom prst="rect">
            <a:avLst/>
          </a:prstGeom>
        </p:spPr>
        <p:txBody>
          <a:bodyPr vert="horz" lIns="80394" tIns="40197" rIns="80394" bIns="40197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67475"/>
            <a:ext cx="4308475" cy="341313"/>
          </a:xfrm>
          <a:prstGeom prst="rect">
            <a:avLst/>
          </a:prstGeom>
        </p:spPr>
        <p:txBody>
          <a:bodyPr vert="horz" lIns="80394" tIns="40197" rIns="80394" bIns="4019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863" y="6467475"/>
            <a:ext cx="4306887" cy="341313"/>
          </a:xfrm>
          <a:prstGeom prst="rect">
            <a:avLst/>
          </a:prstGeom>
        </p:spPr>
        <p:txBody>
          <a:bodyPr vert="horz" wrap="square" lIns="80394" tIns="40197" rIns="80394" bIns="4019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fld id="{FB99F2B5-61A7-4D03-97B6-F575A78848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6523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32A2B-0E36-4D94-BE9F-4F520D8A9F0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3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5627-1E26-4CB2-8B46-E7F82E8BDF49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3D1F-4BB4-4461-AF89-E5F0272393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43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A8FF9-5ABE-4ECD-A132-9CD5AFC53B83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AC66-0DAE-4DBF-BC1D-5C7FB229BC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756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4DEE9-BB46-44F0-85D9-03E7565503F6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FB3BD-1B43-44D9-BC1A-A42DE8746C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100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A432F-6C7E-4AF8-BF2E-F66FB3E3AA83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D71EC-B13B-4C42-9156-D3A046669A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274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80EE-A842-43A7-9867-8B082BDBD283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0BEE-08AE-444B-9F0A-325A832B33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766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Титульный слайд" type="tx">
  <p:cSld name="1_Титульный слайд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6;p2" descr="image1.png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1900238"/>
            <a:ext cx="2751137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Google Shape;18;p2"/>
          <p:cNvSpPr txBox="1">
            <a:spLocks noChangeArrowheads="1"/>
          </p:cNvSpPr>
          <p:nvPr/>
        </p:nvSpPr>
        <p:spPr bwMode="auto">
          <a:xfrm>
            <a:off x="303213" y="4578350"/>
            <a:ext cx="2595562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00" tIns="45700" rIns="45700" bIns="4570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000000"/>
              </a:buClr>
              <a:buSzPts val="1600"/>
              <a:buFont typeface="Quattrocento Sans"/>
              <a:buNone/>
              <a:defRPr/>
            </a:pP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МИНИСТЕРСТВО </a:t>
            </a:r>
            <a:endParaRPr lang="ru-RU">
              <a:solidFill>
                <a:srgbClr val="000000"/>
              </a:solidFill>
              <a:latin typeface="Oswald"/>
              <a:ea typeface="Quattrocento Sans"/>
              <a:cs typeface="Quattrocento Sans"/>
              <a:sym typeface="Quattrocento Sans"/>
            </a:endParaRPr>
          </a:p>
          <a:p>
            <a:pPr algn="ctr">
              <a:buClr>
                <a:srgbClr val="000000"/>
              </a:buClr>
              <a:buSzPts val="1600"/>
              <a:buFont typeface="Quattrocento Sans"/>
              <a:buNone/>
              <a:defRPr/>
            </a:pP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ОБРАЗОВАНИЯ И НАУКИ </a:t>
            </a:r>
            <a:endParaRPr lang="ru-RU">
              <a:solidFill>
                <a:srgbClr val="000000"/>
              </a:solidFill>
              <a:latin typeface="Oswald"/>
              <a:ea typeface="Quattrocento Sans"/>
              <a:cs typeface="Quattrocento Sans"/>
              <a:sym typeface="Quattrocento Sans"/>
            </a:endParaRPr>
          </a:p>
          <a:p>
            <a:pPr algn="ctr">
              <a:buClr>
                <a:srgbClr val="000000"/>
              </a:buClr>
              <a:buSzPts val="1600"/>
              <a:buFont typeface="Quattrocento Sans"/>
              <a:buNone/>
              <a:defRPr/>
            </a:pP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РЕСПУБЛИКИ КАЗАХСТАН</a:t>
            </a:r>
            <a:endParaRPr lang="ru-RU">
              <a:cs typeface="Calibri" pitchFamily="34" charset="0"/>
            </a:endParaRPr>
          </a:p>
        </p:txBody>
      </p:sp>
      <p:sp>
        <p:nvSpPr>
          <p:cNvPr id="4" name="Google Shape;19;p2"/>
          <p:cNvSpPr txBox="1">
            <a:spLocks noChangeArrowheads="1"/>
          </p:cNvSpPr>
          <p:nvPr/>
        </p:nvSpPr>
        <p:spPr bwMode="auto">
          <a:xfrm>
            <a:off x="334963" y="1125538"/>
            <a:ext cx="2595562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00" tIns="45700" rIns="45700" bIns="4570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000000"/>
              </a:buClr>
              <a:buSzPts val="1600"/>
              <a:buFont typeface="Quattrocento Sans"/>
              <a:buNone/>
              <a:defRPr/>
            </a:pP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ҚАЗАҚСТАН РЕСПУБЛИКАСЫ </a:t>
            </a:r>
            <a:b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</a:b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БІЛІМ ЖӘНЕ ҒЫЛЫМ МИНИСТРЛІГІ</a:t>
            </a:r>
            <a:endParaRPr lang="ru-RU">
              <a:cs typeface="Calibri" pitchFamily="34" charset="0"/>
            </a:endParaRPr>
          </a:p>
        </p:txBody>
      </p:sp>
      <p:sp>
        <p:nvSpPr>
          <p:cNvPr id="5" name="Google Shape;17;p2"/>
          <p:cNvSpPr txBox="1">
            <a:spLocks noGrp="1"/>
          </p:cNvSpPr>
          <p:nvPr>
            <p:ph type="sldNum" idx="10"/>
          </p:nvPr>
        </p:nvSpPr>
        <p:spPr>
          <a:xfrm>
            <a:off x="11090275" y="6403975"/>
            <a:ext cx="263525" cy="269875"/>
          </a:xfrm>
        </p:spPr>
        <p:txBody>
          <a:bodyPr lIns="45700" tIns="45700" rIns="45700" bIns="45700" anchor="ctr">
            <a:noAutofit/>
          </a:bodyPr>
          <a:lstStyle>
            <a:lvl1pPr>
              <a:buClr>
                <a:srgbClr val="888888"/>
              </a:buClr>
              <a:buSzPts val="1200"/>
              <a:buFont typeface="Calibri" pitchFamily="34" charset="0"/>
              <a:buNone/>
              <a:defRPr sz="1200">
                <a:solidFill>
                  <a:srgbClr val="888888"/>
                </a:solidFill>
                <a:latin typeface="Calibri" pitchFamily="34" charset="0"/>
                <a:cs typeface="Arial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fld id="{AC311FE3-DF8F-4D68-A832-FB55EB3C3FB8}" type="slidenum">
              <a:rPr lang="en-US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1952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259" y="-8572"/>
            <a:ext cx="9613481" cy="369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78575"/>
            <a:ext cx="2803525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89A37-C64A-4D18-8843-60DD7F7FEECF}" type="datetime1">
              <a:rPr lang="en-US"/>
              <a:pPr>
                <a:defRPr/>
              </a:pPr>
              <a:t>7/31/2021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44963" y="6378575"/>
            <a:ext cx="3902075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78875" y="6378575"/>
            <a:ext cx="2803525" cy="2762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807A2-6A5C-4E3B-BBE0-E22DE320CA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359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g object 1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1027" name="bg object 17"/>
          <p:cNvSpPr>
            <a:spLocks/>
          </p:cNvSpPr>
          <p:nvPr/>
        </p:nvSpPr>
        <p:spPr bwMode="auto">
          <a:xfrm>
            <a:off x="0" y="0"/>
            <a:ext cx="12192000" cy="792163"/>
          </a:xfrm>
          <a:custGeom>
            <a:avLst/>
            <a:gdLst>
              <a:gd name="T0" fmla="*/ 12192000 w 12192000"/>
              <a:gd name="T1" fmla="*/ 0 h 792480"/>
              <a:gd name="T2" fmla="*/ 0 w 12192000"/>
              <a:gd name="T3" fmla="*/ 0 h 792480"/>
              <a:gd name="T4" fmla="*/ 0 w 12192000"/>
              <a:gd name="T5" fmla="*/ 790263 h 792480"/>
              <a:gd name="T6" fmla="*/ 12192000 w 12192000"/>
              <a:gd name="T7" fmla="*/ 790263 h 792480"/>
              <a:gd name="T8" fmla="*/ 12192000 w 12192000"/>
              <a:gd name="T9" fmla="*/ 0 h 792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192000" h="792480">
                <a:moveTo>
                  <a:pt x="12192000" y="0"/>
                </a:moveTo>
                <a:lnTo>
                  <a:pt x="0" y="0"/>
                </a:lnTo>
                <a:lnTo>
                  <a:pt x="0" y="792479"/>
                </a:lnTo>
                <a:lnTo>
                  <a:pt x="12192000" y="792479"/>
                </a:lnTo>
                <a:lnTo>
                  <a:pt x="12192000" y="0"/>
                </a:lnTo>
                <a:close/>
              </a:path>
            </a:pathLst>
          </a:custGeom>
          <a:solidFill>
            <a:srgbClr val="2543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28" name="bg object 18"/>
          <p:cNvSpPr>
            <a:spLocks noChangeArrowheads="1"/>
          </p:cNvSpPr>
          <p:nvPr/>
        </p:nvSpPr>
        <p:spPr bwMode="auto">
          <a:xfrm>
            <a:off x="0" y="0"/>
            <a:ext cx="1581150" cy="857250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1029" name="bg object 19"/>
          <p:cNvSpPr>
            <a:spLocks/>
          </p:cNvSpPr>
          <p:nvPr/>
        </p:nvSpPr>
        <p:spPr bwMode="auto">
          <a:xfrm>
            <a:off x="0" y="0"/>
            <a:ext cx="1514475" cy="792163"/>
          </a:xfrm>
          <a:custGeom>
            <a:avLst/>
            <a:gdLst>
              <a:gd name="T0" fmla="*/ 1510417 w 1515110"/>
              <a:gd name="T1" fmla="*/ 0 h 792480"/>
              <a:gd name="T2" fmla="*/ 0 w 1515110"/>
              <a:gd name="T3" fmla="*/ 2418 h 792480"/>
              <a:gd name="T4" fmla="*/ 1287 w 1515110"/>
              <a:gd name="T5" fmla="*/ 741435 h 792480"/>
              <a:gd name="T6" fmla="*/ 1529 w 1515110"/>
              <a:gd name="T7" fmla="*/ 790264 h 792480"/>
              <a:gd name="T8" fmla="*/ 1146792 w 1515110"/>
              <a:gd name="T9" fmla="*/ 786058 h 792480"/>
              <a:gd name="T10" fmla="*/ 1510417 w 1515110"/>
              <a:gd name="T11" fmla="*/ 0 h 7924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15110" h="792480">
                <a:moveTo>
                  <a:pt x="1514856" y="0"/>
                </a:moveTo>
                <a:lnTo>
                  <a:pt x="0" y="2425"/>
                </a:lnTo>
                <a:lnTo>
                  <a:pt x="1294" y="743514"/>
                </a:lnTo>
                <a:lnTo>
                  <a:pt x="1536" y="792480"/>
                </a:lnTo>
                <a:lnTo>
                  <a:pt x="1150162" y="788263"/>
                </a:lnTo>
                <a:lnTo>
                  <a:pt x="1514856" y="0"/>
                </a:lnTo>
                <a:close/>
              </a:path>
            </a:pathLst>
          </a:custGeom>
          <a:solidFill>
            <a:srgbClr val="2543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30" name="Holder 2"/>
          <p:cNvSpPr>
            <a:spLocks noGrp="1"/>
          </p:cNvSpPr>
          <p:nvPr>
            <p:ph type="title"/>
          </p:nvPr>
        </p:nvSpPr>
        <p:spPr bwMode="auto">
          <a:xfrm>
            <a:off x="1289050" y="-7938"/>
            <a:ext cx="9613900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/>
          </a:p>
        </p:txBody>
      </p:sp>
      <p:sp>
        <p:nvSpPr>
          <p:cNvPr id="1031" name="Holder 3"/>
          <p:cNvSpPr>
            <a:spLocks noGrp="1"/>
          </p:cNvSpPr>
          <p:nvPr>
            <p:ph type="body" idx="1"/>
          </p:nvPr>
        </p:nvSpPr>
        <p:spPr bwMode="auto">
          <a:xfrm>
            <a:off x="496888" y="1730375"/>
            <a:ext cx="10374312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963" y="6378575"/>
            <a:ext cx="390207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1A2EC0-F6D6-46E2-8371-1FEC15447249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A5EF9D0-F087-4560-B3CB-120BCF5485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41FA914-C83A-4E43-B1EF-2D0C69AE0C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162"/>
          <a:stretch/>
        </p:blipFill>
        <p:spPr>
          <a:xfrm>
            <a:off x="2971800" y="0"/>
            <a:ext cx="9220200" cy="685800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E1272B0-D445-4AE4-9CA3-73116EDC7144}"/>
              </a:ext>
            </a:extLst>
          </p:cNvPr>
          <p:cNvSpPr/>
          <p:nvPr/>
        </p:nvSpPr>
        <p:spPr>
          <a:xfrm>
            <a:off x="3505200" y="1938754"/>
            <a:ext cx="86868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О </a:t>
            </a:r>
            <a:r>
              <a:rPr lang="ru-RU" sz="2400" b="1" dirty="0">
                <a:latin typeface="Arial Narrow" panose="020B0606020202030204" pitchFamily="34" charset="0"/>
              </a:rPr>
              <a:t>ПРИЕМЕ НА РАБОТУ</a:t>
            </a:r>
            <a:endParaRPr lang="ru-RU" sz="2400" b="1" dirty="0">
              <a:latin typeface="Arial" pitchFamily="34" charset="0"/>
            </a:endParaRPr>
          </a:p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ПЕДАГОГОВ И РУКОВОДИТЕЛЕЙ ОРГАНИЗАЦИЙ </a:t>
            </a:r>
            <a:r>
              <a:rPr lang="ru-RU" sz="2400" b="1" dirty="0" smtClean="0">
                <a:latin typeface="Arial Narrow" panose="020B0606020202030204" pitchFamily="34" charset="0"/>
              </a:rPr>
              <a:t>ОБРАЗОВАНИЯ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4666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63751" y="188640"/>
            <a:ext cx="50420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Oswald"/>
                <a:cs typeface="Tahoma" pitchFamily="34" charset="0"/>
              </a:rPr>
              <a:t>ПРИЕМ НА РАБОТУ ПЕДАГОГОВ</a:t>
            </a:r>
          </a:p>
        </p:txBody>
      </p:sp>
      <p:sp>
        <p:nvSpPr>
          <p:cNvPr id="8" name="object 3"/>
          <p:cNvSpPr txBox="1"/>
          <p:nvPr/>
        </p:nvSpPr>
        <p:spPr>
          <a:xfrm>
            <a:off x="633536" y="1376727"/>
            <a:ext cx="14414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 Black"/>
                <a:cs typeface="Arial Black"/>
              </a:rPr>
              <a:t>1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9" name="object 4"/>
          <p:cNvSpPr txBox="1"/>
          <p:nvPr/>
        </p:nvSpPr>
        <p:spPr>
          <a:xfrm>
            <a:off x="219239" y="2226881"/>
            <a:ext cx="6524833" cy="4108817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83515" marR="5080" indent="-171450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r>
              <a:rPr lang="ru-RU" sz="1400" dirty="0">
                <a:latin typeface="Arial" panose="020B0604020202020204" pitchFamily="34" charset="0"/>
                <a:ea typeface="Open Sans Light" panose="020B0306030504020204" pitchFamily="34" charset="0"/>
              </a:rPr>
              <a:t>Единые Правила проведения конкурсного отбора </a:t>
            </a:r>
            <a:r>
              <a:rPr lang="ru-RU" sz="14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педагогов</a:t>
            </a:r>
          </a:p>
          <a:p>
            <a:pPr marL="12065" marR="5080" algn="just">
              <a:lnSpc>
                <a:spcPct val="150000"/>
              </a:lnSpc>
              <a:spcBef>
                <a:spcPts val="180"/>
              </a:spcBef>
            </a:pPr>
            <a:endParaRPr lang="ru-RU" sz="14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12065" marR="5080" algn="just">
              <a:lnSpc>
                <a:spcPct val="150000"/>
              </a:lnSpc>
              <a:spcBef>
                <a:spcPts val="180"/>
              </a:spcBef>
            </a:pPr>
            <a:endParaRPr lang="ru-RU" sz="14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12065" marR="5080" algn="just">
              <a:lnSpc>
                <a:spcPct val="150000"/>
              </a:lnSpc>
              <a:spcBef>
                <a:spcPts val="180"/>
              </a:spcBef>
            </a:pPr>
            <a:endParaRPr lang="ru-RU" sz="1400" dirty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183515" marR="5080" indent="-171450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endParaRPr lang="ru-RU" sz="14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183515" marR="5080" indent="-171450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endParaRPr lang="ru-RU" sz="14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183515" marR="5080" indent="-171450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endParaRPr lang="ru-RU" sz="14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183515" marR="5080" indent="-171450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endParaRPr lang="ru-RU" sz="14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183515" marR="5080" indent="-171450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Установление </a:t>
            </a:r>
            <a:r>
              <a:rPr lang="ru-RU" sz="1400" dirty="0">
                <a:latin typeface="Arial" panose="020B0604020202020204" pitchFamily="34" charset="0"/>
                <a:ea typeface="Open Sans Light" panose="020B0306030504020204" pitchFamily="34" charset="0"/>
              </a:rPr>
              <a:t>четких критериев для оценки профессионализма педагога </a:t>
            </a:r>
            <a:r>
              <a:rPr lang="en-US" sz="9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(</a:t>
            </a:r>
            <a:r>
              <a:rPr lang="ru-RU" sz="900" i="1" dirty="0">
                <a:latin typeface="Arial" panose="020B0604020202020204" pitchFamily="34" charset="0"/>
                <a:ea typeface="Open Sans Light" panose="020B0306030504020204" pitchFamily="34" charset="0"/>
              </a:rPr>
              <a:t>уровень образования, стаж педагогической деятельности, опыт административной и методической деятельности, рекомендательное письмо с предыдущего места </a:t>
            </a:r>
            <a:r>
              <a:rPr lang="ru-RU" sz="9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работы, </a:t>
            </a:r>
            <a:r>
              <a:rPr lang="ru-RU" sz="900" i="1" dirty="0">
                <a:latin typeface="Arial" panose="020B0604020202020204" pitchFamily="34" charset="0"/>
                <a:ea typeface="Open Sans Light" panose="020B0306030504020204" pitchFamily="34" charset="0"/>
              </a:rPr>
              <a:t>показатели профессиональных достижений, методическая </a:t>
            </a:r>
            <a:r>
              <a:rPr lang="ru-RU" sz="9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деятельность</a:t>
            </a:r>
            <a:r>
              <a:rPr lang="en-US" sz="9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 </a:t>
            </a:r>
            <a:r>
              <a:rPr lang="ru-RU" sz="9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 и т.д.</a:t>
            </a:r>
            <a:r>
              <a:rPr lang="en-US" sz="9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)</a:t>
            </a:r>
            <a:endParaRPr lang="ru-RU" sz="900" i="1" dirty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183515" marR="5080" indent="-171450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r>
              <a:rPr lang="ru-RU" sz="1400" dirty="0">
                <a:latin typeface="Arial" panose="020B0604020202020204" pitchFamily="34" charset="0"/>
                <a:ea typeface="Open Sans Light" panose="020B0306030504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Прохождение </a:t>
            </a:r>
            <a:r>
              <a:rPr lang="ru-RU" sz="1400" dirty="0">
                <a:latin typeface="Arial" panose="020B0604020202020204" pitchFamily="34" charset="0"/>
                <a:ea typeface="Open Sans Light" panose="020B0306030504020204" pitchFamily="34" charset="0"/>
              </a:rPr>
              <a:t>процедуры НКТ педагогами, вновь прибывающими на работу</a:t>
            </a:r>
          </a:p>
        </p:txBody>
      </p:sp>
      <p:sp>
        <p:nvSpPr>
          <p:cNvPr id="26" name="object 20"/>
          <p:cNvSpPr/>
          <p:nvPr/>
        </p:nvSpPr>
        <p:spPr>
          <a:xfrm>
            <a:off x="5763438" y="1228590"/>
            <a:ext cx="392016" cy="5164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1"/>
          <p:cNvSpPr txBox="1"/>
          <p:nvPr/>
        </p:nvSpPr>
        <p:spPr>
          <a:xfrm>
            <a:off x="4999180" y="1380070"/>
            <a:ext cx="14414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Arial Black"/>
                <a:cs typeface="Arial Black"/>
              </a:rPr>
              <a:t>2</a:t>
            </a:r>
            <a:endParaRPr sz="1400" dirty="0">
              <a:latin typeface="Arial Black"/>
              <a:cs typeface="Arial Black"/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 flipH="1">
            <a:off x="167680" y="1468109"/>
            <a:ext cx="11760969" cy="166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3" name="Text Box 10"/>
          <p:cNvSpPr txBox="1">
            <a:spLocks noChangeArrowheads="1"/>
          </p:cNvSpPr>
          <p:nvPr/>
        </p:nvSpPr>
        <p:spPr bwMode="auto">
          <a:xfrm>
            <a:off x="1879000" y="836712"/>
            <a:ext cx="242451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ru-RU" b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Как было </a:t>
            </a:r>
            <a:endParaRPr lang="en-US" dirty="0">
              <a:latin typeface="Arial" panose="020B0604020202020204" pitchFamily="34" charset="0"/>
              <a:ea typeface="Open Sans Light" panose="020B0306030504020204" pitchFamily="34" charset="0"/>
            </a:endParaRPr>
          </a:p>
        </p:txBody>
      </p:sp>
      <p:sp>
        <p:nvSpPr>
          <p:cNvPr id="84" name="Text Box 10"/>
          <p:cNvSpPr txBox="1">
            <a:spLocks noChangeArrowheads="1"/>
          </p:cNvSpPr>
          <p:nvPr/>
        </p:nvSpPr>
        <p:spPr bwMode="auto">
          <a:xfrm>
            <a:off x="1114431" y="1729106"/>
            <a:ext cx="4064208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ru-RU" b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Как будет</a:t>
            </a:r>
            <a:endParaRPr lang="en-US" dirty="0">
              <a:latin typeface="Arial" panose="020B0604020202020204" pitchFamily="34" charset="0"/>
              <a:ea typeface="Open Sans Light" panose="020B0306030504020204" pitchFamily="34" charset="0"/>
            </a:endParaRPr>
          </a:p>
        </p:txBody>
      </p:sp>
      <p:sp>
        <p:nvSpPr>
          <p:cNvPr id="94" name="Text Box 10"/>
          <p:cNvSpPr txBox="1">
            <a:spLocks noChangeArrowheads="1"/>
          </p:cNvSpPr>
          <p:nvPr/>
        </p:nvSpPr>
        <p:spPr bwMode="auto">
          <a:xfrm>
            <a:off x="263352" y="1127058"/>
            <a:ext cx="5655805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marL="342900" indent="-342900" algn="just" defTabSz="1088232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Директор единолично принимал педагога на работу</a:t>
            </a:r>
            <a:endParaRPr lang="en-US" sz="1600" dirty="0">
              <a:latin typeface="Arial" panose="020B0604020202020204" pitchFamily="34" charset="0"/>
              <a:ea typeface="Open Sans Light" panose="020B0306030504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0584" y="2747314"/>
            <a:ext cx="2256979" cy="7822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b="1" dirty="0" smtClean="0">
                <a:solidFill>
                  <a:schemeClr val="tx1"/>
                </a:solidFill>
              </a:rPr>
              <a:t>1.</a:t>
            </a:r>
            <a:r>
              <a:rPr lang="ru-RU" sz="1100" dirty="0" smtClean="0">
                <a:solidFill>
                  <a:schemeClr val="tx1"/>
                </a:solidFill>
              </a:rPr>
              <a:t> </a:t>
            </a:r>
            <a:r>
              <a:rPr lang="ru-RU" sz="1100" b="1" dirty="0" smtClean="0">
                <a:solidFill>
                  <a:schemeClr val="tx1"/>
                </a:solidFill>
              </a:rPr>
              <a:t>Определение даты </a:t>
            </a:r>
            <a:r>
              <a:rPr lang="ru-RU" sz="1100" b="1" dirty="0">
                <a:solidFill>
                  <a:schemeClr val="tx1"/>
                </a:solidFill>
              </a:rPr>
              <a:t>и места проведения </a:t>
            </a:r>
            <a:r>
              <a:rPr lang="ru-RU" sz="1100" b="1" dirty="0" smtClean="0">
                <a:solidFill>
                  <a:schemeClr val="tx1"/>
                </a:solidFill>
              </a:rPr>
              <a:t>конкурса,  </a:t>
            </a:r>
            <a:r>
              <a:rPr lang="ru-RU" sz="1100" b="1" dirty="0">
                <a:solidFill>
                  <a:schemeClr val="tx1"/>
                </a:solidFill>
              </a:rPr>
              <a:t>формирование конкурсной комиссии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67680" y="3638088"/>
            <a:ext cx="2259884" cy="10383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b="1" dirty="0">
                <a:solidFill>
                  <a:schemeClr val="tx1"/>
                </a:solidFill>
              </a:rPr>
              <a:t>2.</a:t>
            </a:r>
            <a:r>
              <a:rPr lang="ru-RU" sz="1100" dirty="0">
                <a:solidFill>
                  <a:schemeClr val="tx1"/>
                </a:solidFill>
              </a:rPr>
              <a:t> </a:t>
            </a:r>
            <a:r>
              <a:rPr lang="ru-RU" sz="1100" b="1" dirty="0" smtClean="0">
                <a:solidFill>
                  <a:schemeClr val="tx1"/>
                </a:solidFill>
              </a:rPr>
              <a:t>Публикация объявления </a:t>
            </a:r>
            <a:r>
              <a:rPr lang="ru-RU" sz="1100" b="1" dirty="0">
                <a:solidFill>
                  <a:schemeClr val="tx1"/>
                </a:solidFill>
              </a:rPr>
              <a:t>о проведении конкурса </a:t>
            </a:r>
            <a:r>
              <a:rPr lang="ru-RU" sz="900" i="1" dirty="0">
                <a:solidFill>
                  <a:schemeClr val="tx1"/>
                </a:solidFill>
              </a:rPr>
              <a:t>(Интернет-ресурс или официальные аккаунты социальных сетей организации образования и органа управления образованием соответствующего уровня)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602647" y="2746022"/>
            <a:ext cx="1800199" cy="4271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b="1" dirty="0" smtClean="0">
                <a:solidFill>
                  <a:schemeClr val="tx1"/>
                </a:solidFill>
              </a:rPr>
              <a:t>3</a:t>
            </a:r>
            <a:r>
              <a:rPr lang="ru-RU" sz="1100" dirty="0" smtClean="0">
                <a:solidFill>
                  <a:schemeClr val="tx1"/>
                </a:solidFill>
              </a:rPr>
              <a:t>. </a:t>
            </a:r>
            <a:r>
              <a:rPr lang="ru-RU" sz="1100" b="1" dirty="0" smtClean="0">
                <a:solidFill>
                  <a:schemeClr val="tx1"/>
                </a:solidFill>
              </a:rPr>
              <a:t>Прием документов</a:t>
            </a:r>
            <a:endParaRPr lang="ru-RU" sz="1000" b="1" i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606568" y="3880926"/>
            <a:ext cx="1823309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950" b="1" dirty="0" smtClean="0">
                <a:solidFill>
                  <a:schemeClr val="tx1"/>
                </a:solidFill>
              </a:rPr>
              <a:t>4.</a:t>
            </a:r>
            <a:r>
              <a:rPr lang="ru-RU" sz="950" dirty="0" smtClean="0">
                <a:solidFill>
                  <a:schemeClr val="tx1"/>
                </a:solidFill>
              </a:rPr>
              <a:t> </a:t>
            </a:r>
            <a:r>
              <a:rPr lang="ru-RU" sz="950" b="1" dirty="0" smtClean="0">
                <a:solidFill>
                  <a:schemeClr val="tx1"/>
                </a:solidFill>
              </a:rPr>
              <a:t>Рассмотрение документов</a:t>
            </a:r>
          </a:p>
          <a:p>
            <a:pPr algn="just"/>
            <a:r>
              <a:rPr lang="ru-RU" sz="950" i="1" dirty="0" smtClean="0">
                <a:solidFill>
                  <a:schemeClr val="tx1"/>
                </a:solidFill>
              </a:rPr>
              <a:t>(соответствие квалификационным </a:t>
            </a:r>
            <a:r>
              <a:rPr lang="ru-RU" sz="950" i="1" dirty="0">
                <a:solidFill>
                  <a:schemeClr val="tx1"/>
                </a:solidFill>
              </a:rPr>
              <a:t>требованиям к </a:t>
            </a:r>
            <a:r>
              <a:rPr lang="ru-RU" sz="950" i="1" dirty="0" smtClean="0">
                <a:solidFill>
                  <a:schemeClr val="tx1"/>
                </a:solidFill>
              </a:rPr>
              <a:t>педагогам)</a:t>
            </a:r>
            <a:endParaRPr lang="ru-RU" sz="950" i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33200" y="3288211"/>
            <a:ext cx="2043860" cy="6328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950" b="1" dirty="0" smtClean="0">
                <a:solidFill>
                  <a:schemeClr val="tx1"/>
                </a:solidFill>
              </a:rPr>
              <a:t>5.</a:t>
            </a:r>
            <a:r>
              <a:rPr lang="ru-RU" sz="950" dirty="0" smtClean="0">
                <a:solidFill>
                  <a:schemeClr val="tx1"/>
                </a:solidFill>
              </a:rPr>
              <a:t> </a:t>
            </a:r>
            <a:r>
              <a:rPr lang="ru-RU" sz="950" b="1" dirty="0">
                <a:solidFill>
                  <a:schemeClr val="tx1"/>
                </a:solidFill>
              </a:rPr>
              <a:t>Собеседование</a:t>
            </a:r>
            <a:r>
              <a:rPr lang="ru-RU" sz="950" dirty="0">
                <a:solidFill>
                  <a:schemeClr val="tx1"/>
                </a:solidFill>
              </a:rPr>
              <a:t> </a:t>
            </a:r>
            <a:r>
              <a:rPr lang="ru-RU" sz="950" i="1" dirty="0" smtClean="0">
                <a:solidFill>
                  <a:schemeClr val="tx1"/>
                </a:solidFill>
              </a:rPr>
              <a:t>(в </a:t>
            </a:r>
            <a:r>
              <a:rPr lang="ru-RU" sz="950" i="1" dirty="0">
                <a:solidFill>
                  <a:schemeClr val="tx1"/>
                </a:solidFill>
              </a:rPr>
              <a:t>случае одинакового количества баллов, набранных кандидатами)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8552469" y="2241305"/>
            <a:ext cx="1190196" cy="5060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Решение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842712" y="3068470"/>
            <a:ext cx="1076528" cy="648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Рекомендация о приеме </a:t>
            </a: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на работу 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078812" y="3081789"/>
            <a:ext cx="1231211" cy="6445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Рекомендация о зачислении в кадровый резерв на 1 год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9520258" y="3068470"/>
            <a:ext cx="1217452" cy="6301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О признании конкурса не состоявшимся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834589" y="4005064"/>
            <a:ext cx="1192255" cy="6485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Трудовой договор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(на 2 года)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273295" y="4162930"/>
            <a:ext cx="1076528" cy="3802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tx1"/>
              </a:solidFill>
            </a:endParaRPr>
          </a:p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 Приказ </a:t>
            </a:r>
            <a:endParaRPr lang="ru-RU" sz="1100" dirty="0">
              <a:solidFill>
                <a:schemeClr val="tx1"/>
              </a:solidFill>
            </a:endParaRPr>
          </a:p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0848528" y="2780928"/>
            <a:ext cx="1284051" cy="8279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Апелляционная  комиссия </a:t>
            </a:r>
            <a:r>
              <a:rPr lang="ru-RU" sz="1000" dirty="0">
                <a:solidFill>
                  <a:schemeClr val="tx1"/>
                </a:solidFill>
              </a:rPr>
              <a:t>вышестоящего органа или </a:t>
            </a:r>
            <a:r>
              <a:rPr lang="ru-RU" sz="1000" dirty="0" smtClean="0">
                <a:solidFill>
                  <a:schemeClr val="tx1"/>
                </a:solidFill>
              </a:rPr>
              <a:t>судебный порядок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0458048" y="3933056"/>
            <a:ext cx="1614616" cy="12429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tx1"/>
                </a:solidFill>
              </a:rPr>
              <a:t>Апелляционная  комиссия создается при службе управления персоналом управления образования области, городов республиканского </a:t>
            </a:r>
            <a:r>
              <a:rPr lang="ru-RU" sz="1000" dirty="0" smtClean="0">
                <a:solidFill>
                  <a:schemeClr val="tx1"/>
                </a:solidFill>
              </a:rPr>
              <a:t>значения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62" name="Правая фигурная скобка 61"/>
          <p:cNvSpPr/>
          <p:nvPr/>
        </p:nvSpPr>
        <p:spPr>
          <a:xfrm rot="5400000">
            <a:off x="8573525" y="3967527"/>
            <a:ext cx="241787" cy="362386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875657" y="5996390"/>
            <a:ext cx="3623870" cy="6094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000" dirty="0" smtClean="0">
                <a:solidFill>
                  <a:schemeClr val="tx1"/>
                </a:solidFill>
              </a:rPr>
              <a:t>Результаты </a:t>
            </a:r>
            <a:r>
              <a:rPr lang="ru-RU" sz="1000" dirty="0">
                <a:solidFill>
                  <a:schemeClr val="tx1"/>
                </a:solidFill>
              </a:rPr>
              <a:t>конкурса объявляются на Интернет-ресурсе организации, проводившей </a:t>
            </a:r>
            <a:r>
              <a:rPr lang="ru-RU" sz="1000" dirty="0" smtClean="0">
                <a:solidFill>
                  <a:schemeClr val="tx1"/>
                </a:solidFill>
              </a:rPr>
              <a:t>конкурс и официальных </a:t>
            </a:r>
            <a:r>
              <a:rPr lang="ru-RU" sz="1000" dirty="0">
                <a:solidFill>
                  <a:schemeClr val="tx1"/>
                </a:solidFill>
              </a:rPr>
              <a:t>аккаунтах социальных сетей </a:t>
            </a:r>
            <a:r>
              <a:rPr lang="ru-RU" sz="1000" dirty="0" smtClean="0">
                <a:solidFill>
                  <a:schemeClr val="tx1"/>
                </a:solidFill>
              </a:rPr>
              <a:t>в </a:t>
            </a:r>
            <a:r>
              <a:rPr lang="ru-RU" sz="1000" dirty="0">
                <a:solidFill>
                  <a:schemeClr val="tx1"/>
                </a:solidFill>
              </a:rPr>
              <a:t>день проведения последнего заседания конкурса</a:t>
            </a:r>
          </a:p>
        </p:txBody>
      </p:sp>
      <p:cxnSp>
        <p:nvCxnSpPr>
          <p:cNvPr id="64" name="Прямая со стрелкой 63"/>
          <p:cNvCxnSpPr>
            <a:stCxn id="45" idx="3"/>
          </p:cNvCxnSpPr>
          <p:nvPr/>
        </p:nvCxnSpPr>
        <p:spPr>
          <a:xfrm>
            <a:off x="8026844" y="4329345"/>
            <a:ext cx="23428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8385565" y="1665366"/>
            <a:ext cx="1445727" cy="3081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Конкурс педагогов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941664" y="1995152"/>
            <a:ext cx="1385924" cy="5988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учебная нагрузка </a:t>
            </a:r>
            <a:r>
              <a:rPr lang="ru-RU" sz="1000" dirty="0">
                <a:solidFill>
                  <a:schemeClr val="tx1"/>
                </a:solidFill>
              </a:rPr>
              <a:t>16 </a:t>
            </a:r>
            <a:r>
              <a:rPr lang="ru-RU" sz="1000" dirty="0" smtClean="0">
                <a:solidFill>
                  <a:schemeClr val="tx1"/>
                </a:solidFill>
              </a:rPr>
              <a:t>часов + не </a:t>
            </a:r>
            <a:r>
              <a:rPr lang="ru-RU" sz="1000" dirty="0">
                <a:solidFill>
                  <a:schemeClr val="tx1"/>
                </a:solidFill>
              </a:rPr>
              <a:t>должно превышать  1,5 ставки</a:t>
            </a:r>
          </a:p>
          <a:p>
            <a:pPr algn="ctr"/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945848" y="5013176"/>
            <a:ext cx="3402808" cy="579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900" dirty="0" smtClean="0">
                <a:solidFill>
                  <a:schemeClr val="tx1"/>
                </a:solidFill>
              </a:rPr>
              <a:t>В </a:t>
            </a:r>
            <a:r>
              <a:rPr lang="ru-RU" sz="900" dirty="0">
                <a:solidFill>
                  <a:schemeClr val="tx1"/>
                </a:solidFill>
              </a:rPr>
              <a:t>случае </a:t>
            </a:r>
            <a:r>
              <a:rPr lang="ru-RU" sz="900" dirty="0" err="1">
                <a:solidFill>
                  <a:schemeClr val="tx1"/>
                </a:solidFill>
              </a:rPr>
              <a:t>невыявления</a:t>
            </a:r>
            <a:r>
              <a:rPr lang="ru-RU" sz="900" dirty="0">
                <a:solidFill>
                  <a:schemeClr val="tx1"/>
                </a:solidFill>
              </a:rPr>
              <a:t> соответствующего претендента </a:t>
            </a:r>
            <a:r>
              <a:rPr lang="ru-RU" sz="900" dirty="0" smtClean="0">
                <a:solidFill>
                  <a:schemeClr val="tx1"/>
                </a:solidFill>
              </a:rPr>
              <a:t>вакантные </a:t>
            </a:r>
            <a:r>
              <a:rPr lang="ru-RU" sz="900" dirty="0">
                <a:solidFill>
                  <a:schemeClr val="tx1"/>
                </a:solidFill>
              </a:rPr>
              <a:t>часы распределяются между педагогами организации образования и (или) принимается учитель-совместитель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10061310" y="2095352"/>
            <a:ext cx="1080120" cy="5988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Конкурсная комиссия</a:t>
            </a:r>
            <a:endParaRPr lang="ru-RU" sz="1100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380976" y="2898422"/>
            <a:ext cx="2700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42" idx="0"/>
          </p:cNvCxnSpPr>
          <p:nvPr/>
        </p:nvCxnSpPr>
        <p:spPr>
          <a:xfrm>
            <a:off x="7380976" y="2898422"/>
            <a:ext cx="0" cy="170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8691313" y="2898422"/>
            <a:ext cx="978" cy="170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0081188" y="2898422"/>
            <a:ext cx="0" cy="170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>
            <a:stCxn id="42" idx="2"/>
          </p:cNvCxnSpPr>
          <p:nvPr/>
        </p:nvCxnSpPr>
        <p:spPr>
          <a:xfrm>
            <a:off x="7380976" y="3717032"/>
            <a:ext cx="0" cy="292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ямоугольник 80"/>
          <p:cNvSpPr/>
          <p:nvPr/>
        </p:nvSpPr>
        <p:spPr>
          <a:xfrm>
            <a:off x="10206976" y="1528391"/>
            <a:ext cx="1937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 smtClean="0">
                <a:solidFill>
                  <a:srgbClr val="0070C0"/>
                </a:solidFill>
              </a:rPr>
              <a:t>Регистрация на сайте</a:t>
            </a:r>
          </a:p>
          <a:p>
            <a:pPr algn="ctr"/>
            <a:r>
              <a:rPr lang="en-US" sz="1200" b="1" i="1" dirty="0" smtClean="0">
                <a:solidFill>
                  <a:srgbClr val="0070C0"/>
                </a:solidFill>
              </a:rPr>
              <a:t>www.enbek.kz</a:t>
            </a:r>
            <a:endParaRPr lang="ru-RU" sz="1200" b="1" i="1" dirty="0">
              <a:solidFill>
                <a:srgbClr val="0070C0"/>
              </a:solidFill>
            </a:endParaRPr>
          </a:p>
        </p:txBody>
      </p:sp>
      <p:cxnSp>
        <p:nvCxnSpPr>
          <p:cNvPr id="86" name="Прямая со стрелкой 85"/>
          <p:cNvCxnSpPr>
            <a:stCxn id="69" idx="1"/>
          </p:cNvCxnSpPr>
          <p:nvPr/>
        </p:nvCxnSpPr>
        <p:spPr>
          <a:xfrm flipH="1">
            <a:off x="9742665" y="2394785"/>
            <a:ext cx="3186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>
            <a:stCxn id="35" idx="2"/>
          </p:cNvCxnSpPr>
          <p:nvPr/>
        </p:nvCxnSpPr>
        <p:spPr>
          <a:xfrm>
            <a:off x="9147567" y="2747314"/>
            <a:ext cx="0" cy="151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6703645" y="1745056"/>
            <a:ext cx="6067" cy="30587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68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/>
      <p:bldP spid="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343472" y="188640"/>
            <a:ext cx="96134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Oswald"/>
                <a:cs typeface="Tahoma" pitchFamily="34" charset="0"/>
              </a:rPr>
              <a:t>ОЦЕНОЧНЫЙ ЛИСТ НА ПЕДАГОГА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444044"/>
              </p:ext>
            </p:extLst>
          </p:nvPr>
        </p:nvGraphicFramePr>
        <p:xfrm>
          <a:off x="0" y="620688"/>
          <a:ext cx="12192000" cy="7916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175">
                  <a:extLst>
                    <a:ext uri="{9D8B030D-6E8A-4147-A177-3AD203B41FA5}">
                      <a16:colId xmlns="" xmlns:a16="http://schemas.microsoft.com/office/drawing/2014/main" val="3546999593"/>
                    </a:ext>
                  </a:extLst>
                </a:gridCol>
                <a:gridCol w="1560369">
                  <a:extLst>
                    <a:ext uri="{9D8B030D-6E8A-4147-A177-3AD203B41FA5}">
                      <a16:colId xmlns="" xmlns:a16="http://schemas.microsoft.com/office/drawing/2014/main" val="4063221914"/>
                    </a:ext>
                  </a:extLst>
                </a:gridCol>
                <a:gridCol w="1385995">
                  <a:extLst>
                    <a:ext uri="{9D8B030D-6E8A-4147-A177-3AD203B41FA5}">
                      <a16:colId xmlns="" xmlns:a16="http://schemas.microsoft.com/office/drawing/2014/main" val="263103836"/>
                    </a:ext>
                  </a:extLst>
                </a:gridCol>
                <a:gridCol w="2358421">
                  <a:extLst>
                    <a:ext uri="{9D8B030D-6E8A-4147-A177-3AD203B41FA5}">
                      <a16:colId xmlns="" xmlns:a16="http://schemas.microsoft.com/office/drawing/2014/main" val="2262672203"/>
                    </a:ext>
                  </a:extLst>
                </a:gridCol>
                <a:gridCol w="2016224">
                  <a:extLst>
                    <a:ext uri="{9D8B030D-6E8A-4147-A177-3AD203B41FA5}">
                      <a16:colId xmlns="" xmlns:a16="http://schemas.microsoft.com/office/drawing/2014/main" val="2651771475"/>
                    </a:ext>
                  </a:extLst>
                </a:gridCol>
                <a:gridCol w="2160240">
                  <a:extLst>
                    <a:ext uri="{9D8B030D-6E8A-4147-A177-3AD203B41FA5}">
                      <a16:colId xmlns="" xmlns:a16="http://schemas.microsoft.com/office/drawing/2014/main" val="4193706866"/>
                    </a:ext>
                  </a:extLst>
                </a:gridCol>
                <a:gridCol w="2279576">
                  <a:extLst>
                    <a:ext uri="{9D8B030D-6E8A-4147-A177-3AD203B41FA5}">
                      <a16:colId xmlns="" xmlns:a16="http://schemas.microsoft.com/office/drawing/2014/main" val="1999018776"/>
                    </a:ext>
                  </a:extLst>
                </a:gridCol>
              </a:tblGrid>
              <a:tr h="523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Подтверждающий документ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 gridSpan="4"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баллов (от 1 до 20)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99856695"/>
                  </a:ext>
                </a:extLst>
              </a:tr>
              <a:tr h="914462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образования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Диплом об образовании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Техническое и профессиональное = 1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Высшее очное = 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высшее заочное/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дистанционное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= 2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диплом о высшем образовании с отличием = 7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802338414"/>
                  </a:ext>
                </a:extLst>
              </a:tr>
              <a:tr h="914462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Ученая/академическая степень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Диплом об образовании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Магистр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или специалист с высшим образованием = 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PHD-доктор = 10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Доктор наук = 10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Кандидат наук = 10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2979696399"/>
                  </a:ext>
                </a:extLst>
              </a:tr>
              <a:tr h="5564705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Национальное квалификационное тестирование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Сертификат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квалификационной категорией «педагог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           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содержанию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50- 60 баллов=0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60 -70 баллов- 2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70-80 баллов-5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80-90 баллов- 6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методике и педагогике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0-до 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баллов=0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 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 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0-до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 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квалификационной категорией «педагог-мастер»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kk-KZ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квалификационной категорией «педагог-модератор»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содержанию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50-до 60 баллов=0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60 до 70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70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 баллов-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80 до 90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методике и педагогике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баллов=0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 6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квалификационной категорией «педагог-эксперт»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содержанию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50 до 60 баллов=0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60 до 70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70 до 80 баллов-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80 до90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методике и педагогике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баллов=0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0до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квалификационной категорией «педагог-исследователь»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содержанию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50 до 60 баллов=0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60 до 70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70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 баллов-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80 до90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b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методике и педагогике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баллов=0 балла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до 6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b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до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баллов- </a:t>
                      </a:r>
                      <a:r>
                        <a:rPr lang="kk-KZ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4062489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168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263051"/>
              </p:ext>
            </p:extLst>
          </p:nvPr>
        </p:nvGraphicFramePr>
        <p:xfrm>
          <a:off x="-11650" y="980728"/>
          <a:ext cx="12223080" cy="5600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136">
                  <a:extLst>
                    <a:ext uri="{9D8B030D-6E8A-4147-A177-3AD203B41FA5}">
                      <a16:colId xmlns="" xmlns:a16="http://schemas.microsoft.com/office/drawing/2014/main" val="2936849524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526039659"/>
                    </a:ext>
                  </a:extLst>
                </a:gridCol>
                <a:gridCol w="2664296">
                  <a:extLst>
                    <a:ext uri="{9D8B030D-6E8A-4147-A177-3AD203B41FA5}">
                      <a16:colId xmlns="" xmlns:a16="http://schemas.microsoft.com/office/drawing/2014/main" val="2117202746"/>
                    </a:ext>
                  </a:extLst>
                </a:gridCol>
                <a:gridCol w="7196440">
                  <a:extLst>
                    <a:ext uri="{9D8B030D-6E8A-4147-A177-3AD203B41FA5}">
                      <a16:colId xmlns="" xmlns:a16="http://schemas.microsoft.com/office/drawing/2014/main" val="3728325037"/>
                    </a:ext>
                  </a:extLst>
                </a:gridCol>
              </a:tblGrid>
              <a:tr h="4763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Подтверждающий документ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баллов (от 1 до 20)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3737080540"/>
                  </a:ext>
                </a:extLst>
              </a:tr>
              <a:tr h="1539854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Квалификация/Категория.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1910" indent="54038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Удостоверение, иной документ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54038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категория – 1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категория -2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Высшая категория-3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Педагог-модератор- 3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Педагог-эксперт = 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Педагог-исследователь = 7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Педагог-мастер = 10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2918196725"/>
                  </a:ext>
                </a:extLst>
              </a:tr>
              <a:tr h="1158196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Стаж педагогической деятельности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трудовая книжка/документ, заменяющий трудовую деятельность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1 до 3 лет = 1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3 до 5 лет = 1,5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5 до 10 лет = 2 балла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10 и более = 3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717809638"/>
                  </a:ext>
                </a:extLst>
              </a:tr>
              <a:tr h="868647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Опыт административной и методической деятельности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трудовая книжка/документ, заменяющий трудовую деятельность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методист = 1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заместитель директора= 3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директор = 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1920611663"/>
                  </a:ext>
                </a:extLst>
              </a:tr>
              <a:tr h="772131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педагогов</a:t>
                      </a:r>
                      <a:r>
                        <a:rPr lang="kk-KZ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впервые поступающих на работу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Приложение к диплому об образовании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Результаты педагогической/ профессиональной практики «отлично» = 1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«хорошо» = 0,5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2927513152"/>
                  </a:ext>
                </a:extLst>
              </a:tr>
              <a:tr h="784896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Рекомендательное письмо </a:t>
                      </a:r>
                      <a:r>
                        <a:rPr lang="kk-KZ" sz="1200" b="1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предыдущего места работы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письмо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положительное = 3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отрицательное=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минус 3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382684426"/>
                  </a:ext>
                </a:extLst>
              </a:tr>
            </a:tbl>
          </a:graphicData>
        </a:graphic>
      </p:graphicFrame>
      <p:sp>
        <p:nvSpPr>
          <p:cNvPr id="9" name="Заголовок 3"/>
          <p:cNvSpPr>
            <a:spLocks noGrp="1"/>
          </p:cNvSpPr>
          <p:nvPr>
            <p:ph type="title"/>
          </p:nvPr>
        </p:nvSpPr>
        <p:spPr>
          <a:xfrm>
            <a:off x="1343472" y="188640"/>
            <a:ext cx="96134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Oswald"/>
                <a:cs typeface="Tahoma" pitchFamily="34" charset="0"/>
              </a:rPr>
              <a:t>ОЦЕНОЧНЫЙ ЛИСТ НА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415249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475613"/>
              </p:ext>
            </p:extLst>
          </p:nvPr>
        </p:nvGraphicFramePr>
        <p:xfrm>
          <a:off x="0" y="764705"/>
          <a:ext cx="12223080" cy="6133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136">
                  <a:extLst>
                    <a:ext uri="{9D8B030D-6E8A-4147-A177-3AD203B41FA5}">
                      <a16:colId xmlns="" xmlns:a16="http://schemas.microsoft.com/office/drawing/2014/main" val="2936849524"/>
                    </a:ext>
                  </a:extLst>
                </a:gridCol>
                <a:gridCol w="1872208">
                  <a:extLst>
                    <a:ext uri="{9D8B030D-6E8A-4147-A177-3AD203B41FA5}">
                      <a16:colId xmlns="" xmlns:a16="http://schemas.microsoft.com/office/drawing/2014/main" val="2526039659"/>
                    </a:ext>
                  </a:extLst>
                </a:gridCol>
                <a:gridCol w="2664296">
                  <a:extLst>
                    <a:ext uri="{9D8B030D-6E8A-4147-A177-3AD203B41FA5}">
                      <a16:colId xmlns="" xmlns:a16="http://schemas.microsoft.com/office/drawing/2014/main" val="2117202746"/>
                    </a:ext>
                  </a:extLst>
                </a:gridCol>
                <a:gridCol w="7196440">
                  <a:extLst>
                    <a:ext uri="{9D8B030D-6E8A-4147-A177-3AD203B41FA5}">
                      <a16:colId xmlns="" xmlns:a16="http://schemas.microsoft.com/office/drawing/2014/main" val="3728325037"/>
                    </a:ext>
                  </a:extLst>
                </a:gridCol>
              </a:tblGrid>
              <a:tr h="2408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Подтверждающий документ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баллов (от 1 до 20)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3737080540"/>
                  </a:ext>
                </a:extLst>
              </a:tr>
              <a:tr h="1224274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Показатели профессиональных достижений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дипломы, грамоты победителей олимпиад и конкурсов, научных проектов обучающихся;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дипломы, грамоты победителей олимпиад и конкурсов учителя;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государственная награда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призеры олимпиад и конкурсов – 0,5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научных проектов – 1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призеры олимпиад и конкурсов – 3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участник конкурса «Лучший педагог» - 1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призер конкурса «Лучший педагог» - 5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обладатель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медали «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Қазақстан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еңбек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сіңірген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ұстазы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- 10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2001068418"/>
                  </a:ext>
                </a:extLst>
              </a:tr>
              <a:tr h="773467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Методическая деятельность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-авторские работы и публикации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или соавтор учебников и (или) УМК, включенных в перечень МОН РК – 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автор или соавтор учебников и (или) УМК, включенных в перечень РУМС – 2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публикации по научно-исследовательской деятельности, включенный в перечень КОКСОН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Scopus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3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3718186219"/>
                  </a:ext>
                </a:extLst>
              </a:tr>
              <a:tr h="1166838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Общественно-педагогическая деятельность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лидерство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реализация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полиязычия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наставник – 0,5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руководство МО – 1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лидер профессионально-педагогического сообщества – 1 балл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преподавание на 2 языках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русский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казахский – 2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иностранный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русский, иностранный/казахский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– 3 балла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преподавание на 3 языках (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казахский, русский, иностранный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– 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4131058228"/>
                  </a:ext>
                </a:extLst>
              </a:tr>
              <a:tr h="1814330">
                <a:tc>
                  <a:txBody>
                    <a:bodyPr/>
                    <a:lstStyle/>
                    <a:p>
                      <a:pPr marR="42545" indent="12763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marL="4191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курсовая подготовка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сертификаты предметной подготовки;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сертификат на цифровую грамотность,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КАЗТЕСТ,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IELTS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TOEFL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DELF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Goethe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Zertifikat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обучение по программам «Основы программирования в Python», «Обучение работе с Microsoft»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курсы ЦПМ НИШ, «</a:t>
                      </a:r>
                      <a:r>
                        <a:rPr lang="kk-K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Өрлеу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0,5 баллов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курсы - 0,5 баллов (каждый отдельно)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="" xmlns:a16="http://schemas.microsoft.com/office/drawing/2014/main" val="5013058"/>
                  </a:ext>
                </a:extLst>
              </a:tr>
              <a:tr h="873538"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pc="1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Максимальный балл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69,5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28575" marB="28575"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36521538"/>
                  </a:ext>
                </a:extLst>
              </a:tr>
            </a:tbl>
          </a:graphicData>
        </a:graphic>
      </p:graphicFrame>
      <p:sp>
        <p:nvSpPr>
          <p:cNvPr id="9" name="Заголовок 3"/>
          <p:cNvSpPr>
            <a:spLocks noGrp="1"/>
          </p:cNvSpPr>
          <p:nvPr>
            <p:ph type="title"/>
          </p:nvPr>
        </p:nvSpPr>
        <p:spPr>
          <a:xfrm>
            <a:off x="1343472" y="188640"/>
            <a:ext cx="96134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Oswald"/>
                <a:cs typeface="Tahoma" pitchFamily="34" charset="0"/>
              </a:rPr>
              <a:t>ОЦЕНОЧНЫЙ ЛИСТ НА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90338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43472" y="188640"/>
            <a:ext cx="96134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chemeClr val="bg1"/>
                </a:solidFill>
                <a:latin typeface="Oswald"/>
                <a:cs typeface="Tahoma" pitchFamily="34" charset="0"/>
              </a:rPr>
              <a:t>НАЗНАЧЕНИЕ ДИРЕКТОРОВ</a:t>
            </a:r>
          </a:p>
        </p:txBody>
      </p:sp>
      <p:sp>
        <p:nvSpPr>
          <p:cNvPr id="5" name="object 4"/>
          <p:cNvSpPr txBox="1"/>
          <p:nvPr/>
        </p:nvSpPr>
        <p:spPr>
          <a:xfrm>
            <a:off x="6384032" y="1695601"/>
            <a:ext cx="5544616" cy="4296048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93663" marR="5080" indent="350838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Конкурс проводится управлениями образования областей, городов республиканского значения и столицы</a:t>
            </a:r>
          </a:p>
          <a:p>
            <a:pPr marL="93663" marR="5080" indent="350838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Прохождение 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кандидатами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НКТ на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знание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законодательства,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основ педагогики и психологии, управленческих компетенций </a:t>
            </a:r>
            <a:endParaRPr lang="ru-RU" sz="16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indent="350838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Согласование с попечительским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советом </a:t>
            </a:r>
            <a:r>
              <a:rPr lang="ru-RU" sz="10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(не </a:t>
            </a:r>
            <a:r>
              <a:rPr lang="ru-RU" sz="1000" i="1" dirty="0">
                <a:latin typeface="Arial" panose="020B0604020202020204" pitchFamily="34" charset="0"/>
                <a:ea typeface="Open Sans Light" panose="020B0306030504020204" pitchFamily="34" charset="0"/>
              </a:rPr>
              <a:t>проводится в отношении </a:t>
            </a:r>
            <a:r>
              <a:rPr lang="ru-RU" sz="10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дошкольного</a:t>
            </a:r>
            <a:r>
              <a:rPr lang="ru-RU" sz="1000" i="1" dirty="0">
                <a:latin typeface="Arial" panose="020B0604020202020204" pitchFamily="34" charset="0"/>
                <a:ea typeface="Open Sans Light" panose="020B0306030504020204" pitchFamily="34" charset="0"/>
              </a:rPr>
              <a:t>, специального </a:t>
            </a:r>
            <a:r>
              <a:rPr lang="ru-RU" sz="900" i="1" dirty="0">
                <a:latin typeface="Arial" panose="020B0604020202020204" pitchFamily="34" charset="0"/>
                <a:ea typeface="Open Sans Light" panose="020B0306030504020204" pitchFamily="34" charset="0"/>
              </a:rPr>
              <a:t>(психолого-медико-педагогической консультации, кабинета психолого-педагогической коррекции, реабилитационного центра), </a:t>
            </a:r>
            <a:r>
              <a:rPr lang="ru-RU" sz="1000" i="1" dirty="0">
                <a:latin typeface="Arial" panose="020B0604020202020204" pitchFamily="34" charset="0"/>
                <a:ea typeface="Open Sans Light" panose="020B0306030504020204" pitchFamily="34" charset="0"/>
              </a:rPr>
              <a:t>дополнительного образования, организации образования при Комитете уголовно-исполнительной </a:t>
            </a:r>
            <a:r>
              <a:rPr lang="ru-RU" sz="1000" i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системы)</a:t>
            </a:r>
            <a:r>
              <a:rPr lang="ru-RU" sz="10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.</a:t>
            </a:r>
          </a:p>
          <a:p>
            <a:pPr marL="93663" indent="350838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Установлены четкие критерии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для оценки профессионализма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руководителей</a:t>
            </a:r>
          </a:p>
          <a:p>
            <a:pPr marL="379413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Зачисление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в кадровый резерв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на </a:t>
            </a:r>
            <a:r>
              <a:rPr lang="ru-RU" sz="1600" smtClean="0">
                <a:latin typeface="Arial" panose="020B0604020202020204" pitchFamily="34" charset="0"/>
                <a:ea typeface="Open Sans Light" panose="020B0306030504020204" pitchFamily="34" charset="0"/>
              </a:rPr>
              <a:t>2 года</a:t>
            </a:r>
            <a:endParaRPr lang="ru-RU" sz="1600" dirty="0">
              <a:latin typeface="Arial" panose="020B0604020202020204" pitchFamily="34" charset="0"/>
              <a:ea typeface="Open Sans Light" panose="020B0306030504020204" pitchFamily="34" charset="0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135560" y="975608"/>
            <a:ext cx="242451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ru-RU" b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Как было </a:t>
            </a:r>
            <a:endParaRPr lang="en-US" dirty="0">
              <a:latin typeface="Arial" panose="020B0604020202020204" pitchFamily="34" charset="0"/>
              <a:ea typeface="Open Sans Light" panose="020B0306030504020204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8256240" y="975607"/>
            <a:ext cx="242451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ru-RU" b="1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Как будет</a:t>
            </a:r>
            <a:endParaRPr lang="en-US" dirty="0">
              <a:latin typeface="Arial" panose="020B0604020202020204" pitchFamily="34" charset="0"/>
              <a:ea typeface="Open Sans Light" panose="020B0306030504020204" pitchFamily="34" charset="0"/>
            </a:endParaRPr>
          </a:p>
        </p:txBody>
      </p:sp>
      <p:sp>
        <p:nvSpPr>
          <p:cNvPr id="8" name="object 4"/>
          <p:cNvSpPr txBox="1"/>
          <p:nvPr/>
        </p:nvSpPr>
        <p:spPr>
          <a:xfrm>
            <a:off x="335360" y="1709192"/>
            <a:ext cx="5832648" cy="5024452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93663" marR="5080" indent="350838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Конкурс проводился отделами образования</a:t>
            </a:r>
          </a:p>
          <a:p>
            <a:pPr marL="93663" marR="5080" indent="350838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endParaRPr lang="ru-RU" sz="16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marR="5080" indent="350838" algn="just">
              <a:lnSpc>
                <a:spcPct val="150000"/>
              </a:lnSpc>
              <a:spcBef>
                <a:spcPts val="18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Прохождение 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кандидатами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тестирования на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знание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законодательства,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основ педагогики и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психологии</a:t>
            </a:r>
            <a:endParaRPr lang="ru-RU" sz="1600" dirty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algn="just">
              <a:lnSpc>
                <a:spcPct val="150000"/>
              </a:lnSpc>
            </a:pPr>
            <a:endParaRPr lang="ru-RU" sz="16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indent="350838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Согласование </a:t>
            </a:r>
            <a:r>
              <a:rPr lang="ru-RU" sz="1600" dirty="0">
                <a:latin typeface="Arial" panose="020B0604020202020204" pitchFamily="34" charset="0"/>
                <a:ea typeface="Open Sans Light" panose="020B0306030504020204" pitchFamily="34" charset="0"/>
              </a:rPr>
              <a:t>с попечительским </a:t>
            </a: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советом</a:t>
            </a:r>
          </a:p>
          <a:p>
            <a:pPr marL="93663" algn="just">
              <a:lnSpc>
                <a:spcPct val="150000"/>
              </a:lnSpc>
            </a:pPr>
            <a:endParaRPr lang="ru-RU" sz="16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algn="just">
              <a:lnSpc>
                <a:spcPct val="150000"/>
              </a:lnSpc>
            </a:pPr>
            <a:endParaRPr lang="ru-RU" sz="16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indent="350838" algn="just">
              <a:buFont typeface="Wingdings" panose="05000000000000000000" pitchFamily="2" charset="2"/>
              <a:buChar char="Ø"/>
            </a:pPr>
            <a:endParaRPr lang="ru-RU" sz="1600" dirty="0" smtClean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indent="350838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Отсутствовали критерии оценивания кандидатов </a:t>
            </a:r>
          </a:p>
          <a:p>
            <a:pPr marL="93663" indent="350838" algn="just">
              <a:buFont typeface="Wingdings" panose="05000000000000000000" pitchFamily="2" charset="2"/>
              <a:buChar char="Ø"/>
            </a:pPr>
            <a:endParaRPr lang="ru-RU" sz="1600" dirty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algn="just"/>
            <a:endParaRPr lang="ru-RU" sz="1600" dirty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indent="350838" algn="just"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Отсутствовала норма по включению в кадровый резерв</a:t>
            </a:r>
          </a:p>
          <a:p>
            <a:pPr marL="93663"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ea typeface="Open Sans Light" panose="020B0306030504020204" pitchFamily="34" charset="0"/>
              </a:rPr>
              <a:t> </a:t>
            </a:r>
            <a:endParaRPr lang="ru-RU" sz="1600" dirty="0">
              <a:latin typeface="Arial" panose="020B0604020202020204" pitchFamily="34" charset="0"/>
              <a:ea typeface="Open Sans Light" panose="020B0306030504020204" pitchFamily="34" charset="0"/>
            </a:endParaRPr>
          </a:p>
          <a:p>
            <a:pPr marL="93663" marR="5080" algn="just">
              <a:lnSpc>
                <a:spcPct val="150000"/>
              </a:lnSpc>
              <a:spcBef>
                <a:spcPts val="180"/>
              </a:spcBef>
            </a:pPr>
            <a:endParaRPr lang="ru-RU" sz="1600" dirty="0">
              <a:latin typeface="Arial" panose="020B0604020202020204" pitchFamily="34" charset="0"/>
              <a:ea typeface="Open Sans Light" panose="020B030603050402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240016" y="1719389"/>
            <a:ext cx="36004" cy="424847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07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21004</TotalTime>
  <Words>1142</Words>
  <Application>Microsoft Office PowerPoint</Application>
  <PresentationFormat>Произвольный</PresentationFormat>
  <Paragraphs>222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Презентация PowerPoint</vt:lpstr>
      <vt:lpstr>Презентация PowerPoint</vt:lpstr>
      <vt:lpstr>ОЦЕНОЧНЫЙ ЛИСТ НА ПЕДАГОГА</vt:lpstr>
      <vt:lpstr>ОЦЕНОЧНЫЙ ЛИСТ НА ПЕДАГОГА</vt:lpstr>
      <vt:lpstr>ОЦЕНОЧНЫЙ ЛИСТ НА ПЕДАГОГА</vt:lpstr>
      <vt:lpstr>НАЗНАЧЕНИЕ ДИРЕКТОРОВ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Rustem Bigari</dc:creator>
  <cp:lastModifiedBy>Админ</cp:lastModifiedBy>
  <cp:revision>2071</cp:revision>
  <cp:lastPrinted>2021-03-15T03:29:53Z</cp:lastPrinted>
  <dcterms:created xsi:type="dcterms:W3CDTF">2020-12-05T03:35:05Z</dcterms:created>
  <dcterms:modified xsi:type="dcterms:W3CDTF">2021-07-30T18:05:09Z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2020-12-02T00:00:00Z</vt:filetime>
  </property>
  <property fmtid="{D5CDD505-2E9C-101B-9397-08002B2CF9AE}" pid="3" name="Creator">
    <vt:lpwstr>Acrobat PDFMaker 11 для PowerPoint</vt:lpwstr>
  </property>
  <property fmtid="{D5CDD505-2E9C-101B-9397-08002B2CF9AE}" pid="4" name="LastSaved">
    <vt:filetime>2020-12-05T00:00:00Z</vt:filetime>
  </property>
</Properties>
</file>