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gif" ContentType="image/gif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4630400" cy="8229600"/>
  <p:notesSz cx="8229600" cy="14630400"/>
  <p:embeddedFontLst>
    <p:embeddedFont>
      <p:font typeface="Source Serif 4 Semi Bold" charset="0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Source Sans 3" charset="0"/>
      <p:regular r:id="rId1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1"/>
    <p:restoredTop sz="94610"/>
  </p:normalViewPr>
  <p:slideViewPr>
    <p:cSldViewPr snapToGrid="0" snapToObjects="1">
      <p:cViewPr>
        <p:scale>
          <a:sx n="57" d="100"/>
          <a:sy n="57" d="100"/>
        </p:scale>
        <p:origin x="-1344" y="-58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CEDED-3726-4A97-9CF2-71669B725A96}" type="datetimeFigureOut">
              <a:rPr lang="ru-RU" smtClean="0"/>
              <a:pPr/>
              <a:t>20.01.2026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2BA5-3628-4F08-A5AB-8C1010249E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673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-2-3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kz/url?sa=i&amp;rct=j&amp;q=&amp;esrc=s&amp;source=images&amp;cd=&amp;cad=rja&amp;uact=8&amp;ved=0ahUKEwjGl-mYsoDNAhUsDJoKHZjQDKYQjRwIBw&amp;url=http://jane-safo.ru/cliparts.htm&amp;bvm=bv.123325700,d.bGs&amp;psig=AFQjCNG7uoclb8ECJxJYFW7rfAGvmnkTgA&amp;ust=1464649327823131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-4-2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hyperlink" Target="http://www.google.kz/url?sa=i&amp;rct=j&amp;q=&amp;esrc=s&amp;source=images&amp;cd=&amp;cad=rja&amp;uact=8&amp;ved=0ahUKEwizmJ-GtIDNAhWBCywKHdQaD1EQjRwIBw&amp;url=http://pictures11.ru/klipart-popugaj.html&amp;bvm=bv.123325700,d.bGs&amp;psig=AFQjCNG7uoclb8ECJxJYFW7rfAGvmnkTgA&amp;ust=146464932782313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millledi.ucoz.ru/publ/kliparty/multjashki/klipart_nabor_detskij_karnaval/89-1-0-948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алерия\Downloads\WhatsApp Image 2026-01-05 at 23.25.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15" y="0"/>
            <a:ext cx="14566900" cy="817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35040" y="349135"/>
            <a:ext cx="7757637" cy="3642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000" b="1" dirty="0">
                <a:solidFill>
                  <a:srgbClr val="C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Консультационный пункт для родителей и детей </a:t>
            </a:r>
            <a:r>
              <a:rPr lang="en-US" sz="4000" b="1" dirty="0" err="1">
                <a:solidFill>
                  <a:srgbClr val="C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дошкольного</a:t>
            </a:r>
            <a:r>
              <a:rPr lang="en-US" sz="4000" b="1" dirty="0">
                <a:solidFill>
                  <a:srgbClr val="C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возраста</a:t>
            </a:r>
            <a:r>
              <a:rPr lang="ru-RU" sz="4000" b="1" dirty="0" smtClean="0">
                <a:solidFill>
                  <a:srgbClr val="C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, не охваченных дошкольным образованием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324123" y="3991408"/>
            <a:ext cx="7468553" cy="11265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7030A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«Праздничные мероприятия в детском саду»</a:t>
            </a:r>
            <a:endParaRPr lang="en-US" sz="3500" b="1" dirty="0">
              <a:solidFill>
                <a:srgbClr val="7030A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324125" y="5738931"/>
            <a:ext cx="3734274" cy="2291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Добро пожаловать в наш консультационный пункт! Мы здесь, чтобы помочь вам и вашим малышам сделать каждое событие незабываемым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pic>
        <p:nvPicPr>
          <p:cNvPr id="6" name="Picture 2" descr="https://avatars.mds.yandex.net/i?id=99bb1c5f713d2bf0fa68dffcadd4134f-4525038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4320" y="5303520"/>
            <a:ext cx="292608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Валерия\Downloads\WhatsApp Image 2026-01-05 at 23.25.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15" y="79301"/>
            <a:ext cx="14566900" cy="8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02070" y="656034"/>
            <a:ext cx="109418" cy="1094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227126" y="798702"/>
            <a:ext cx="5253643" cy="1885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3150"/>
              </a:lnSpc>
              <a:buNone/>
            </a:pPr>
            <a:endParaRPr lang="ru-RU" sz="3200" b="1" dirty="0" smtClean="0">
              <a:solidFill>
                <a:srgbClr val="7030A0"/>
              </a:solidFill>
              <a:latin typeface="Source Serif 4 Semi Bold" pitchFamily="34" charset="0"/>
              <a:ea typeface="Source Serif 4 Semi Bold" pitchFamily="34" charset="-122"/>
              <a:cs typeface="Source Serif 4 Semi Bold" pitchFamily="34" charset="-120"/>
            </a:endParaRPr>
          </a:p>
          <a:p>
            <a:pPr marL="0" indent="0" algn="ctr" rtl="1">
              <a:lnSpc>
                <a:spcPts val="3150"/>
              </a:lnSpc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Зачем</a:t>
            </a:r>
            <a:r>
              <a:rPr lang="en-US" sz="3200" b="1" dirty="0" smtClean="0">
                <a:solidFill>
                  <a:srgbClr val="7030A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нужны </a:t>
            </a:r>
            <a:r>
              <a:rPr lang="en-US" sz="3200" b="1" dirty="0" err="1">
                <a:solidFill>
                  <a:srgbClr val="7030A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праздники</a:t>
            </a:r>
            <a:r>
              <a:rPr lang="en-US" sz="3200" b="1" dirty="0">
                <a:solidFill>
                  <a:srgbClr val="7030A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endParaRPr lang="ru-RU" sz="3200" b="1" dirty="0" smtClean="0">
              <a:solidFill>
                <a:srgbClr val="7030A0"/>
              </a:solidFill>
              <a:latin typeface="Source Serif 4 Semi Bold" pitchFamily="34" charset="0"/>
              <a:ea typeface="Source Serif 4 Semi Bold" pitchFamily="34" charset="-122"/>
              <a:cs typeface="Source Serif 4 Semi Bold" pitchFamily="34" charset="-120"/>
            </a:endParaRPr>
          </a:p>
          <a:p>
            <a:pPr marL="0" indent="0" algn="ctr" rtl="1">
              <a:lnSpc>
                <a:spcPts val="3150"/>
              </a:lnSpc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в </a:t>
            </a:r>
            <a:r>
              <a:rPr lang="en-US" sz="3200" b="1" dirty="0">
                <a:solidFill>
                  <a:srgbClr val="7030A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детском саду? ✨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636029" y="4623104"/>
            <a:ext cx="69328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✨ Праздники в детском саду — это радость и волшебство!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Они помогают детям: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</a:rPr>
              <a:t>радоваться и делиться эмоциями🗣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</a:rPr>
              <a:t>развивать речь и общение🎭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</a:rPr>
              <a:t>раскрывать таланты и фантазию🤝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</a:rPr>
              <a:t>учиться дружить и быть в коллективе!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9" name="Picture 4" descr="https://avatars.mds.yandex.net/get-mpic/5345452/img_id5441385678371511005.jpeg/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02836" y="4955612"/>
            <a:ext cx="2177934" cy="327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2" descr="blob:https://web.whatsapp.com/3ebff0fe-2512-4405-bf70-7cfa45e2c16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36763">
            <a:off x="6206370" y="17643"/>
            <a:ext cx="25336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алерия\Downloads\WhatsApp Image 2026-01-05 at 23.25.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93" y="-3388"/>
            <a:ext cx="14566900" cy="8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3868698" y="551577"/>
            <a:ext cx="9385102" cy="566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i="1" dirty="0">
                <a:solidFill>
                  <a:srgbClr val="C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Что дают праздники вашему ребенку? 🎉</a:t>
            </a:r>
            <a:endParaRPr lang="en-US" sz="3500" b="1" i="1" dirty="0">
              <a:solidFill>
                <a:srgbClr val="C0000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4617601" y="1719024"/>
            <a:ext cx="22860" cy="5137547"/>
          </a:xfrm>
          <a:prstGeom prst="roundRect">
            <a:avLst>
              <a:gd name="adj" fmla="val 349259"/>
            </a:avLst>
          </a:prstGeom>
          <a:solidFill>
            <a:srgbClr val="D6BADD"/>
          </a:solidFill>
          <a:ln/>
        </p:spPr>
      </p:sp>
      <p:sp>
        <p:nvSpPr>
          <p:cNvPr id="4" name="Shape 2"/>
          <p:cNvSpPr/>
          <p:nvPr/>
        </p:nvSpPr>
        <p:spPr>
          <a:xfrm>
            <a:off x="4271724" y="1921431"/>
            <a:ext cx="380167" cy="22860"/>
          </a:xfrm>
          <a:prstGeom prst="roundRect">
            <a:avLst>
              <a:gd name="adj" fmla="val 349259"/>
            </a:avLst>
          </a:prstGeom>
          <a:solidFill>
            <a:srgbClr val="D6BADD"/>
          </a:solidFill>
          <a:ln/>
        </p:spPr>
      </p:sp>
      <p:sp>
        <p:nvSpPr>
          <p:cNvPr id="5" name="Shape 3"/>
          <p:cNvSpPr/>
          <p:nvPr/>
        </p:nvSpPr>
        <p:spPr>
          <a:xfrm>
            <a:off x="4557772" y="1861602"/>
            <a:ext cx="142518" cy="142518"/>
          </a:xfrm>
          <a:prstGeom prst="roundRect">
            <a:avLst>
              <a:gd name="adj" fmla="val 320802"/>
            </a:avLst>
          </a:prstGeom>
          <a:solidFill>
            <a:srgbClr val="BE49DF"/>
          </a:solidFill>
          <a:ln/>
        </p:spPr>
      </p:sp>
      <p:sp>
        <p:nvSpPr>
          <p:cNvPr id="6" name="Text 4"/>
          <p:cNvSpPr/>
          <p:nvPr/>
        </p:nvSpPr>
        <p:spPr>
          <a:xfrm>
            <a:off x="1632347" y="1784271"/>
            <a:ext cx="2236351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00B05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Уверенность</a:t>
            </a:r>
            <a:r>
              <a:rPr lang="en-US" b="1" dirty="0">
                <a:solidFill>
                  <a:srgbClr val="00B05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в себе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831652" y="2253733"/>
            <a:ext cx="3440072" cy="1596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Каждое выступление укрепляет самооценку и помогает малышу почувствовать себя значимым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4606171" y="3061930"/>
            <a:ext cx="380167" cy="22860"/>
          </a:xfrm>
          <a:prstGeom prst="roundRect">
            <a:avLst>
              <a:gd name="adj" fmla="val 349259"/>
            </a:avLst>
          </a:prstGeom>
          <a:solidFill>
            <a:srgbClr val="D6BADD"/>
          </a:solidFill>
          <a:ln/>
        </p:spPr>
      </p:sp>
      <p:sp>
        <p:nvSpPr>
          <p:cNvPr id="9" name="Shape 7"/>
          <p:cNvSpPr/>
          <p:nvPr/>
        </p:nvSpPr>
        <p:spPr>
          <a:xfrm>
            <a:off x="4557772" y="3002101"/>
            <a:ext cx="142518" cy="142518"/>
          </a:xfrm>
          <a:prstGeom prst="roundRect">
            <a:avLst>
              <a:gd name="adj" fmla="val 320802"/>
            </a:avLst>
          </a:prstGeom>
          <a:solidFill>
            <a:srgbClr val="BE49DF"/>
          </a:solidFill>
          <a:ln/>
        </p:spPr>
      </p:sp>
      <p:sp>
        <p:nvSpPr>
          <p:cNvPr id="10" name="Text 8"/>
          <p:cNvSpPr/>
          <p:nvPr/>
        </p:nvSpPr>
        <p:spPr>
          <a:xfrm>
            <a:off x="5389364" y="2924770"/>
            <a:ext cx="3171885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00B05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Опыт выступлений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5389364" y="3394233"/>
            <a:ext cx="3455378" cy="1496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Возможность выступать перед публикой развивает артистизм и смелость.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271724" y="4044910"/>
            <a:ext cx="380167" cy="22860"/>
          </a:xfrm>
          <a:prstGeom prst="roundRect">
            <a:avLst>
              <a:gd name="adj" fmla="val 349259"/>
            </a:avLst>
          </a:prstGeom>
          <a:solidFill>
            <a:srgbClr val="D6BADD"/>
          </a:solidFill>
          <a:ln/>
        </p:spPr>
      </p:sp>
      <p:sp>
        <p:nvSpPr>
          <p:cNvPr id="13" name="Shape 11"/>
          <p:cNvSpPr/>
          <p:nvPr/>
        </p:nvSpPr>
        <p:spPr>
          <a:xfrm>
            <a:off x="4557772" y="3985081"/>
            <a:ext cx="142518" cy="142518"/>
          </a:xfrm>
          <a:prstGeom prst="roundRect">
            <a:avLst>
              <a:gd name="adj" fmla="val 320802"/>
            </a:avLst>
          </a:prstGeom>
          <a:solidFill>
            <a:srgbClr val="BE49DF"/>
          </a:solidFill>
          <a:ln/>
        </p:spPr>
      </p:sp>
      <p:sp>
        <p:nvSpPr>
          <p:cNvPr id="14" name="Text 12"/>
          <p:cNvSpPr/>
          <p:nvPr/>
        </p:nvSpPr>
        <p:spPr>
          <a:xfrm>
            <a:off x="426723" y="3871703"/>
            <a:ext cx="3846904" cy="392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00B05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Память и координация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831652" y="4377213"/>
            <a:ext cx="3037046" cy="1740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Разучивание стихов, песен и танцев тренирует память и двигательные навыки</a:t>
            </a: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dirty="0"/>
          </a:p>
        </p:txBody>
      </p:sp>
      <p:sp>
        <p:nvSpPr>
          <p:cNvPr id="16" name="Shape 14"/>
          <p:cNvSpPr/>
          <p:nvPr/>
        </p:nvSpPr>
        <p:spPr>
          <a:xfrm>
            <a:off x="4606171" y="5028009"/>
            <a:ext cx="380167" cy="22860"/>
          </a:xfrm>
          <a:prstGeom prst="roundRect">
            <a:avLst>
              <a:gd name="adj" fmla="val 349259"/>
            </a:avLst>
          </a:prstGeom>
          <a:solidFill>
            <a:srgbClr val="D6BADD"/>
          </a:solidFill>
          <a:ln/>
        </p:spPr>
      </p:sp>
      <p:sp>
        <p:nvSpPr>
          <p:cNvPr id="17" name="Shape 15"/>
          <p:cNvSpPr/>
          <p:nvPr/>
        </p:nvSpPr>
        <p:spPr>
          <a:xfrm>
            <a:off x="4557772" y="4968180"/>
            <a:ext cx="142518" cy="142518"/>
          </a:xfrm>
          <a:prstGeom prst="roundRect">
            <a:avLst>
              <a:gd name="adj" fmla="val 320802"/>
            </a:avLst>
          </a:prstGeom>
          <a:solidFill>
            <a:srgbClr val="BE49DF"/>
          </a:solidFill>
          <a:ln/>
        </p:spPr>
      </p:sp>
      <p:sp>
        <p:nvSpPr>
          <p:cNvPr id="18" name="Text 16"/>
          <p:cNvSpPr/>
          <p:nvPr/>
        </p:nvSpPr>
        <p:spPr>
          <a:xfrm>
            <a:off x="5389364" y="4890849"/>
            <a:ext cx="3037046" cy="558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00B05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Счастливые воспоминания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9" name="Text 17"/>
          <p:cNvSpPr/>
          <p:nvPr/>
        </p:nvSpPr>
        <p:spPr>
          <a:xfrm>
            <a:off x="5389363" y="5639753"/>
            <a:ext cx="3171885" cy="1693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Яркие моменты праздника остаются в памяти надолго, создавая позитивный эмоциональный фон.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23" name="Picture 9" descr="backgrounds_1000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93" y="19472"/>
            <a:ext cx="1563354" cy="168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://abali.ru/wp-content/uploads/2015/09/fixik_igre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8695" y="2351048"/>
            <a:ext cx="2017713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http://jane-safo.ru/sites/default/files/clipart/cliparts-jane-safo-7987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09743" y="5446719"/>
            <a:ext cx="2503289" cy="333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4163" y="1617663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3382" y="6856572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77579" y="358696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620" y="6638139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алерия\Downloads\WhatsApp Image 2026-01-05 at 23.25.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" y="285892"/>
            <a:ext cx="14630400" cy="799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534" y="371118"/>
            <a:ext cx="62151" cy="6215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358342" y="506373"/>
            <a:ext cx="8418725" cy="430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Роль родителей в подготовке к праздникам 🌸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7311390" y="851773"/>
            <a:ext cx="7620" cy="14618732"/>
          </a:xfrm>
          <a:prstGeom prst="roundRect">
            <a:avLst>
              <a:gd name="adj" fmla="val 428813"/>
            </a:avLst>
          </a:prstGeom>
          <a:solidFill>
            <a:srgbClr val="D6BADD"/>
          </a:solidFill>
          <a:ln/>
        </p:spPr>
      </p:sp>
      <p:sp>
        <p:nvSpPr>
          <p:cNvPr id="8" name="Text 5"/>
          <p:cNvSpPr/>
          <p:nvPr/>
        </p:nvSpPr>
        <p:spPr>
          <a:xfrm>
            <a:off x="6104930" y="937141"/>
            <a:ext cx="1124903" cy="114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900"/>
              </a:lnSpc>
              <a:buNone/>
            </a:pPr>
            <a:endParaRPr lang="en-US" sz="9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42" y="994350"/>
            <a:ext cx="4376499" cy="2994422"/>
          </a:xfrm>
          <a:prstGeom prst="rect">
            <a:avLst/>
          </a:prstGeom>
        </p:spPr>
      </p:pic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7647" y="5235178"/>
            <a:ext cx="4376499" cy="2994422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418862" y="15558016"/>
            <a:ext cx="13792676" cy="124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🤗</a:t>
            </a:r>
            <a:r>
              <a:rPr lang="en-US" sz="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Ваша любовь и поддержка делают праздник по-настоящему спокойным и счастливым.</a:t>
            </a:r>
            <a:endParaRPr lang="en-US" sz="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041582" y="1143666"/>
            <a:ext cx="85504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00B050"/>
                </a:solidFill>
              </a:rPr>
              <a:t>Родители — главные помощники ребенка!</a:t>
            </a:r>
          </a:p>
          <a:p>
            <a:pPr algn="ctr"/>
            <a:endParaRPr lang="ru-RU" sz="3200" b="1" dirty="0">
              <a:solidFill>
                <a:srgbClr val="00B05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Вы можете: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поддержать и подбодрить малыша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помочь подготовиться без спешки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похвалить за старание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радоваться вместе с ребенком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41282" y="6728818"/>
            <a:ext cx="66414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Ваша поддержка делает праздник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спокойным и счастливым!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14389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73521" y="164031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1496" y="4282678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7402" y="5017157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5896" y="2603052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2035" y="5235178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 descr="http://forum.materinstvo.ru/uploads/1263750173/post-136774-1263834233_thumb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366" y="4282678"/>
            <a:ext cx="1782670" cy="237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2" descr="blob:https://web.whatsapp.com/3f6536b1-9e6f-4a59-8b38-d4c5bef914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Валерия\Downloads\WhatsApp Image 2026-01-05 at 23.25.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15" y="79301"/>
            <a:ext cx="14566900" cy="8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2623899" y="1207889"/>
            <a:ext cx="8837630" cy="606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400" b="1" dirty="0">
                <a:solidFill>
                  <a:srgbClr val="FF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Полезные советы родителям ⭐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837724" y="2119074"/>
            <a:ext cx="4182666" cy="2431852"/>
          </a:xfrm>
          <a:prstGeom prst="roundRect">
            <a:avLst>
              <a:gd name="adj" fmla="val 4512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837724" y="2096214"/>
            <a:ext cx="4182666" cy="91440"/>
          </a:xfrm>
          <a:prstGeom prst="roundRect">
            <a:avLst>
              <a:gd name="adj" fmla="val 93459"/>
            </a:avLst>
          </a:prstGeom>
          <a:solidFill>
            <a:srgbClr val="BE49DF"/>
          </a:solidFill>
          <a:ln/>
        </p:spPr>
      </p:sp>
      <p:sp>
        <p:nvSpPr>
          <p:cNvPr id="5" name="Shape 3"/>
          <p:cNvSpPr/>
          <p:nvPr/>
        </p:nvSpPr>
        <p:spPr>
          <a:xfrm>
            <a:off x="2623899" y="1813917"/>
            <a:ext cx="610314" cy="610314"/>
          </a:xfrm>
          <a:prstGeom prst="roundRect">
            <a:avLst>
              <a:gd name="adj" fmla="val 149825"/>
            </a:avLst>
          </a:prstGeom>
          <a:solidFill>
            <a:srgbClr val="BE49DF"/>
          </a:solidFill>
          <a:ln/>
        </p:spPr>
      </p:sp>
      <p:sp>
        <p:nvSpPr>
          <p:cNvPr id="6" name="Text 4"/>
          <p:cNvSpPr/>
          <p:nvPr/>
        </p:nvSpPr>
        <p:spPr>
          <a:xfrm>
            <a:off x="2807018" y="1966436"/>
            <a:ext cx="24407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063943" y="2627709"/>
            <a:ext cx="3730228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20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Нужно самим с</a:t>
            </a:r>
            <a:r>
              <a:rPr lang="en-US" sz="200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оздава</a:t>
            </a:r>
            <a:r>
              <a:rPr lang="ru-RU" sz="200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ть</a:t>
            </a:r>
            <a:r>
              <a:rPr lang="en-US" sz="200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хорошее настроение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063943" y="3348157"/>
            <a:ext cx="3730228" cy="976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rgbClr val="00B0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Позитивный настрой перед праздником важен не только для ребенка, но и для всей семьи.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Shape 7"/>
          <p:cNvSpPr/>
          <p:nvPr/>
        </p:nvSpPr>
        <p:spPr>
          <a:xfrm>
            <a:off x="5223748" y="2119074"/>
            <a:ext cx="4182785" cy="2431852"/>
          </a:xfrm>
          <a:prstGeom prst="roundRect">
            <a:avLst>
              <a:gd name="adj" fmla="val 4512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5223748" y="2096214"/>
            <a:ext cx="4182785" cy="91440"/>
          </a:xfrm>
          <a:prstGeom prst="roundRect">
            <a:avLst>
              <a:gd name="adj" fmla="val 93459"/>
            </a:avLst>
          </a:prstGeom>
          <a:solidFill>
            <a:srgbClr val="BE49DF"/>
          </a:solidFill>
          <a:ln/>
        </p:spPr>
      </p:sp>
      <p:sp>
        <p:nvSpPr>
          <p:cNvPr id="11" name="Shape 9"/>
          <p:cNvSpPr/>
          <p:nvPr/>
        </p:nvSpPr>
        <p:spPr>
          <a:xfrm>
            <a:off x="7009924" y="1813917"/>
            <a:ext cx="610314" cy="610314"/>
          </a:xfrm>
          <a:prstGeom prst="roundRect">
            <a:avLst>
              <a:gd name="adj" fmla="val 149825"/>
            </a:avLst>
          </a:prstGeom>
          <a:solidFill>
            <a:srgbClr val="BE49DF"/>
          </a:solidFill>
          <a:ln/>
        </p:spPr>
      </p:sp>
      <p:sp>
        <p:nvSpPr>
          <p:cNvPr id="12" name="Text 10"/>
          <p:cNvSpPr/>
          <p:nvPr/>
        </p:nvSpPr>
        <p:spPr>
          <a:xfrm>
            <a:off x="7193042" y="1966436"/>
            <a:ext cx="24407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5449967" y="2627709"/>
            <a:ext cx="373034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Н</a:t>
            </a:r>
            <a:r>
              <a:rPr lang="ru-RU" sz="185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икогда</a:t>
            </a:r>
            <a:r>
              <a:rPr lang="ru-RU" sz="185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не надо</a:t>
            </a:r>
            <a:r>
              <a:rPr lang="en-US" sz="185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сравнива</a:t>
            </a:r>
            <a:r>
              <a:rPr lang="ru-RU" sz="185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ть</a:t>
            </a:r>
            <a:r>
              <a:rPr lang="en-US" sz="185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ребенка с другими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5449967" y="3348157"/>
            <a:ext cx="3730347" cy="976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rgbClr val="00B0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Каждый ребенок уникален. Сосредоточьтесь на его личных достижениях и прогрессе.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609892" y="2119074"/>
            <a:ext cx="4182785" cy="2431852"/>
          </a:xfrm>
          <a:prstGeom prst="roundRect">
            <a:avLst>
              <a:gd name="adj" fmla="val 4512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9609892" y="2096214"/>
            <a:ext cx="4182785" cy="91440"/>
          </a:xfrm>
          <a:prstGeom prst="roundRect">
            <a:avLst>
              <a:gd name="adj" fmla="val 93459"/>
            </a:avLst>
          </a:prstGeom>
          <a:solidFill>
            <a:srgbClr val="BE49DF"/>
          </a:solidFill>
          <a:ln/>
        </p:spPr>
      </p:sp>
      <p:sp>
        <p:nvSpPr>
          <p:cNvPr id="17" name="Shape 15"/>
          <p:cNvSpPr/>
          <p:nvPr/>
        </p:nvSpPr>
        <p:spPr>
          <a:xfrm>
            <a:off x="11396067" y="1813917"/>
            <a:ext cx="610314" cy="610314"/>
          </a:xfrm>
          <a:prstGeom prst="roundRect">
            <a:avLst>
              <a:gd name="adj" fmla="val 149825"/>
            </a:avLst>
          </a:prstGeom>
          <a:solidFill>
            <a:srgbClr val="BE49DF"/>
          </a:solidFill>
          <a:ln/>
        </p:spPr>
      </p:sp>
      <p:sp>
        <p:nvSpPr>
          <p:cNvPr id="18" name="Text 16"/>
          <p:cNvSpPr/>
          <p:nvPr/>
        </p:nvSpPr>
        <p:spPr>
          <a:xfrm>
            <a:off x="11579185" y="1966436"/>
            <a:ext cx="24407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1900" dirty="0"/>
          </a:p>
        </p:txBody>
      </p:sp>
      <p:sp>
        <p:nvSpPr>
          <p:cNvPr id="19" name="Text 17"/>
          <p:cNvSpPr/>
          <p:nvPr/>
        </p:nvSpPr>
        <p:spPr>
          <a:xfrm>
            <a:off x="9997304" y="2573267"/>
            <a:ext cx="3407839" cy="707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85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Обязательно надо </a:t>
            </a:r>
          </a:p>
          <a:p>
            <a:pPr marL="0" indent="0" algn="l">
              <a:lnSpc>
                <a:spcPts val="2350"/>
              </a:lnSpc>
              <a:buNone/>
            </a:pPr>
            <a:r>
              <a:rPr lang="ru-RU" sz="185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х</a:t>
            </a:r>
            <a:r>
              <a:rPr lang="en-US" sz="1850" dirty="0" err="1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валит</a:t>
            </a:r>
            <a:r>
              <a:rPr lang="ru-RU" sz="185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ь</a:t>
            </a:r>
            <a:r>
              <a:rPr lang="en-US" sz="1850" dirty="0" smtClean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за старание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9836110" y="3371277"/>
            <a:ext cx="3730347" cy="976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rgbClr val="00B0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Особенно важно отмечать усилия, </a:t>
            </a:r>
            <a:r>
              <a:rPr lang="en-US" b="1" dirty="0" err="1">
                <a:solidFill>
                  <a:srgbClr val="00B0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которые</a:t>
            </a:r>
            <a:r>
              <a:rPr lang="en-US" b="1" dirty="0">
                <a:solidFill>
                  <a:srgbClr val="00B0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ребенок</a:t>
            </a:r>
            <a:r>
              <a:rPr lang="en-US" b="1" dirty="0" smtClean="0">
                <a:solidFill>
                  <a:srgbClr val="00B0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прикладывает, даже если что-то идет не так.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1" name="Shape 19"/>
          <p:cNvSpPr/>
          <p:nvPr/>
        </p:nvSpPr>
        <p:spPr>
          <a:xfrm>
            <a:off x="837724" y="5059442"/>
            <a:ext cx="6375797" cy="1807131"/>
          </a:xfrm>
          <a:prstGeom prst="roundRect">
            <a:avLst>
              <a:gd name="adj" fmla="val 6072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837724" y="5036582"/>
            <a:ext cx="6375797" cy="91440"/>
          </a:xfrm>
          <a:prstGeom prst="roundRect">
            <a:avLst>
              <a:gd name="adj" fmla="val 93459"/>
            </a:avLst>
          </a:prstGeom>
          <a:solidFill>
            <a:srgbClr val="BE49DF"/>
          </a:solidFill>
          <a:ln/>
        </p:spPr>
      </p:sp>
      <p:sp>
        <p:nvSpPr>
          <p:cNvPr id="23" name="Shape 21"/>
          <p:cNvSpPr/>
          <p:nvPr/>
        </p:nvSpPr>
        <p:spPr>
          <a:xfrm>
            <a:off x="3720465" y="4754285"/>
            <a:ext cx="610314" cy="610314"/>
          </a:xfrm>
          <a:prstGeom prst="roundRect">
            <a:avLst>
              <a:gd name="adj" fmla="val 149825"/>
            </a:avLst>
          </a:prstGeom>
          <a:solidFill>
            <a:srgbClr val="BE49DF"/>
          </a:solidFill>
          <a:ln/>
        </p:spPr>
      </p:sp>
      <p:sp>
        <p:nvSpPr>
          <p:cNvPr id="24" name="Text 22"/>
          <p:cNvSpPr/>
          <p:nvPr/>
        </p:nvSpPr>
        <p:spPr>
          <a:xfrm>
            <a:off x="3903583" y="4906804"/>
            <a:ext cx="24407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1900" dirty="0"/>
          </a:p>
        </p:txBody>
      </p:sp>
      <p:sp>
        <p:nvSpPr>
          <p:cNvPr id="25" name="Text 23"/>
          <p:cNvSpPr/>
          <p:nvPr/>
        </p:nvSpPr>
        <p:spPr>
          <a:xfrm>
            <a:off x="1063943" y="5568077"/>
            <a:ext cx="462188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Поддерживайте желание участвовать</a:t>
            </a:r>
            <a:endParaRPr lang="en-US" sz="1850" dirty="0"/>
          </a:p>
        </p:txBody>
      </p:sp>
      <p:sp>
        <p:nvSpPr>
          <p:cNvPr id="26" name="Text 24"/>
          <p:cNvSpPr/>
          <p:nvPr/>
        </p:nvSpPr>
        <p:spPr>
          <a:xfrm>
            <a:off x="1063943" y="5989320"/>
            <a:ext cx="5923359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rgbClr val="00B0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Дайте ребенку почувствовать, что его участие ценно, независимо от масштаба роли.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7" name="Shape 25"/>
          <p:cNvSpPr/>
          <p:nvPr/>
        </p:nvSpPr>
        <p:spPr>
          <a:xfrm>
            <a:off x="7416879" y="5059442"/>
            <a:ext cx="6375797" cy="1807131"/>
          </a:xfrm>
          <a:prstGeom prst="roundRect">
            <a:avLst>
              <a:gd name="adj" fmla="val 6072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8" name="Shape 26"/>
          <p:cNvSpPr/>
          <p:nvPr/>
        </p:nvSpPr>
        <p:spPr>
          <a:xfrm>
            <a:off x="7416879" y="5036582"/>
            <a:ext cx="6375797" cy="91440"/>
          </a:xfrm>
          <a:prstGeom prst="roundRect">
            <a:avLst>
              <a:gd name="adj" fmla="val 93459"/>
            </a:avLst>
          </a:prstGeom>
          <a:solidFill>
            <a:srgbClr val="BE49DF"/>
          </a:solidFill>
          <a:ln/>
        </p:spPr>
      </p:sp>
      <p:sp>
        <p:nvSpPr>
          <p:cNvPr id="29" name="Shape 27"/>
          <p:cNvSpPr/>
          <p:nvPr/>
        </p:nvSpPr>
        <p:spPr>
          <a:xfrm>
            <a:off x="10299621" y="4754285"/>
            <a:ext cx="610314" cy="610314"/>
          </a:xfrm>
          <a:prstGeom prst="roundRect">
            <a:avLst>
              <a:gd name="adj" fmla="val 149825"/>
            </a:avLst>
          </a:prstGeom>
          <a:solidFill>
            <a:srgbClr val="BE49DF"/>
          </a:solidFill>
          <a:ln/>
        </p:spPr>
      </p:sp>
      <p:sp>
        <p:nvSpPr>
          <p:cNvPr id="30" name="Text 28"/>
          <p:cNvSpPr/>
          <p:nvPr/>
        </p:nvSpPr>
        <p:spPr>
          <a:xfrm>
            <a:off x="10482739" y="4906804"/>
            <a:ext cx="24407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1900" dirty="0"/>
          </a:p>
        </p:txBody>
      </p:sp>
      <p:sp>
        <p:nvSpPr>
          <p:cNvPr id="31" name="Text 29"/>
          <p:cNvSpPr/>
          <p:nvPr/>
        </p:nvSpPr>
        <p:spPr>
          <a:xfrm>
            <a:off x="7643098" y="5568077"/>
            <a:ext cx="427851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Сохраняйте теплые воспоминания</a:t>
            </a:r>
            <a:endParaRPr lang="en-US" sz="1850" dirty="0"/>
          </a:p>
        </p:txBody>
      </p:sp>
      <p:sp>
        <p:nvSpPr>
          <p:cNvPr id="32" name="Text 30"/>
          <p:cNvSpPr/>
          <p:nvPr/>
        </p:nvSpPr>
        <p:spPr>
          <a:xfrm>
            <a:off x="7643098" y="5989320"/>
            <a:ext cx="5923359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rgbClr val="00B0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Делайте фотографии, видео, обсуждайте моменты праздника — это укрепит позитивные эмоции.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алерия\Downloads\WhatsApp Image 2026-01-05 at 23.25.4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45669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img0.liveinternet.ru/images/attach/c/1/63/902/63902441_1284237429_01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17" y="4592909"/>
            <a:ext cx="2538412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9400047">
            <a:off x="4848748" y="4556560"/>
            <a:ext cx="7654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92397" y="1422810"/>
            <a:ext cx="761445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B050"/>
                </a:solidFill>
              </a:rPr>
              <a:t>Пусть каждый праздник станет </a:t>
            </a:r>
          </a:p>
          <a:p>
            <a:pPr algn="ctr"/>
            <a:r>
              <a:rPr lang="ru-RU" sz="4000" b="1" i="1" dirty="0" smtClean="0">
                <a:solidFill>
                  <a:srgbClr val="00B050"/>
                </a:solidFill>
              </a:rPr>
              <a:t>добрым и радостным событием для вас </a:t>
            </a:r>
          </a:p>
          <a:p>
            <a:pPr algn="ctr"/>
            <a:r>
              <a:rPr lang="ru-RU" sz="4000" b="1" i="1" dirty="0" smtClean="0">
                <a:solidFill>
                  <a:srgbClr val="00B050"/>
                </a:solidFill>
              </a:rPr>
              <a:t>и вашего ребенка!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1543" y="1335040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2181" y="5431902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13188" y="5419924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908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333</Words>
  <Application>Microsoft Office PowerPoint</Application>
  <PresentationFormat>Произвольный</PresentationFormat>
  <Paragraphs>59</Paragraphs>
  <Slides>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Source Serif 4 Semi Bold</vt:lpstr>
      <vt:lpstr>Calibri</vt:lpstr>
      <vt:lpstr>Source Sans 3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админ</cp:lastModifiedBy>
  <cp:revision>9</cp:revision>
  <dcterms:created xsi:type="dcterms:W3CDTF">2026-01-05T17:30:37Z</dcterms:created>
  <dcterms:modified xsi:type="dcterms:W3CDTF">2026-01-20T04:21:02Z</dcterms:modified>
</cp:coreProperties>
</file>