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9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ru-RU" smtClean="0"/>
              <a:t>Образец заголовка</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464944EC-7443-43A6-8A4C-8A21833B6E5D}" type="datetimeFigureOut">
              <a:rPr lang="ru-RU" smtClean="0"/>
              <a:t>09.10.2023</a:t>
            </a:fld>
            <a:endParaRPr lang="ru-RU"/>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ru-RU"/>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7053F7A7-C6A2-4343-B08A-EBE370914520}" type="slidenum">
              <a:rPr lang="ru-RU" smtClean="0"/>
              <a:t>‹#›</a:t>
            </a:fld>
            <a:endParaRPr lang="ru-RU"/>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464944EC-7443-43A6-8A4C-8A21833B6E5D}" type="datetimeFigureOut">
              <a:rPr lang="ru-RU" smtClean="0"/>
              <a:t>09.10.2023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053F7A7-C6A2-4343-B08A-EBE37091452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ru-RU" smtClean="0"/>
              <a:t>Образец заголовка</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464944EC-7443-43A6-8A4C-8A21833B6E5D}" type="datetimeFigureOut">
              <a:rPr lang="ru-RU" smtClean="0"/>
              <a:t>09.10.2023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053F7A7-C6A2-4343-B08A-EBE37091452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64944EC-7443-43A6-8A4C-8A21833B6E5D}" type="datetimeFigureOut">
              <a:rPr lang="ru-RU" smtClean="0"/>
              <a:t>09.10.2023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053F7A7-C6A2-4343-B08A-EBE37091452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64944EC-7443-43A6-8A4C-8A21833B6E5D}" type="datetimeFigureOut">
              <a:rPr lang="ru-RU" smtClean="0"/>
              <a:t>09.10.2023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053F7A7-C6A2-4343-B08A-EBE37091452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464944EC-7443-43A6-8A4C-8A21833B6E5D}" type="datetimeFigureOut">
              <a:rPr lang="ru-RU" smtClean="0"/>
              <a:t>09.10.2023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053F7A7-C6A2-4343-B08A-EBE370914520}" type="slidenum">
              <a:rPr lang="ru-RU" smtClean="0"/>
              <a:t>‹#›</a:t>
            </a:fld>
            <a:endParaRPr lang="ru-RU"/>
          </a:p>
        </p:txBody>
      </p:sp>
      <p:sp>
        <p:nvSpPr>
          <p:cNvPr id="9" name="Content Placeholder 8"/>
          <p:cNvSpPr>
            <a:spLocks noGrp="1"/>
          </p:cNvSpPr>
          <p:nvPr>
            <p:ph sz="quarter" idx="13"/>
          </p:nvPr>
        </p:nvSpPr>
        <p:spPr>
          <a:xfrm>
            <a:off x="1042416" y="2313432"/>
            <a:ext cx="3419856" cy="349300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64944EC-7443-43A6-8A4C-8A21833B6E5D}" type="datetimeFigureOut">
              <a:rPr lang="ru-RU" smtClean="0"/>
              <a:t>09.10.2023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053F7A7-C6A2-4343-B08A-EBE37091452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464944EC-7443-43A6-8A4C-8A21833B6E5D}" type="datetimeFigureOut">
              <a:rPr lang="ru-RU" smtClean="0"/>
              <a:t>09.10.2023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053F7A7-C6A2-4343-B08A-EBE37091452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4944EC-7443-43A6-8A4C-8A21833B6E5D}" type="datetimeFigureOut">
              <a:rPr lang="ru-RU" smtClean="0"/>
              <a:t>09.10.2023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7053F7A7-C6A2-4343-B08A-EBE37091452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464944EC-7443-43A6-8A4C-8A21833B6E5D}" type="datetimeFigureOut">
              <a:rPr lang="ru-RU" smtClean="0"/>
              <a:t>09.10.2023</a:t>
            </a:fld>
            <a:endParaRPr lang="ru-RU"/>
          </a:p>
        </p:txBody>
      </p:sp>
      <p:sp>
        <p:nvSpPr>
          <p:cNvPr id="7" name="Slide Number Placeholder 6"/>
          <p:cNvSpPr>
            <a:spLocks noGrp="1"/>
          </p:cNvSpPr>
          <p:nvPr>
            <p:ph type="sldNum" sz="quarter" idx="12"/>
          </p:nvPr>
        </p:nvSpPr>
        <p:spPr/>
        <p:txBody>
          <a:bodyPr/>
          <a:lstStyle/>
          <a:p>
            <a:fld id="{7053F7A7-C6A2-4343-B08A-EBE370914520}" type="slidenum">
              <a:rPr lang="ru-RU" smtClean="0"/>
              <a:t>‹#›</a:t>
            </a:fld>
            <a:endParaRPr lang="ru-RU"/>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ru-RU"/>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ru-RU" smtClean="0"/>
              <a:t>Образец заголовка</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ru-RU" smtClean="0"/>
              <a:t>Образец заголовка</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64944EC-7443-43A6-8A4C-8A21833B6E5D}" type="datetimeFigureOut">
              <a:rPr lang="ru-RU" smtClean="0"/>
              <a:t>09.10.2023</a:t>
            </a:fld>
            <a:endParaRPr lang="ru-RU"/>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ru-RU"/>
          </a:p>
        </p:txBody>
      </p:sp>
      <p:sp>
        <p:nvSpPr>
          <p:cNvPr id="7" name="Slide Number Placeholder 6"/>
          <p:cNvSpPr>
            <a:spLocks noGrp="1"/>
          </p:cNvSpPr>
          <p:nvPr>
            <p:ph type="sldNum" sz="quarter" idx="12"/>
          </p:nvPr>
        </p:nvSpPr>
        <p:spPr/>
        <p:txBody>
          <a:bodyPr/>
          <a:lstStyle/>
          <a:p>
            <a:fld id="{7053F7A7-C6A2-4343-B08A-EBE37091452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464944EC-7443-43A6-8A4C-8A21833B6E5D}" type="datetimeFigureOut">
              <a:rPr lang="ru-RU" smtClean="0"/>
              <a:t>09.10.2023</a:t>
            </a:fld>
            <a:endParaRPr lang="ru-RU"/>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ru-RU"/>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7053F7A7-C6A2-4343-B08A-EBE37091452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733365" y="2348880"/>
            <a:ext cx="3313355" cy="2376264"/>
          </a:xfrm>
        </p:spPr>
        <p:txBody>
          <a:bodyPr>
            <a:normAutofit fontScale="90000"/>
          </a:bodyPr>
          <a:lstStyle/>
          <a:p>
            <a:pPr algn="ctr"/>
            <a:r>
              <a:rPr lang="ru-RU" sz="3200" dirty="0" smtClean="0">
                <a:solidFill>
                  <a:srgbClr val="7030A0"/>
                </a:solidFill>
                <a:latin typeface="Times New Roman" pitchFamily="18" charset="0"/>
                <a:cs typeface="Times New Roman" pitchFamily="18" charset="0"/>
              </a:rPr>
              <a:t>Рекомендации родителям по профилактике интернет-зависимости</a:t>
            </a:r>
            <a:endParaRPr lang="ru-RU" sz="3200" dirty="0">
              <a:solidFill>
                <a:srgbClr val="7030A0"/>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4788024" y="5157192"/>
            <a:ext cx="3309803" cy="812549"/>
          </a:xfrm>
        </p:spPr>
        <p:txBody>
          <a:bodyPr/>
          <a:lstStyle/>
          <a:p>
            <a:pPr algn="r"/>
            <a:r>
              <a:rPr lang="ru-RU" dirty="0" smtClean="0">
                <a:latin typeface="Times New Roman" pitchFamily="18" charset="0"/>
                <a:cs typeface="Times New Roman" pitchFamily="18" charset="0"/>
              </a:rPr>
              <a:t>Педагог-психолог: </a:t>
            </a:r>
          </a:p>
          <a:p>
            <a:pPr algn="r"/>
            <a:r>
              <a:rPr lang="ru-RU" dirty="0" smtClean="0">
                <a:latin typeface="Times New Roman" pitchFamily="18" charset="0"/>
                <a:cs typeface="Times New Roman" pitchFamily="18" charset="0"/>
              </a:rPr>
              <a:t>Радченко А.С.</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26673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99592" y="836712"/>
            <a:ext cx="7416824" cy="5328592"/>
          </a:xfrm>
        </p:spPr>
        <p:txBody>
          <a:bodyPr/>
          <a:lstStyle/>
          <a:p>
            <a:pPr marL="64008" indent="0">
              <a:buNone/>
            </a:pPr>
            <a:endParaRPr lang="ru-RU" dirty="0"/>
          </a:p>
        </p:txBody>
      </p:sp>
      <p:sp>
        <p:nvSpPr>
          <p:cNvPr id="4" name="Прямоугольник 3"/>
          <p:cNvSpPr/>
          <p:nvPr/>
        </p:nvSpPr>
        <p:spPr>
          <a:xfrm>
            <a:off x="902037" y="1340768"/>
            <a:ext cx="7416824" cy="4062651"/>
          </a:xfrm>
          <a:prstGeom prst="rect">
            <a:avLst/>
          </a:prstGeom>
        </p:spPr>
        <p:txBody>
          <a:bodyPr wrap="square">
            <a:spAutoFit/>
          </a:bodyPr>
          <a:lstStyle/>
          <a:p>
            <a:r>
              <a:rPr lang="ru-RU" b="1" i="1" dirty="0"/>
              <a:t> </a:t>
            </a:r>
            <a:r>
              <a:rPr lang="ru-RU" sz="1600" b="1" i="1" dirty="0">
                <a:latin typeface="Times New Roman" pitchFamily="18" charset="0"/>
                <a:cs typeface="Times New Roman" pitchFamily="18" charset="0"/>
              </a:rPr>
              <a:t>Что же делать родителям, чей ребёнок попал в сети всемирной паутины, которая заменила ему реальный мир?</a:t>
            </a:r>
            <a:endParaRPr lang="ru-RU" sz="1600" dirty="0">
              <a:latin typeface="Times New Roman" pitchFamily="18" charset="0"/>
              <a:cs typeface="Times New Roman" pitchFamily="18" charset="0"/>
            </a:endParaRPr>
          </a:p>
          <a:p>
            <a:pPr lvl="0"/>
            <a:r>
              <a:rPr lang="ru-RU" sz="1600" b="1" dirty="0">
                <a:latin typeface="Times New Roman" pitchFamily="18" charset="0"/>
                <a:cs typeface="Times New Roman" pitchFamily="18" charset="0"/>
              </a:rPr>
              <a:t>Начните с себя. </a:t>
            </a:r>
            <a:r>
              <a:rPr lang="ru-RU" sz="1600" dirty="0">
                <a:latin typeface="Times New Roman" pitchFamily="18" charset="0"/>
                <a:cs typeface="Times New Roman" pitchFamily="18" charset="0"/>
              </a:rPr>
              <a:t>Оторвитесь от работы или другого пусть даже очень важного на первый взгляд занятия. Выкроите минутку. Предложите ребёнку заняться игрой «</a:t>
            </a:r>
            <a:r>
              <a:rPr lang="ru-RU" sz="1600" dirty="0" err="1">
                <a:latin typeface="Times New Roman" pitchFamily="18" charset="0"/>
                <a:cs typeface="Times New Roman" pitchFamily="18" charset="0"/>
              </a:rPr>
              <a:t>оффлайн</a:t>
            </a:r>
            <a:r>
              <a:rPr lang="ru-RU" sz="1600" dirty="0">
                <a:latin typeface="Times New Roman" pitchFamily="18" charset="0"/>
                <a:cs typeface="Times New Roman" pitchFamily="18" charset="0"/>
              </a:rPr>
              <a:t>» (как сказали бы те, кто проводит много времени во всемирной сети).</a:t>
            </a:r>
          </a:p>
          <a:p>
            <a:pPr lvl="0"/>
            <a:r>
              <a:rPr lang="ru-RU" sz="1600" b="1" dirty="0">
                <a:latin typeface="Times New Roman" pitchFamily="18" charset="0"/>
                <a:cs typeface="Times New Roman" pitchFamily="18" charset="0"/>
              </a:rPr>
              <a:t>Поймите причины. </a:t>
            </a:r>
            <a:r>
              <a:rPr lang="ru-RU" sz="1600" dirty="0">
                <a:latin typeface="Times New Roman" pitchFamily="18" charset="0"/>
                <a:cs typeface="Times New Roman" pitchFamily="18" charset="0"/>
              </a:rPr>
              <a:t>Любое зависимое поведение напрямую связано с потребностью человека уйти подальше от дискомфортной реальности. В случае с подростком стресс могут вызывать трудности в социальной адаптации, конфликты со сверстниками, неудачи в учёбе и многое другое.</a:t>
            </a:r>
          </a:p>
          <a:p>
            <a:pPr lvl="0"/>
            <a:r>
              <a:rPr lang="ru-RU" sz="1600" b="1" dirty="0">
                <a:latin typeface="Times New Roman" pitchFamily="18" charset="0"/>
                <a:cs typeface="Times New Roman" pitchFamily="18" charset="0"/>
              </a:rPr>
              <a:t>Предложите альтернативу. </a:t>
            </a:r>
            <a:r>
              <a:rPr lang="ru-RU" sz="1600" dirty="0">
                <a:latin typeface="Times New Roman" pitchFamily="18" charset="0"/>
                <a:cs typeface="Times New Roman" pitchFamily="18" charset="0"/>
              </a:rPr>
              <a:t>Подросток чаще впадает в зависимость, тем самым заполняя «пробел» в других сферах своей жизни. Выявив эти пробелы самостоятельно или же с помощью специалиста, родителям следует поискать для ребёнка другой способ получения недостающего. Если подростку не хватает общения со сверстниками, можно поискать для него кружок или секцию. Если ребёнку не хватает ярких впечатлений, стоит посмотреть в сторону соревновательных видов спорта.</a:t>
            </a:r>
          </a:p>
        </p:txBody>
      </p:sp>
    </p:spTree>
    <p:extLst>
      <p:ext uri="{BB962C8B-B14F-4D97-AF65-F5344CB8AC3E}">
        <p14:creationId xmlns:p14="http://schemas.microsoft.com/office/powerpoint/2010/main" val="4234762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584" y="908720"/>
            <a:ext cx="7488832" cy="5256584"/>
          </a:xfrm>
        </p:spPr>
        <p:txBody>
          <a:bodyPr/>
          <a:lstStyle/>
          <a:p>
            <a:pPr marL="68580" indent="0">
              <a:buNone/>
            </a:pPr>
            <a:endParaRPr lang="ru-RU" dirty="0"/>
          </a:p>
        </p:txBody>
      </p:sp>
      <p:sp>
        <p:nvSpPr>
          <p:cNvPr id="4" name="Прямоугольник 3"/>
          <p:cNvSpPr/>
          <p:nvPr/>
        </p:nvSpPr>
        <p:spPr>
          <a:xfrm>
            <a:off x="827584" y="1340768"/>
            <a:ext cx="7488832" cy="3539430"/>
          </a:xfrm>
          <a:prstGeom prst="rect">
            <a:avLst/>
          </a:prstGeom>
        </p:spPr>
        <p:txBody>
          <a:bodyPr wrap="square">
            <a:spAutoFit/>
          </a:bodyPr>
          <a:lstStyle/>
          <a:p>
            <a:pPr lvl="0"/>
            <a:r>
              <a:rPr lang="ru-RU" sz="1600" b="1" dirty="0">
                <a:latin typeface="Times New Roman" pitchFamily="18" charset="0"/>
                <a:cs typeface="Times New Roman" pitchFamily="18" charset="0"/>
              </a:rPr>
              <a:t>Наладьте контакт. </a:t>
            </a:r>
            <a:r>
              <a:rPr lang="ru-RU" sz="1600" dirty="0">
                <a:latin typeface="Times New Roman" pitchFamily="18" charset="0"/>
                <a:cs typeface="Times New Roman" pitchFamily="18" charset="0"/>
              </a:rPr>
              <a:t>Выстраивание доверительного общения сглаживает многие углы и шероховатости.</a:t>
            </a:r>
          </a:p>
          <a:p>
            <a:pPr lvl="0"/>
            <a:r>
              <a:rPr lang="ru-RU" sz="1600" b="1" dirty="0">
                <a:latin typeface="Times New Roman" pitchFamily="18" charset="0"/>
                <a:cs typeface="Times New Roman" pitchFamily="18" charset="0"/>
              </a:rPr>
              <a:t>Не критикуйте. </a:t>
            </a:r>
            <a:r>
              <a:rPr lang="ru-RU" sz="1600" dirty="0">
                <a:latin typeface="Times New Roman" pitchFamily="18" charset="0"/>
                <a:cs typeface="Times New Roman" pitchFamily="18" charset="0"/>
              </a:rPr>
              <a:t>Для взрослого человека критика может быть стимулом для развития. Но для подростка, чья самооценка часто </a:t>
            </a:r>
            <a:r>
              <a:rPr lang="ru-RU" sz="1600" dirty="0" err="1">
                <a:latin typeface="Times New Roman" pitchFamily="18" charset="0"/>
                <a:cs typeface="Times New Roman" pitchFamily="18" charset="0"/>
              </a:rPr>
              <a:t>реактивна</a:t>
            </a:r>
            <a:r>
              <a:rPr lang="ru-RU" sz="1600" dirty="0">
                <a:latin typeface="Times New Roman" pitchFamily="18" charset="0"/>
                <a:cs typeface="Times New Roman" pitchFamily="18" charset="0"/>
              </a:rPr>
              <a:t> и зависит от мнения окружающих, она болезненна.</a:t>
            </a:r>
          </a:p>
          <a:p>
            <a:pPr lvl="0"/>
            <a:r>
              <a:rPr lang="ru-RU" sz="1600" b="1" dirty="0">
                <a:latin typeface="Times New Roman" pitchFamily="18" charset="0"/>
                <a:cs typeface="Times New Roman" pitchFamily="18" charset="0"/>
              </a:rPr>
              <a:t>Сначала говорите про чувства, потом про действия. </a:t>
            </a:r>
            <a:r>
              <a:rPr lang="ru-RU" sz="1600" dirty="0">
                <a:latin typeface="Times New Roman" pitchFamily="18" charset="0"/>
                <a:cs typeface="Times New Roman" pitchFamily="18" charset="0"/>
              </a:rPr>
              <a:t>Ещё одна ошибка подавляющего числа родителей заключается в том, что, слыша о проблеме у сына или дочери, они сразу предлагают готовое решение. Но первое, что нужно сделать, это разделить чувства. Иногда достаточно просто выслушать ребёнка, чтобы он сам увидел пути разрешения ситуации.</a:t>
            </a:r>
          </a:p>
          <a:p>
            <a:pPr lvl="0"/>
            <a:r>
              <a:rPr lang="ru-RU" sz="1600" b="1" dirty="0">
                <a:latin typeface="Times New Roman" pitchFamily="18" charset="0"/>
                <a:cs typeface="Times New Roman" pitchFamily="18" charset="0"/>
              </a:rPr>
              <a:t>Проводите время вместе.</a:t>
            </a:r>
            <a:r>
              <a:rPr lang="ru-RU" sz="1600" dirty="0">
                <a:latin typeface="Times New Roman" pitchFamily="18" charset="0"/>
                <a:cs typeface="Times New Roman" pitchFamily="18" charset="0"/>
              </a:rPr>
              <a:t> Приветствуется любое совместное времяпрепровождение, например, прогулки, пикники, походы в кино, занятия спортом, совместные развлечения. Всё это способно показать подростку, что в реальном мире можно получить приятные эмоции без интернета</a:t>
            </a:r>
            <a:r>
              <a:rPr lang="ru-RU" sz="1600" dirty="0"/>
              <a:t>.</a:t>
            </a:r>
          </a:p>
        </p:txBody>
      </p:sp>
    </p:spTree>
    <p:extLst>
      <p:ext uri="{BB962C8B-B14F-4D97-AF65-F5344CB8AC3E}">
        <p14:creationId xmlns:p14="http://schemas.microsoft.com/office/powerpoint/2010/main" val="31659818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стин">
  <a:themeElements>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Остин">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Остин">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8</TotalTime>
  <Words>37</Words>
  <Application>Microsoft Office PowerPoint</Application>
  <PresentationFormat>Экран (4:3)</PresentationFormat>
  <Paragraphs>11</Paragraphs>
  <Slides>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vt:i4>
      </vt:variant>
    </vt:vector>
  </HeadingPairs>
  <TitlesOfParts>
    <vt:vector size="4" baseType="lpstr">
      <vt:lpstr>Остин</vt:lpstr>
      <vt:lpstr>Рекомендации родителям по профилактике интернет-зависимости</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Рекомендации родителям по профилактике интернет-зависимости</dc:title>
  <dc:creator>admin-2</dc:creator>
  <cp:lastModifiedBy>admin-2</cp:lastModifiedBy>
  <cp:revision>1</cp:revision>
  <dcterms:created xsi:type="dcterms:W3CDTF">2023-10-09T05:55:28Z</dcterms:created>
  <dcterms:modified xsi:type="dcterms:W3CDTF">2023-10-09T06:03:34Z</dcterms:modified>
</cp:coreProperties>
</file>