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3" r:id="rId1"/>
  </p:sldMasterIdLst>
  <p:notesMasterIdLst>
    <p:notesMasterId r:id="rId6"/>
  </p:notesMasterIdLst>
  <p:sldIdLst>
    <p:sldId id="365" r:id="rId2"/>
    <p:sldId id="366" r:id="rId3"/>
    <p:sldId id="367" r:id="rId4"/>
    <p:sldId id="368" r:id="rId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010FC"/>
    <a:srgbClr val="F913AC"/>
    <a:srgbClr val="B7BF4D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939" autoAdjust="0"/>
  </p:normalViewPr>
  <p:slideViewPr>
    <p:cSldViewPr>
      <p:cViewPr>
        <p:scale>
          <a:sx n="69" d="100"/>
          <a:sy n="69" d="100"/>
        </p:scale>
        <p:origin x="-2004" y="-4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3F1D81B9-EA5A-4CFB-AEC3-D986E864C6EC}" type="datetimeFigureOut">
              <a:rPr lang="ru-RU"/>
              <a:pPr>
                <a:defRPr/>
              </a:pPr>
              <a:t>28.11.2020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D5D7F6B-CEC9-4016-8715-E6ACCB9B31D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3038945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D5D7F6B-CEC9-4016-8715-E6ACCB9B31D5}" type="slidenum">
              <a:rPr lang="ru-RU" smtClean="0"/>
              <a:pPr>
                <a:defRPr/>
              </a:pPr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292DBF3-65FB-4970-A30C-FD89923CF0E2}" type="datetimeFigureOut">
              <a:rPr lang="ru-RU" smtClean="0"/>
              <a:pPr>
                <a:defRPr/>
              </a:pPr>
              <a:t>28.11.2020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B36092-B255-40EE-9F67-11735017622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5F85004-C59C-4B3C-BB20-651AC687BDDC}" type="datetimeFigureOut">
              <a:rPr lang="ru-RU" smtClean="0"/>
              <a:pPr>
                <a:defRPr/>
              </a:pPr>
              <a:t>28.11.2020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012000-96F4-4E8A-8209-B79C4C49977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F3B2385-840F-4276-AE5E-90C3AC15AE67}" type="datetimeFigureOut">
              <a:rPr lang="ru-RU" smtClean="0"/>
              <a:pPr>
                <a:defRPr/>
              </a:pPr>
              <a:t>28.11.2020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3ED7A9-ACAE-4E54-8522-E5024594D0F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1D44BBD-AD15-4BA3-A4DE-DC4688A01062}" type="datetimeFigureOut">
              <a:rPr lang="ru-RU" smtClean="0"/>
              <a:pPr>
                <a:defRPr/>
              </a:pPr>
              <a:t>28.11.2020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C6390E-A8B0-4EDA-80C6-94AF8A78DED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A1D5E53-0022-44D1-8F16-40D35D9B9A99}" type="datetimeFigureOut">
              <a:rPr lang="ru-RU" smtClean="0"/>
              <a:pPr>
                <a:defRPr/>
              </a:pPr>
              <a:t>28.11.2020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FB5BFD-CC01-4FC4-B050-FB3BC7ACEB8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811CB61-7C43-44A9-BADC-725D0D8DED22}" type="datetimeFigureOut">
              <a:rPr lang="ru-RU" smtClean="0"/>
              <a:pPr>
                <a:defRPr/>
              </a:pPr>
              <a:t>28.11.2020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B24E8F-4159-4C3B-BA43-3FC0C51495E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33A3389-8A2D-4694-BEDF-4EF0A7182C4C}" type="datetimeFigureOut">
              <a:rPr lang="ru-RU" smtClean="0"/>
              <a:pPr>
                <a:defRPr/>
              </a:pPr>
              <a:t>28.11.2020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11646B-71F0-447F-9922-A1C446417CC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26EF785-2DE4-4968-8F65-57B66BCFB40A}" type="datetimeFigureOut">
              <a:rPr lang="ru-RU" smtClean="0"/>
              <a:pPr>
                <a:defRPr/>
              </a:pPr>
              <a:t>28.11.2020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0ADDE1-F030-4E9B-95AC-EDD40DBCE6D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3E9307D-8B93-42F1-8997-2AFEA0558696}" type="datetimeFigureOut">
              <a:rPr lang="ru-RU" smtClean="0"/>
              <a:pPr>
                <a:defRPr/>
              </a:pPr>
              <a:t>28.11.2020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945CC7-61B7-406F-BB43-56FAE94F5FA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567543F-865D-4856-86BB-B363FC04E0F2}" type="datetimeFigureOut">
              <a:rPr lang="ru-RU" smtClean="0"/>
              <a:pPr>
                <a:defRPr/>
              </a:pPr>
              <a:t>28.11.2020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23EE9E-DEB2-4390-909C-DE75C39A254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E9FD884-7877-44E7-8687-259C6345CCC8}" type="datetimeFigureOut">
              <a:rPr lang="ru-RU" smtClean="0"/>
              <a:pPr>
                <a:defRPr/>
              </a:pPr>
              <a:t>28.11.2020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pPr>
              <a:defRPr/>
            </a:pPr>
            <a:fld id="{98896B2A-A2F1-4E91-87F3-6A9A0402FF9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1178E146-028B-40C8-9BA8-31589F832D21}" type="datetimeFigureOut">
              <a:rPr lang="ru-RU" smtClean="0"/>
              <a:pPr>
                <a:defRPr/>
              </a:pPr>
              <a:t>28.11.2020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570A9EDC-8A16-4FD1-A295-1473E19F67B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35" r:id="rId2"/>
    <p:sldLayoutId id="2147483736" r:id="rId3"/>
    <p:sldLayoutId id="2147483737" r:id="rId4"/>
    <p:sldLayoutId id="2147483738" r:id="rId5"/>
    <p:sldLayoutId id="2147483739" r:id="rId6"/>
    <p:sldLayoutId id="2147483740" r:id="rId7"/>
    <p:sldLayoutId id="2147483741" r:id="rId8"/>
    <p:sldLayoutId id="2147483742" r:id="rId9"/>
    <p:sldLayoutId id="2147483743" r:id="rId10"/>
    <p:sldLayoutId id="2147483744" r:id="rId11"/>
  </p:sldLayoutIdLst>
  <p:transition spd="med">
    <p:fade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143380"/>
            <a:ext cx="8229600" cy="928694"/>
          </a:xfrm>
        </p:spPr>
        <p:txBody>
          <a:bodyPr/>
          <a:lstStyle/>
          <a:p>
            <a:pPr algn="ctr"/>
            <a:r>
              <a:rPr lang="ru-RU" b="1" dirty="0" smtClean="0"/>
              <a:t>Родительский клуб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5715016"/>
            <a:ext cx="8136904" cy="571504"/>
          </a:xfrm>
        </p:spPr>
        <p:txBody>
          <a:bodyPr numCol="1">
            <a:noAutofit/>
          </a:bodyPr>
          <a:lstStyle/>
          <a:p>
            <a:pPr algn="ctr">
              <a:buNone/>
            </a:pPr>
            <a:endParaRPr lang="ru-RU" sz="4800" b="1" dirty="0" smtClean="0">
              <a:latin typeface="Batang" pitchFamily="18" charset="-127"/>
              <a:ea typeface="Batang" pitchFamily="18" charset="-127"/>
            </a:endParaRPr>
          </a:p>
        </p:txBody>
      </p:sp>
      <p:pic>
        <p:nvPicPr>
          <p:cNvPr id="4" name="Рисунок 3" descr="https://sun9-33.userapi.com/c206624/v206624008/9293b/UV8LcIYNkAQ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1" y="1785926"/>
            <a:ext cx="292892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Родительский клуб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0" y="3000372"/>
            <a:ext cx="3786182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4400" b="1" i="1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ru-RU" sz="4400" b="1" i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«</a:t>
            </a:r>
            <a:r>
              <a:rPr lang="ru-RU" sz="4400" b="1" i="1" dirty="0" smtClean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Г</a:t>
            </a:r>
            <a:r>
              <a:rPr lang="ru-RU" sz="4400" b="1" i="1" dirty="0" smtClean="0">
                <a:solidFill>
                  <a:schemeClr val="accent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а</a:t>
            </a:r>
            <a:r>
              <a:rPr lang="ru-RU" sz="4400" b="1" i="1" dirty="0" smtClean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р</a:t>
            </a:r>
            <a:r>
              <a:rPr lang="ru-RU" sz="4400" b="1" i="1" dirty="0" smtClean="0">
                <a:solidFill>
                  <a:schemeClr val="accent5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м</a:t>
            </a:r>
            <a:r>
              <a:rPr lang="ru-RU" sz="4400" b="1" i="1" dirty="0" smtClean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о</a:t>
            </a:r>
            <a:r>
              <a:rPr lang="ru-RU" sz="4400" b="1" i="1" dirty="0" smtClean="0">
                <a:solidFill>
                  <a:srgbClr val="1010FC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н</a:t>
            </a:r>
            <a:r>
              <a:rPr lang="ru-RU" sz="4400" b="1" i="1" dirty="0" smtClean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и</a:t>
            </a:r>
            <a:r>
              <a:rPr lang="ru-RU" sz="4400" b="1" i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я</a:t>
            </a:r>
            <a:r>
              <a:rPr lang="ru-RU" sz="4400" b="1" i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»</a:t>
            </a:r>
            <a:endParaRPr lang="ru-RU" sz="4400" i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786578" y="6198990"/>
            <a:ext cx="214314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педагог – психолог </a:t>
            </a:r>
          </a:p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КГУ «СОШ№32»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25" name="Rectangle 9"/>
          <p:cNvSpPr>
            <a:spLocks noChangeArrowheads="1"/>
          </p:cNvSpPr>
          <p:nvPr/>
        </p:nvSpPr>
        <p:spPr bwMode="auto">
          <a:xfrm>
            <a:off x="0" y="0"/>
            <a:ext cx="63991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226" name="Rectangle 10"/>
          <p:cNvSpPr>
            <a:spLocks noChangeArrowheads="1"/>
          </p:cNvSpPr>
          <p:nvPr/>
        </p:nvSpPr>
        <p:spPr bwMode="auto">
          <a:xfrm>
            <a:off x="4071934" y="4500570"/>
            <a:ext cx="300039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«Основные</a:t>
            </a:r>
            <a:r>
              <a:rPr kumimoji="0" lang="ru-RU" sz="1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потребности подростка»</a:t>
            </a:r>
          </a:p>
        </p:txBody>
      </p:sp>
      <p:pic>
        <p:nvPicPr>
          <p:cNvPr id="1026" name="Picture 2" descr="C:\Users\Пк\Desktop\WhatsApp Image 2020-11-28 at 11.08.54.jpe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6752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</a:rPr>
              <a:t>Основные потребности подростка:</a:t>
            </a:r>
            <a:r>
              <a:rPr lang="ru-RU" sz="3200" b="1" dirty="0" smtClean="0"/>
              <a:t/>
            </a:r>
            <a:br>
              <a:rPr lang="ru-RU" sz="3200" b="1" dirty="0" smtClean="0"/>
            </a:b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5181616"/>
          </a:xfrm>
        </p:spPr>
        <p:txBody>
          <a:bodyPr>
            <a:normAutofit fontScale="70000" lnSpcReduction="20000"/>
          </a:bodyPr>
          <a:lstStyle/>
          <a:p>
            <a:pPr algn="just">
              <a:buNone/>
            </a:pPr>
            <a:r>
              <a:rPr lang="ru-RU" dirty="0" smtClean="0"/>
              <a:t>1) </a:t>
            </a:r>
            <a:r>
              <a:rPr lang="ru-RU" b="1" dirty="0" smtClean="0"/>
              <a:t>потребность во внимании и поддержке </a:t>
            </a:r>
            <a:r>
              <a:rPr lang="ru-RU" dirty="0" smtClean="0"/>
              <a:t>без осуждения и оценок, то есть в </a:t>
            </a:r>
            <a:r>
              <a:rPr lang="ru-RU" dirty="0" err="1" smtClean="0"/>
              <a:t>безоценочной</a:t>
            </a:r>
            <a:r>
              <a:rPr lang="ru-RU" dirty="0" smtClean="0"/>
              <a:t> теплоте, принятии и мудрости взрослых;</a:t>
            </a:r>
          </a:p>
          <a:p>
            <a:pPr algn="just">
              <a:buNone/>
            </a:pPr>
            <a:endParaRPr lang="ru-RU" dirty="0" smtClean="0"/>
          </a:p>
          <a:p>
            <a:pPr algn="just">
              <a:buNone/>
            </a:pPr>
            <a:r>
              <a:rPr lang="ru-RU" dirty="0" smtClean="0"/>
              <a:t>2) </a:t>
            </a:r>
            <a:r>
              <a:rPr lang="ru-RU" b="1" dirty="0" smtClean="0"/>
              <a:t>потребность в четких </a:t>
            </a:r>
            <a:r>
              <a:rPr lang="ru-RU" dirty="0" smtClean="0"/>
              <a:t>(но не тесных) </a:t>
            </a:r>
            <a:r>
              <a:rPr lang="ru-RU" b="1" dirty="0" smtClean="0"/>
              <a:t>правилах и границах</a:t>
            </a:r>
            <a:r>
              <a:rPr lang="ru-RU" i="1" dirty="0" smtClean="0"/>
              <a:t>, </a:t>
            </a:r>
            <a:r>
              <a:rPr lang="ru-RU" dirty="0" smtClean="0"/>
              <a:t>которые должны удерживать взрослые, несмотря на бунт и сопротивление ребенка, - без четких границ подростку трудно самостоятельно удерживаться от деструктивных </a:t>
            </a:r>
            <a:r>
              <a:rPr lang="ru-RU" smtClean="0"/>
              <a:t>форм поведения</a:t>
            </a:r>
            <a:r>
              <a:rPr lang="ru-RU" dirty="0" smtClean="0"/>
              <a:t>, трудно выстраивать внутренние позиции и успешно социа­лизироваться;</a:t>
            </a:r>
          </a:p>
          <a:p>
            <a:pPr algn="just">
              <a:buNone/>
            </a:pPr>
            <a:endParaRPr lang="ru-RU" dirty="0" smtClean="0"/>
          </a:p>
          <a:p>
            <a:pPr algn="just">
              <a:buNone/>
            </a:pPr>
            <a:r>
              <a:rPr lang="ru-RU" dirty="0" smtClean="0"/>
              <a:t>3) </a:t>
            </a:r>
            <a:r>
              <a:rPr lang="ru-RU" b="1" dirty="0" smtClean="0"/>
              <a:t>потребность в развитии и обучении </a:t>
            </a:r>
            <a:r>
              <a:rPr lang="ru-RU" dirty="0" smtClean="0"/>
              <a:t>через жизненную практику</a:t>
            </a:r>
            <a:r>
              <a:rPr lang="ru-RU" i="1" dirty="0" smtClean="0"/>
              <a:t>  </a:t>
            </a:r>
            <a:r>
              <a:rPr lang="ru-RU" dirty="0" smtClean="0"/>
              <a:t>подросток должен получать жизненный опыт, он не может и не хочет полагаться только на теоретическое восприятие жизни или на чужой опыт; </a:t>
            </a:r>
          </a:p>
          <a:p>
            <a:pPr algn="just">
              <a:buNone/>
            </a:pPr>
            <a:endParaRPr lang="ru-RU" dirty="0" smtClean="0"/>
          </a:p>
          <a:p>
            <a:pPr algn="just">
              <a:buNone/>
            </a:pPr>
            <a:r>
              <a:rPr lang="ru-RU" dirty="0" smtClean="0"/>
              <a:t>4) </a:t>
            </a:r>
            <a:r>
              <a:rPr lang="ru-RU" b="1" dirty="0" smtClean="0"/>
              <a:t>потребность в интересных жизненных событиях</a:t>
            </a:r>
            <a:r>
              <a:rPr lang="ru-RU" b="1" i="1" dirty="0" smtClean="0"/>
              <a:t>  </a:t>
            </a:r>
            <a:r>
              <a:rPr lang="ru-RU" b="1" dirty="0" smtClean="0"/>
              <a:t> </a:t>
            </a:r>
            <a:r>
              <a:rPr lang="ru-RU" dirty="0" smtClean="0"/>
              <a:t>интерес  - это главный двигатель личностного развития человека, в подростковом возрасте он максимально активен и постоянно требует удовлетворения;</a:t>
            </a:r>
          </a:p>
          <a:p>
            <a:pPr algn="just"/>
            <a:endParaRPr lang="ru-RU" dirty="0" smtClean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895996"/>
          </a:xfrm>
        </p:spPr>
        <p:txBody>
          <a:bodyPr>
            <a:normAutofit fontScale="77500" lnSpcReduction="20000"/>
          </a:bodyPr>
          <a:lstStyle/>
          <a:p>
            <a:endParaRPr lang="ru-RU" dirty="0" smtClean="0"/>
          </a:p>
          <a:p>
            <a:endParaRPr lang="ru-RU" dirty="0" smtClean="0"/>
          </a:p>
          <a:p>
            <a:pPr algn="just">
              <a:buNone/>
            </a:pPr>
            <a:r>
              <a:rPr lang="ru-RU" dirty="0" smtClean="0"/>
              <a:t>5) </a:t>
            </a:r>
            <a:r>
              <a:rPr lang="ru-RU" b="1" dirty="0" smtClean="0"/>
              <a:t>потребность в удовольствии</a:t>
            </a:r>
            <a:r>
              <a:rPr lang="ru-RU" b="1" i="1" dirty="0" smtClean="0"/>
              <a:t> </a:t>
            </a:r>
            <a:r>
              <a:rPr lang="ru-RU" i="1" dirty="0" smtClean="0"/>
              <a:t>- </a:t>
            </a:r>
            <a:r>
              <a:rPr lang="ru-RU" dirty="0" smtClean="0"/>
              <a:t>подросток изучает себя, свои чувства и ощущения, он стремится к чувственному обога­щению, естественно, что удовольствия - это наиболее желаемые переживания;</a:t>
            </a:r>
          </a:p>
          <a:p>
            <a:pPr algn="just">
              <a:buNone/>
            </a:pPr>
            <a:endParaRPr lang="ru-RU" dirty="0" smtClean="0"/>
          </a:p>
          <a:p>
            <a:pPr algn="just">
              <a:buNone/>
            </a:pPr>
            <a:r>
              <a:rPr lang="ru-RU" dirty="0" smtClean="0"/>
              <a:t>6) </a:t>
            </a:r>
            <a:r>
              <a:rPr lang="ru-RU" b="1" dirty="0" smtClean="0"/>
              <a:t>потребность в уважении и признании</a:t>
            </a:r>
            <a:r>
              <a:rPr lang="ru-RU" b="1" i="1" dirty="0" smtClean="0"/>
              <a:t>  </a:t>
            </a:r>
            <a:r>
              <a:rPr lang="ru-RU" dirty="0" smtClean="0"/>
              <a:t>когда человек получает уважение и признание, у него вырабатывается прочная уверенность в себе как в ценной личности, и это ложится в основу успеха во всех сферах его жизни;</a:t>
            </a:r>
          </a:p>
          <a:p>
            <a:pPr algn="just">
              <a:buNone/>
            </a:pPr>
            <a:endParaRPr lang="ru-RU" dirty="0" smtClean="0"/>
          </a:p>
          <a:p>
            <a:pPr algn="just">
              <a:buNone/>
            </a:pPr>
            <a:r>
              <a:rPr lang="ru-RU" dirty="0" smtClean="0"/>
              <a:t>7) </a:t>
            </a:r>
            <a:r>
              <a:rPr lang="ru-RU" b="1" dirty="0" smtClean="0"/>
              <a:t>потребность в общении и в принятии сверстниками </a:t>
            </a:r>
            <a:r>
              <a:rPr lang="ru-RU" b="1" i="1" dirty="0" smtClean="0"/>
              <a:t> </a:t>
            </a:r>
            <a:r>
              <a:rPr lang="ru-RU" dirty="0" smtClean="0"/>
              <a:t>подросток стремится получать социальный опыт и вырабатывает наиболее успешные модели поведения, помогающие ему </a:t>
            </a:r>
            <a:r>
              <a:rPr lang="ru-RU" dirty="0" err="1" smtClean="0"/>
              <a:t>самоутверждаться</a:t>
            </a:r>
            <a:r>
              <a:rPr lang="ru-RU" dirty="0" smtClean="0"/>
              <a:t>, чувствовать себя уверенно, получать любовь, симпатию, признание; подростку важно знать, что он ценен для окружающих, что его мнение имеет значение; он готов сделать все, чтобы реальная или воображаемая группа людей, к которой он хотел бы принадлежать (</a:t>
            </a:r>
            <a:r>
              <a:rPr lang="ru-RU" dirty="0" err="1" smtClean="0"/>
              <a:t>референтная</a:t>
            </a:r>
            <a:r>
              <a:rPr lang="ru-RU" dirty="0" smtClean="0"/>
              <a:t> группа), признала его «своим», даже если при этом придется наступить на горло собственному «Я»;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824558"/>
          </a:xfrm>
        </p:spPr>
        <p:txBody>
          <a:bodyPr>
            <a:normAutofit fontScale="70000" lnSpcReduction="20000"/>
          </a:bodyPr>
          <a:lstStyle/>
          <a:p>
            <a:pPr algn="just">
              <a:buNone/>
            </a:pPr>
            <a:r>
              <a:rPr lang="ru-RU" dirty="0" smtClean="0"/>
              <a:t>8) </a:t>
            </a:r>
            <a:r>
              <a:rPr lang="ru-RU" b="1" dirty="0" smtClean="0"/>
              <a:t>потребность в умении уверенно отстаивать свое  мнен</a:t>
            </a:r>
            <a:r>
              <a:rPr lang="ru-RU" dirty="0" smtClean="0"/>
              <a:t>ие</a:t>
            </a:r>
            <a:r>
              <a:rPr lang="ru-RU" i="1" dirty="0" smtClean="0"/>
              <a:t> </a:t>
            </a:r>
            <a:r>
              <a:rPr lang="ru-RU" dirty="0" smtClean="0"/>
              <a:t>(которое основано на общей уверенности в себе)  именно неумение это делать ведет ко многим проблемам в жизни подростка, ограничивающим его самореализацию и развитие,  к застенчивости, зависимости от дурного сообщества, переживанию беспомощности и никчемности, отказу от будущих профессиональных успехов и т. д.; </a:t>
            </a:r>
            <a:r>
              <a:rPr lang="ru-RU" dirty="0" err="1" smtClean="0"/>
              <a:t>тинейджеры</a:t>
            </a:r>
            <a:r>
              <a:rPr lang="ru-RU" dirty="0" smtClean="0"/>
              <a:t> часто говорят о том, что после события долго продолжают подыскивать удачные выражения, способы  действия (увы! Иногда бывает поздно что-то менять);</a:t>
            </a:r>
          </a:p>
          <a:p>
            <a:pPr algn="just">
              <a:buNone/>
            </a:pPr>
            <a:endParaRPr lang="ru-RU" dirty="0" smtClean="0"/>
          </a:p>
          <a:p>
            <a:pPr algn="just">
              <a:buNone/>
            </a:pPr>
            <a:r>
              <a:rPr lang="ru-RU" dirty="0" smtClean="0"/>
              <a:t>9) </a:t>
            </a:r>
            <a:r>
              <a:rPr lang="ru-RU" b="1" dirty="0" smtClean="0"/>
              <a:t>потребность в творческом самовыражении и самореализации</a:t>
            </a:r>
            <a:r>
              <a:rPr lang="ru-RU" b="1" i="1" dirty="0" smtClean="0"/>
              <a:t> </a:t>
            </a:r>
            <a:r>
              <a:rPr lang="ru-RU" dirty="0" smtClean="0"/>
              <a:t>творческая самореализация - это сильнейшая струя в развитии подростка; если он находит возможность для удовлетворения этой потребности, он практически находит возможность удовлетворить и все остальные; творчески </a:t>
            </a:r>
            <a:r>
              <a:rPr lang="ru-RU" dirty="0" err="1" smtClean="0"/>
              <a:t>самореализуясь</a:t>
            </a:r>
            <a:r>
              <a:rPr lang="ru-RU" dirty="0" smtClean="0"/>
              <a:t>, подросток получает практический жизненный опыт, ему интересно, он развивается, он испытывает уважение к самому себе, получая результаты своего творчества, его принимают окружающие, и ему легко жить в четких границах своего творчества;</a:t>
            </a:r>
          </a:p>
          <a:p>
            <a:pPr algn="just">
              <a:buNone/>
            </a:pPr>
            <a:endParaRPr lang="ru-RU" dirty="0" smtClean="0"/>
          </a:p>
          <a:p>
            <a:pPr algn="just">
              <a:buNone/>
            </a:pPr>
            <a:r>
              <a:rPr lang="ru-RU" dirty="0" smtClean="0"/>
              <a:t>10) </a:t>
            </a:r>
            <a:r>
              <a:rPr lang="ru-RU" b="1" dirty="0" smtClean="0"/>
              <a:t>потребность в постановке жизненных целей</a:t>
            </a:r>
            <a:r>
              <a:rPr lang="ru-RU" b="1" i="1" dirty="0" smtClean="0"/>
              <a:t> </a:t>
            </a:r>
            <a:r>
              <a:rPr lang="ru-RU" b="1" dirty="0" smtClean="0"/>
              <a:t> </a:t>
            </a:r>
            <a:r>
              <a:rPr lang="ru-RU" dirty="0" smtClean="0"/>
              <a:t>несмотря на стремление подростка «жить сейчас», четкое определение им своего будущего вносит в его жизнь упорядоченность, снимает большую долю тревожности и позволяет направить свои личностные ресурсы в определенное русло.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2577</TotalTime>
  <Words>518</Words>
  <Application>Microsoft Office PowerPoint</Application>
  <PresentationFormat>Экран (4:3)</PresentationFormat>
  <Paragraphs>29</Paragraphs>
  <Slides>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Поток</vt:lpstr>
      <vt:lpstr>Родительский клуб</vt:lpstr>
      <vt:lpstr>Основные потребности подростка: </vt:lpstr>
      <vt:lpstr>Слайд 3</vt:lpstr>
      <vt:lpstr>Слайд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Музей</dc:creator>
  <cp:lastModifiedBy>Пк</cp:lastModifiedBy>
  <cp:revision>270</cp:revision>
  <dcterms:modified xsi:type="dcterms:W3CDTF">2020-11-28T06:08:52Z</dcterms:modified>
</cp:coreProperties>
</file>