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3"/>
  </p:notesMasterIdLst>
  <p:sldIdLst>
    <p:sldId id="256" r:id="rId2"/>
    <p:sldId id="301" r:id="rId3"/>
    <p:sldId id="300" r:id="rId4"/>
    <p:sldId id="259" r:id="rId5"/>
    <p:sldId id="266" r:id="rId6"/>
    <p:sldId id="292" r:id="rId7"/>
    <p:sldId id="263" r:id="rId8"/>
    <p:sldId id="293" r:id="rId9"/>
    <p:sldId id="268" r:id="rId10"/>
    <p:sldId id="269" r:id="rId11"/>
    <p:sldId id="267" r:id="rId12"/>
    <p:sldId id="264" r:id="rId13"/>
    <p:sldId id="260" r:id="rId14"/>
    <p:sldId id="278" r:id="rId15"/>
    <p:sldId id="294" r:id="rId16"/>
    <p:sldId id="295" r:id="rId17"/>
    <p:sldId id="262" r:id="rId18"/>
    <p:sldId id="287" r:id="rId19"/>
    <p:sldId id="275" r:id="rId20"/>
    <p:sldId id="276" r:id="rId21"/>
    <p:sldId id="265" r:id="rId22"/>
    <p:sldId id="261" r:id="rId23"/>
    <p:sldId id="270" r:id="rId24"/>
    <p:sldId id="271" r:id="rId25"/>
    <p:sldId id="280" r:id="rId26"/>
    <p:sldId id="281" r:id="rId27"/>
    <p:sldId id="282" r:id="rId28"/>
    <p:sldId id="283" r:id="rId29"/>
    <p:sldId id="284" r:id="rId30"/>
    <p:sldId id="273" r:id="rId31"/>
    <p:sldId id="285" r:id="rId32"/>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9900"/>
    <a:srgbClr val="000000"/>
    <a:srgbClr val="A50021"/>
    <a:srgbClr val="99CCFF"/>
    <a:srgbClr val="3366FF"/>
    <a:srgbClr val="0000FF"/>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21" autoAdjust="0"/>
    <p:restoredTop sz="94660"/>
  </p:normalViewPr>
  <p:slideViewPr>
    <p:cSldViewPr>
      <p:cViewPr>
        <p:scale>
          <a:sx n="75" d="100"/>
          <a:sy n="75" d="100"/>
        </p:scale>
        <p:origin x="-936" y="-76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888"/>
    </p:cViewPr>
  </p:sorterViewPr>
  <p:notesViewPr>
    <p:cSldViewPr>
      <p:cViewPr varScale="1">
        <p:scale>
          <a:sx n="53" d="100"/>
          <a:sy n="53" d="100"/>
        </p:scale>
        <p:origin x="-178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ru-RU"/>
          </a:p>
        </p:txBody>
      </p:sp>
      <p:sp>
        <p:nvSpPr>
          <p:cNvPr id="481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ru-RU"/>
          </a:p>
        </p:txBody>
      </p:sp>
      <p:sp>
        <p:nvSpPr>
          <p:cNvPr id="4813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81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81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ru-RU"/>
          </a:p>
        </p:txBody>
      </p:sp>
      <p:sp>
        <p:nvSpPr>
          <p:cNvPr id="481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CE78B23F-EE4E-440D-8FCB-26BB470D9002}" type="slidenum">
              <a:rPr lang="ru-RU"/>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170"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ru-RU"/>
              <a:t>Образец заголовка</a:t>
            </a:r>
          </a:p>
        </p:txBody>
      </p:sp>
      <p:sp>
        <p:nvSpPr>
          <p:cNvPr id="7171"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ru-RU"/>
              <a:t>Образец подзаголовка</a:t>
            </a:r>
          </a:p>
        </p:txBody>
      </p:sp>
      <p:sp>
        <p:nvSpPr>
          <p:cNvPr id="7172"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p:spPr>
        <p:txBody>
          <a:bodyPr/>
          <a:lstStyle/>
          <a:p>
            <a:endParaRPr lang="ru-RU"/>
          </a:p>
        </p:txBody>
      </p:sp>
      <p:sp>
        <p:nvSpPr>
          <p:cNvPr id="7173" name="Rectangle 5"/>
          <p:cNvSpPr>
            <a:spLocks noGrp="1" noChangeArrowheads="1"/>
          </p:cNvSpPr>
          <p:nvPr>
            <p:ph type="ftr" sz="quarter" idx="3"/>
          </p:nvPr>
        </p:nvSpPr>
        <p:spPr/>
        <p:txBody>
          <a:bodyPr/>
          <a:lstStyle>
            <a:lvl1pPr>
              <a:defRPr/>
            </a:lvl1pPr>
          </a:lstStyle>
          <a:p>
            <a:endParaRPr lang="ru-RU"/>
          </a:p>
        </p:txBody>
      </p:sp>
      <p:sp>
        <p:nvSpPr>
          <p:cNvPr id="7174" name="Rectangle 6"/>
          <p:cNvSpPr>
            <a:spLocks noGrp="1" noChangeArrowheads="1"/>
          </p:cNvSpPr>
          <p:nvPr>
            <p:ph type="sldNum" sz="quarter" idx="4"/>
          </p:nvPr>
        </p:nvSpPr>
        <p:spPr/>
        <p:txBody>
          <a:bodyPr/>
          <a:lstStyle>
            <a:lvl1pPr>
              <a:defRPr/>
            </a:lvl1pPr>
          </a:lstStyle>
          <a:p>
            <a:fld id="{B94515B4-1A2D-481E-8611-407C8D217A21}" type="slidenum">
              <a:rPr lang="ru-RU"/>
              <a:pPr/>
              <a:t>‹#›</a:t>
            </a:fld>
            <a:endParaRPr lang="ru-RU"/>
          </a:p>
        </p:txBody>
      </p:sp>
      <p:sp>
        <p:nvSpPr>
          <p:cNvPr id="7175" name="Rectangle 7"/>
          <p:cNvSpPr>
            <a:spLocks noGrp="1" noChangeArrowheads="1"/>
          </p:cNvSpPr>
          <p:nvPr>
            <p:ph type="dt" sz="quarter" idx="2"/>
          </p:nvPr>
        </p:nvSpPr>
        <p:spPr/>
        <p:txBody>
          <a:bodyPr/>
          <a:lstStyle>
            <a:lvl1pPr>
              <a:defRPr/>
            </a:lvl1p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02321B95-62DD-45B4-98CF-A12419B84EA7}"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92100"/>
            <a:ext cx="2057400" cy="57277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92100"/>
            <a:ext cx="6019800" cy="57277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B3646FA-79B0-4F9A-B4F4-EBD60C58A740}"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5BCCDC1-5F62-4506-A1F3-4C5F463B5F3E}"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10131A4-BD62-4980-89AE-B0BA380A721B}"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4675A6BC-B28D-4A68-AF88-7E45BDBEDED8}"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57EC76FE-F5FF-48B4-81CB-C61F3A1FBEF1}"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6E8CBDC4-3AA4-4697-8B39-720A84CF641E}"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BF1F51F8-FE7A-4717-BA27-0E577844181B}"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946C5C1E-8073-4C87-90A6-A1842E740F25}"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3D0A421E-825C-4ADC-AAC5-16215CC4CEA8}"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CCECFF"/>
            </a:gs>
            <a:gs pos="100000">
              <a:srgbClr val="66CCFF"/>
            </a:gs>
          </a:gsLst>
          <a:lin ang="2700000" scaled="1"/>
        </a:gra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6147"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61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Arial" charset="0"/>
              </a:defRPr>
            </a:lvl1pPr>
          </a:lstStyle>
          <a:p>
            <a:endParaRPr lang="ru-RU"/>
          </a:p>
        </p:txBody>
      </p:sp>
      <p:sp>
        <p:nvSpPr>
          <p:cNvPr id="61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Arial" charset="0"/>
              </a:defRPr>
            </a:lvl1pPr>
          </a:lstStyle>
          <a:p>
            <a:endParaRPr lang="ru-RU"/>
          </a:p>
        </p:txBody>
      </p:sp>
      <p:sp>
        <p:nvSpPr>
          <p:cNvPr id="61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latin typeface="Arial" charset="0"/>
              </a:defRPr>
            </a:lvl1pPr>
          </a:lstStyle>
          <a:p>
            <a:fld id="{8A6F5EAF-2A95-4437-AC00-9ED11B1D1F56}" type="slidenum">
              <a:rPr lang="ru-RU"/>
              <a:pPr/>
              <a:t>‹#›</a:t>
            </a:fld>
            <a:endParaRPr lang="ru-RU"/>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l"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fontAlgn="base">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Font typeface="Tahoma" pitchFamily="34" charset="0"/>
        <a:buChar char="–"/>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Font typeface="Tahoma" pitchFamily="34" charset="0"/>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1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jpeg"/></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2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2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2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2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2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2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2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2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 Id="rId5" Type="http://schemas.openxmlformats.org/officeDocument/2006/relationships/image" Target="../media/image82.jpeg"/><Relationship Id="rId4" Type="http://schemas.openxmlformats.org/officeDocument/2006/relationships/image" Target="../media/image81.jpeg"/></Relationships>
</file>

<file path=ppt/slides/_rels/slide2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 Id="rId6" Type="http://schemas.openxmlformats.org/officeDocument/2006/relationships/image" Target="../media/image86.jpeg"/><Relationship Id="rId5" Type="http://schemas.openxmlformats.org/officeDocument/2006/relationships/hyperlink" Target="http://upload.wikimedia.org/wikipedia/commons/6/61/Roman_Statue.jpg" TargetMode="External"/><Relationship Id="rId4" Type="http://schemas.openxmlformats.org/officeDocument/2006/relationships/image" Target="../media/image85.jpe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3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hyperlink" Target="http://upload.wikimedia.org/wikipedia/en/a/a7/WTC_lobby_19-8-00.pn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3" name="Picture 7" descr="111"/>
          <p:cNvPicPr>
            <a:picLocks noChangeAspect="1" noChangeArrowheads="1"/>
          </p:cNvPicPr>
          <p:nvPr/>
        </p:nvPicPr>
        <p:blipFill>
          <a:blip r:embed="rId2" cstate="print"/>
          <a:srcRect/>
          <a:stretch>
            <a:fillRect/>
          </a:stretch>
        </p:blipFill>
        <p:spPr bwMode="auto">
          <a:xfrm>
            <a:off x="1295400" y="1524000"/>
            <a:ext cx="6518275" cy="4319588"/>
          </a:xfrm>
          <a:prstGeom prst="rect">
            <a:avLst/>
          </a:prstGeom>
          <a:noFill/>
          <a:ln w="9525">
            <a:solidFill>
              <a:schemeClr val="bg2"/>
            </a:solidFill>
            <a:miter lim="800000"/>
            <a:headEnd/>
            <a:tailEnd/>
          </a:ln>
        </p:spPr>
      </p:pic>
      <p:sp>
        <p:nvSpPr>
          <p:cNvPr id="4100" name="WordArt 4"/>
          <p:cNvSpPr>
            <a:spLocks noChangeArrowheads="1" noChangeShapeType="1" noTextEdit="1"/>
          </p:cNvSpPr>
          <p:nvPr/>
        </p:nvSpPr>
        <p:spPr bwMode="auto">
          <a:xfrm>
            <a:off x="1524000" y="685800"/>
            <a:ext cx="5867400" cy="838200"/>
          </a:xfrm>
          <a:prstGeom prst="rect">
            <a:avLst/>
          </a:prstGeom>
        </p:spPr>
        <p:txBody>
          <a:bodyPr wrap="none" fromWordArt="1">
            <a:prstTxWarp prst="textPlain">
              <a:avLst>
                <a:gd name="adj" fmla="val 50000"/>
              </a:avLst>
            </a:prstTxWarp>
          </a:bodyPr>
          <a:lstStyle/>
          <a:p>
            <a:pPr algn="ctr"/>
            <a:r>
              <a:rPr lang="en-US" sz="3600" kern="10" dirty="0">
                <a:ln w="12700">
                  <a:solidFill>
                    <a:srgbClr val="0099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New York City</a:t>
            </a:r>
            <a:endParaRPr lang="ru-RU" sz="3600" kern="10" dirty="0">
              <a:ln w="12700">
                <a:solidFill>
                  <a:srgbClr val="0099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sp>
        <p:nvSpPr>
          <p:cNvPr id="4102" name="WordArt 6"/>
          <p:cNvSpPr>
            <a:spLocks noChangeArrowheads="1" noChangeShapeType="1" noTextEdit="1"/>
          </p:cNvSpPr>
          <p:nvPr/>
        </p:nvSpPr>
        <p:spPr bwMode="auto">
          <a:xfrm>
            <a:off x="609600" y="4343400"/>
            <a:ext cx="7648575" cy="2362200"/>
          </a:xfrm>
          <a:prstGeom prst="rect">
            <a:avLst/>
          </a:prstGeom>
        </p:spPr>
        <p:txBody>
          <a:bodyPr wrap="none" fromWordArt="1">
            <a:prstTxWarp prst="textSlantUp">
              <a:avLst>
                <a:gd name="adj" fmla="val 55556"/>
              </a:avLst>
            </a:prstTxWarp>
          </a:bodyPr>
          <a:lstStyle/>
          <a:p>
            <a:pPr algn="ctr"/>
            <a:r>
              <a:rPr lang="en-US" sz="3600" kern="10">
                <a:ln w="19050">
                  <a:solidFill>
                    <a:schemeClr val="tx2"/>
                  </a:solidFill>
                  <a:round/>
                  <a:headEnd/>
                  <a:tailEnd/>
                </a:ln>
                <a:solidFill>
                  <a:srgbClr val="0000FF"/>
                </a:solidFill>
                <a:effectLst>
                  <a:outerShdw dist="35921" dir="2700000" algn="ctr" rotWithShape="0">
                    <a:srgbClr val="990000"/>
                  </a:outerShdw>
                </a:effectLst>
                <a:latin typeface="Broadway"/>
              </a:rPr>
              <a:t>Manhattan</a:t>
            </a:r>
            <a:endParaRPr lang="ru-RU" sz="3600" kern="10">
              <a:ln w="19050">
                <a:solidFill>
                  <a:schemeClr val="tx2"/>
                </a:solidFill>
                <a:round/>
                <a:headEnd/>
                <a:tailEnd/>
              </a:ln>
              <a:solidFill>
                <a:srgbClr val="0000FF"/>
              </a:solidFill>
              <a:effectLst>
                <a:outerShdw dist="35921" dir="2700000" algn="ctr" rotWithShape="0">
                  <a:srgbClr val="990000"/>
                </a:outerShdw>
              </a:effectLst>
            </a:endParaRPr>
          </a:p>
        </p:txBody>
      </p:sp>
      <p:sp>
        <p:nvSpPr>
          <p:cNvPr id="7" name="Рамка 6"/>
          <p:cNvSpPr/>
          <p:nvPr/>
        </p:nvSpPr>
        <p:spPr>
          <a:xfrm>
            <a:off x="3505200" y="0"/>
            <a:ext cx="2438400" cy="457200"/>
          </a:xfrm>
          <a:prstGeom prst="fram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solidFill>
                  <a:schemeClr val="tx1"/>
                </a:solidFill>
              </a:rPr>
              <a:t>Prezentacii.com</a:t>
            </a:r>
            <a:endParaRPr lang="ru-RU"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102"/>
                                        </p:tgtEl>
                                        <p:attrNameLst>
                                          <p:attrName>style.visibility</p:attrName>
                                        </p:attrNameLst>
                                      </p:cBhvr>
                                      <p:to>
                                        <p:strVal val="visible"/>
                                      </p:to>
                                    </p:set>
                                    <p:anim calcmode="lin" valueType="num">
                                      <p:cBhvr>
                                        <p:cTn id="7" dur="1000" fill="hold"/>
                                        <p:tgtEl>
                                          <p:spTgt spid="4102"/>
                                        </p:tgtEl>
                                        <p:attrNameLst>
                                          <p:attrName>ppt_x</p:attrName>
                                        </p:attrNameLst>
                                      </p:cBhvr>
                                      <p:tavLst>
                                        <p:tav tm="0">
                                          <p:val>
                                            <p:strVal val="#ppt_x-.2"/>
                                          </p:val>
                                        </p:tav>
                                        <p:tav tm="100000">
                                          <p:val>
                                            <p:strVal val="#ppt_x"/>
                                          </p:val>
                                        </p:tav>
                                      </p:tavLst>
                                    </p:anim>
                                    <p:anim calcmode="lin" valueType="num">
                                      <p:cBhvr>
                                        <p:cTn id="8" dur="1000" fill="hold"/>
                                        <p:tgtEl>
                                          <p:spTgt spid="4102"/>
                                        </p:tgtEl>
                                        <p:attrNameLst>
                                          <p:attrName>ppt_y</p:attrName>
                                        </p:attrNameLst>
                                      </p:cBhvr>
                                      <p:tavLst>
                                        <p:tav tm="0">
                                          <p:val>
                                            <p:strVal val="#ppt_y"/>
                                          </p:val>
                                        </p:tav>
                                        <p:tav tm="100000">
                                          <p:val>
                                            <p:strVal val="#ppt_y"/>
                                          </p:val>
                                        </p:tav>
                                      </p:tavLst>
                                    </p:anim>
                                    <p:animEffect transition="in" filter="wipe(right)" prLst="gradientSize: 0.1">
                                      <p:cBhvr>
                                        <p:cTn id="9" dur="10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a:xfrm>
            <a:off x="228600" y="1219200"/>
            <a:ext cx="5562600" cy="1981200"/>
          </a:xfrm>
        </p:spPr>
        <p:txBody>
          <a:bodyPr/>
          <a:lstStyle/>
          <a:p>
            <a:pPr algn="ctr">
              <a:lnSpc>
                <a:spcPct val="80000"/>
              </a:lnSpc>
              <a:buFontTx/>
              <a:buNone/>
            </a:pPr>
            <a:r>
              <a:rPr lang="en-US" sz="1800">
                <a:effectLst/>
              </a:rPr>
              <a:t>  </a:t>
            </a:r>
            <a:r>
              <a:rPr lang="en-US" sz="1800">
                <a:solidFill>
                  <a:srgbClr val="A50021"/>
                </a:solidFill>
                <a:effectLst/>
              </a:rPr>
              <a:t>Greenwich Village</a:t>
            </a:r>
            <a:r>
              <a:rPr lang="en-US" sz="1800">
                <a:solidFill>
                  <a:srgbClr val="000000"/>
                </a:solidFill>
                <a:effectLst/>
              </a:rPr>
              <a:t> is formerly known as the "Bohemian quarters" of the literary and artistic world. Its many quaint streets, curio shops and outdoor shows maintain a continuous sightseeing appeal. Artists, writers, sculptors, composers, poets, ac­tors make their homes in the Village. The Outdoor Art Exhibits are a colourful affair held twice a year in the Village.</a:t>
            </a:r>
            <a:endParaRPr lang="ru-RU" sz="1800">
              <a:solidFill>
                <a:srgbClr val="000000"/>
              </a:solidFill>
              <a:effectLst/>
            </a:endParaRPr>
          </a:p>
        </p:txBody>
      </p:sp>
      <p:pic>
        <p:nvPicPr>
          <p:cNvPr id="20487" name="Picture 7" descr="800px-StreetScenes3285[1]"/>
          <p:cNvPicPr>
            <a:picLocks noChangeAspect="1" noChangeArrowheads="1"/>
          </p:cNvPicPr>
          <p:nvPr/>
        </p:nvPicPr>
        <p:blipFill>
          <a:blip r:embed="rId2" cstate="print"/>
          <a:srcRect/>
          <a:stretch>
            <a:fillRect/>
          </a:stretch>
        </p:blipFill>
        <p:spPr bwMode="auto">
          <a:xfrm>
            <a:off x="4724400" y="3657600"/>
            <a:ext cx="3840163" cy="2879725"/>
          </a:xfrm>
          <a:prstGeom prst="rect">
            <a:avLst/>
          </a:prstGeom>
          <a:noFill/>
          <a:ln w="9525">
            <a:solidFill>
              <a:srgbClr val="A50021"/>
            </a:solidFill>
            <a:miter lim="800000"/>
            <a:headEnd/>
            <a:tailEnd/>
          </a:ln>
        </p:spPr>
      </p:pic>
      <p:pic>
        <p:nvPicPr>
          <p:cNvPr id="20488" name="Picture 8" descr="469px-Jefferson_market[1]"/>
          <p:cNvPicPr>
            <a:picLocks noChangeAspect="1" noChangeArrowheads="1"/>
          </p:cNvPicPr>
          <p:nvPr/>
        </p:nvPicPr>
        <p:blipFill>
          <a:blip r:embed="rId3" cstate="print"/>
          <a:srcRect/>
          <a:stretch>
            <a:fillRect/>
          </a:stretch>
        </p:blipFill>
        <p:spPr bwMode="auto">
          <a:xfrm>
            <a:off x="6172200" y="304800"/>
            <a:ext cx="2533650" cy="3236913"/>
          </a:xfrm>
          <a:prstGeom prst="rect">
            <a:avLst/>
          </a:prstGeom>
          <a:noFill/>
          <a:ln w="9525">
            <a:solidFill>
              <a:srgbClr val="A50021"/>
            </a:solidFill>
            <a:miter lim="800000"/>
            <a:headEnd/>
            <a:tailEnd/>
          </a:ln>
        </p:spPr>
      </p:pic>
      <p:sp>
        <p:nvSpPr>
          <p:cNvPr id="20489" name="Rectangle 9"/>
          <p:cNvSpPr>
            <a:spLocks noChangeArrowheads="1"/>
          </p:cNvSpPr>
          <p:nvPr/>
        </p:nvSpPr>
        <p:spPr bwMode="auto">
          <a:xfrm>
            <a:off x="6096000" y="228600"/>
            <a:ext cx="2628900" cy="366713"/>
          </a:xfrm>
          <a:prstGeom prst="rect">
            <a:avLst/>
          </a:prstGeom>
          <a:noFill/>
          <a:ln w="9525">
            <a:noFill/>
            <a:miter lim="800000"/>
            <a:headEnd/>
            <a:tailEnd/>
          </a:ln>
          <a:effectLst/>
        </p:spPr>
        <p:txBody>
          <a:bodyPr wrap="none" anchor="ctr">
            <a:spAutoFit/>
          </a:bodyPr>
          <a:lstStyle/>
          <a:p>
            <a:r>
              <a:rPr lang="ru-RU"/>
              <a:t>Jefferson Market Library</a:t>
            </a:r>
          </a:p>
        </p:txBody>
      </p:sp>
      <p:pic>
        <p:nvPicPr>
          <p:cNvPr id="20490" name="Picture 10" descr="Stonewallchrisholdensm[1]"/>
          <p:cNvPicPr>
            <a:picLocks noChangeAspect="1" noChangeArrowheads="1"/>
          </p:cNvPicPr>
          <p:nvPr/>
        </p:nvPicPr>
        <p:blipFill>
          <a:blip r:embed="rId4" cstate="print"/>
          <a:srcRect/>
          <a:stretch>
            <a:fillRect/>
          </a:stretch>
        </p:blipFill>
        <p:spPr bwMode="auto">
          <a:xfrm>
            <a:off x="457200" y="3657600"/>
            <a:ext cx="3840163" cy="2879725"/>
          </a:xfrm>
          <a:prstGeom prst="rect">
            <a:avLst/>
          </a:prstGeom>
          <a:noFill/>
          <a:ln w="9525">
            <a:solidFill>
              <a:srgbClr val="A50021"/>
            </a:solidFill>
            <a:miter lim="800000"/>
            <a:headEnd/>
            <a:tailEnd/>
          </a:ln>
        </p:spPr>
      </p:pic>
      <p:sp>
        <p:nvSpPr>
          <p:cNvPr id="20491" name="WordArt 11"/>
          <p:cNvSpPr>
            <a:spLocks noChangeArrowheads="1" noChangeShapeType="1" noTextEdit="1"/>
          </p:cNvSpPr>
          <p:nvPr/>
        </p:nvSpPr>
        <p:spPr bwMode="auto">
          <a:xfrm>
            <a:off x="685800" y="228600"/>
            <a:ext cx="4876800" cy="685800"/>
          </a:xfrm>
          <a:prstGeom prst="rect">
            <a:avLst/>
          </a:prstGeom>
        </p:spPr>
        <p:txBody>
          <a:bodyPr wrap="none" fromWordArt="1">
            <a:prstTxWarp prst="textPlain">
              <a:avLst>
                <a:gd name="adj" fmla="val 50000"/>
              </a:avLst>
            </a:prstTxWarp>
          </a:bodyPr>
          <a:lstStyle/>
          <a:p>
            <a:pPr algn="ctr"/>
            <a:r>
              <a:rPr lang="en-US"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rPr>
              <a:t>Greenwich Village</a:t>
            </a:r>
            <a:endParaRPr lang="ru-RU"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3733800" y="1219200"/>
            <a:ext cx="5181600" cy="2590800"/>
          </a:xfrm>
        </p:spPr>
        <p:txBody>
          <a:bodyPr/>
          <a:lstStyle/>
          <a:p>
            <a:pPr algn="ctr">
              <a:lnSpc>
                <a:spcPct val="80000"/>
              </a:lnSpc>
              <a:buFontTx/>
              <a:buNone/>
            </a:pPr>
            <a:r>
              <a:rPr lang="en-US" sz="1800" b="1">
                <a:effectLst/>
              </a:rPr>
              <a:t>   </a:t>
            </a:r>
            <a:r>
              <a:rPr lang="en-US" sz="1800">
                <a:solidFill>
                  <a:srgbClr val="A50021"/>
                </a:solidFill>
                <a:effectLst/>
              </a:rPr>
              <a:t>The Chinatown</a:t>
            </a:r>
            <a:r>
              <a:rPr lang="en-US" sz="1800">
                <a:effectLst/>
              </a:rPr>
              <a:t> </a:t>
            </a:r>
            <a:r>
              <a:rPr lang="en-US" sz="1800">
                <a:solidFill>
                  <a:srgbClr val="000000"/>
                </a:solidFill>
                <a:effectLst/>
              </a:rPr>
              <a:t>is an ethnic enclave with a large population of Chinese immigrants, similar to other Chinatown districts in American cities. By the 1980s it became the largest enclave of Chinese immigrants in the Western Hemisphere. By 1870, there was a Chinese population of 200. By the time the Chinese Exclusion Act of 1882 was passed, the population was up to 2,000 residents. By 1900, there were 7,000 Chinese residents, but fewer than 200 Chinese women.</a:t>
            </a:r>
            <a:endParaRPr lang="ru-RU" sz="1800">
              <a:solidFill>
                <a:srgbClr val="000000"/>
              </a:solidFill>
              <a:effectLst/>
            </a:endParaRPr>
          </a:p>
        </p:txBody>
      </p:sp>
      <p:pic>
        <p:nvPicPr>
          <p:cNvPr id="18436" name="Picture 4" descr="ny_chinatown2"/>
          <p:cNvPicPr>
            <a:picLocks noChangeAspect="1" noChangeArrowheads="1"/>
          </p:cNvPicPr>
          <p:nvPr/>
        </p:nvPicPr>
        <p:blipFill>
          <a:blip r:embed="rId2" cstate="print"/>
          <a:srcRect/>
          <a:stretch>
            <a:fillRect/>
          </a:stretch>
        </p:blipFill>
        <p:spPr bwMode="auto">
          <a:xfrm>
            <a:off x="152400" y="533400"/>
            <a:ext cx="3840163" cy="2879725"/>
          </a:xfrm>
          <a:prstGeom prst="rect">
            <a:avLst/>
          </a:prstGeom>
          <a:noFill/>
          <a:ln w="9525">
            <a:solidFill>
              <a:srgbClr val="A50021"/>
            </a:solidFill>
            <a:miter lim="800000"/>
            <a:headEnd/>
            <a:tailEnd/>
          </a:ln>
        </p:spPr>
      </p:pic>
      <p:pic>
        <p:nvPicPr>
          <p:cNvPr id="18437" name="Picture 5" descr="800px-Chinatown_02_-_New_York_City[1]"/>
          <p:cNvPicPr>
            <a:picLocks noChangeAspect="1" noChangeArrowheads="1"/>
          </p:cNvPicPr>
          <p:nvPr/>
        </p:nvPicPr>
        <p:blipFill>
          <a:blip r:embed="rId3" cstate="print"/>
          <a:srcRect/>
          <a:stretch>
            <a:fillRect/>
          </a:stretch>
        </p:blipFill>
        <p:spPr bwMode="auto">
          <a:xfrm>
            <a:off x="4876800" y="3810000"/>
            <a:ext cx="3840163" cy="2879725"/>
          </a:xfrm>
          <a:prstGeom prst="rect">
            <a:avLst/>
          </a:prstGeom>
          <a:noFill/>
          <a:ln w="9525">
            <a:solidFill>
              <a:srgbClr val="A50021"/>
            </a:solidFill>
            <a:miter lim="800000"/>
            <a:headEnd/>
            <a:tailEnd/>
          </a:ln>
        </p:spPr>
      </p:pic>
      <p:sp>
        <p:nvSpPr>
          <p:cNvPr id="18438" name="WordArt 6"/>
          <p:cNvSpPr>
            <a:spLocks noChangeArrowheads="1" noChangeShapeType="1" noTextEdit="1"/>
          </p:cNvSpPr>
          <p:nvPr/>
        </p:nvSpPr>
        <p:spPr bwMode="auto">
          <a:xfrm>
            <a:off x="4648200" y="304800"/>
            <a:ext cx="3810000" cy="685800"/>
          </a:xfrm>
          <a:prstGeom prst="rect">
            <a:avLst/>
          </a:prstGeom>
        </p:spPr>
        <p:txBody>
          <a:bodyPr wrap="none" fromWordArt="1">
            <a:prstTxWarp prst="textPlain">
              <a:avLst>
                <a:gd name="adj" fmla="val 50000"/>
              </a:avLst>
            </a:prstTxWarp>
          </a:bodyPr>
          <a:lstStyle/>
          <a:p>
            <a:pPr algn="ctr"/>
            <a:r>
              <a:rPr lang="en-US"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rPr>
              <a:t>Chinatown</a:t>
            </a:r>
            <a:endParaRPr lang="ru-RU"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endParaRPr>
          </a:p>
        </p:txBody>
      </p:sp>
      <p:pic>
        <p:nvPicPr>
          <p:cNvPr id="18440" name="Picture 8" descr="800px-Chinatown-manhattan-2004[1]"/>
          <p:cNvPicPr>
            <a:picLocks noChangeAspect="1" noChangeArrowheads="1"/>
          </p:cNvPicPr>
          <p:nvPr/>
        </p:nvPicPr>
        <p:blipFill>
          <a:blip r:embed="rId4" cstate="print"/>
          <a:srcRect/>
          <a:stretch>
            <a:fillRect/>
          </a:stretch>
        </p:blipFill>
        <p:spPr bwMode="auto">
          <a:xfrm>
            <a:off x="152400" y="3810000"/>
            <a:ext cx="3990975" cy="2878138"/>
          </a:xfrm>
          <a:prstGeom prst="rect">
            <a:avLst/>
          </a:prstGeom>
          <a:noFill/>
          <a:ln w="9525">
            <a:solidFill>
              <a:srgbClr val="A50021"/>
            </a:solid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800px-45th_St_theatres_NYC[1]"/>
          <p:cNvPicPr>
            <a:picLocks noChangeAspect="1" noChangeArrowheads="1"/>
          </p:cNvPicPr>
          <p:nvPr/>
        </p:nvPicPr>
        <p:blipFill>
          <a:blip r:embed="rId2" cstate="print"/>
          <a:srcRect/>
          <a:stretch>
            <a:fillRect/>
          </a:stretch>
        </p:blipFill>
        <p:spPr bwMode="auto">
          <a:xfrm>
            <a:off x="5105400" y="228600"/>
            <a:ext cx="3840163" cy="2879725"/>
          </a:xfrm>
          <a:prstGeom prst="rect">
            <a:avLst/>
          </a:prstGeom>
          <a:noFill/>
          <a:ln w="9525">
            <a:solidFill>
              <a:srgbClr val="A50021"/>
            </a:solidFill>
            <a:miter lim="800000"/>
            <a:headEnd/>
            <a:tailEnd/>
          </a:ln>
        </p:spPr>
      </p:pic>
      <p:sp>
        <p:nvSpPr>
          <p:cNvPr id="15363" name="Rectangle 3"/>
          <p:cNvSpPr>
            <a:spLocks noGrp="1" noChangeArrowheads="1"/>
          </p:cNvSpPr>
          <p:nvPr>
            <p:ph type="body" idx="1"/>
          </p:nvPr>
        </p:nvSpPr>
        <p:spPr>
          <a:xfrm>
            <a:off x="-152400" y="1295400"/>
            <a:ext cx="5029200" cy="2667000"/>
          </a:xfrm>
        </p:spPr>
        <p:txBody>
          <a:bodyPr/>
          <a:lstStyle/>
          <a:p>
            <a:pPr algn="ctr">
              <a:lnSpc>
                <a:spcPct val="80000"/>
              </a:lnSpc>
              <a:buFontTx/>
              <a:buNone/>
            </a:pPr>
            <a:r>
              <a:rPr lang="en-US" sz="2000">
                <a:effectLst/>
              </a:rPr>
              <a:t>   </a:t>
            </a:r>
            <a:r>
              <a:rPr lang="en-US" sz="2000">
                <a:solidFill>
                  <a:srgbClr val="000000"/>
                </a:solidFill>
                <a:effectLst/>
              </a:rPr>
              <a:t>The city's 39 largest theatres are collectively known as </a:t>
            </a:r>
            <a:r>
              <a:rPr lang="en-US" sz="2000">
                <a:solidFill>
                  <a:srgbClr val="A50021"/>
                </a:solidFill>
                <a:effectLst/>
              </a:rPr>
              <a:t>"Broadway”</a:t>
            </a:r>
            <a:r>
              <a:rPr lang="en-US" sz="2000">
                <a:solidFill>
                  <a:srgbClr val="000000"/>
                </a:solidFill>
                <a:effectLst/>
              </a:rPr>
              <a:t>. Broadway</a:t>
            </a:r>
            <a:r>
              <a:rPr lang="en-US" sz="2000">
                <a:solidFill>
                  <a:srgbClr val="A50021"/>
                </a:solidFill>
                <a:effectLst/>
              </a:rPr>
              <a:t> </a:t>
            </a:r>
            <a:r>
              <a:rPr lang="en-US" sz="2000">
                <a:solidFill>
                  <a:srgbClr val="000000"/>
                </a:solidFill>
                <a:effectLst/>
              </a:rPr>
              <a:t>theatre is the most prestigious form of professional theatre in the U.S., as well as the most well known to the general public and most lucrative for the performers, technicians and others involved in putting on the shows. </a:t>
            </a:r>
            <a:endParaRPr lang="ru-RU" sz="2000">
              <a:solidFill>
                <a:srgbClr val="000000"/>
              </a:solidFill>
              <a:effectLst/>
            </a:endParaRPr>
          </a:p>
        </p:txBody>
      </p:sp>
      <p:pic>
        <p:nvPicPr>
          <p:cNvPr id="15364" name="Picture 4" descr="450px-New_York_New_Amsterdam_Theatre_2003[1]"/>
          <p:cNvPicPr>
            <a:picLocks noChangeAspect="1" noChangeArrowheads="1"/>
          </p:cNvPicPr>
          <p:nvPr/>
        </p:nvPicPr>
        <p:blipFill>
          <a:blip r:embed="rId3" cstate="print"/>
          <a:srcRect/>
          <a:stretch>
            <a:fillRect/>
          </a:stretch>
        </p:blipFill>
        <p:spPr bwMode="auto">
          <a:xfrm>
            <a:off x="6172200" y="3200400"/>
            <a:ext cx="2698750" cy="3446463"/>
          </a:xfrm>
          <a:prstGeom prst="rect">
            <a:avLst/>
          </a:prstGeom>
          <a:noFill/>
          <a:ln w="9525">
            <a:solidFill>
              <a:srgbClr val="A50021"/>
            </a:solidFill>
            <a:miter lim="800000"/>
            <a:headEnd/>
            <a:tailEnd/>
          </a:ln>
        </p:spPr>
      </p:pic>
      <p:sp>
        <p:nvSpPr>
          <p:cNvPr id="15365" name="WordArt 5"/>
          <p:cNvSpPr>
            <a:spLocks noChangeArrowheads="1" noChangeShapeType="1" noTextEdit="1"/>
          </p:cNvSpPr>
          <p:nvPr/>
        </p:nvSpPr>
        <p:spPr bwMode="auto">
          <a:xfrm>
            <a:off x="533400" y="304800"/>
            <a:ext cx="3733800" cy="685800"/>
          </a:xfrm>
          <a:prstGeom prst="rect">
            <a:avLst/>
          </a:prstGeom>
        </p:spPr>
        <p:txBody>
          <a:bodyPr wrap="none" fromWordArt="1">
            <a:prstTxWarp prst="textPlain">
              <a:avLst>
                <a:gd name="adj" fmla="val 50000"/>
              </a:avLst>
            </a:prstTxWarp>
          </a:bodyPr>
          <a:lstStyle/>
          <a:p>
            <a:pPr algn="ctr"/>
            <a:r>
              <a:rPr lang="en-US"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rPr>
              <a:t>Broadway</a:t>
            </a:r>
            <a:endParaRPr lang="ru-RU"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endParaRPr>
          </a:p>
        </p:txBody>
      </p:sp>
      <p:pic>
        <p:nvPicPr>
          <p:cNvPr id="15368" name="Picture 8" descr="450px-Broadway_Theatre_NYC[1]"/>
          <p:cNvPicPr>
            <a:picLocks noChangeAspect="1" noChangeArrowheads="1"/>
          </p:cNvPicPr>
          <p:nvPr/>
        </p:nvPicPr>
        <p:blipFill>
          <a:blip r:embed="rId4" cstate="print"/>
          <a:srcRect/>
          <a:stretch>
            <a:fillRect/>
          </a:stretch>
        </p:blipFill>
        <p:spPr bwMode="auto">
          <a:xfrm>
            <a:off x="152400" y="3733800"/>
            <a:ext cx="2159000" cy="2878138"/>
          </a:xfrm>
          <a:prstGeom prst="rect">
            <a:avLst/>
          </a:prstGeom>
          <a:noFill/>
          <a:ln w="9525">
            <a:solidFill>
              <a:srgbClr val="A50021"/>
            </a:solidFill>
            <a:miter lim="800000"/>
            <a:headEnd/>
            <a:tailEnd/>
          </a:ln>
        </p:spPr>
      </p:pic>
      <p:pic>
        <p:nvPicPr>
          <p:cNvPr id="15369" name="Picture 9" descr="800px-Broadway_Theatre_NYC_entrance[1]"/>
          <p:cNvPicPr>
            <a:picLocks noChangeAspect="1" noChangeArrowheads="1"/>
          </p:cNvPicPr>
          <p:nvPr/>
        </p:nvPicPr>
        <p:blipFill>
          <a:blip r:embed="rId5" cstate="print"/>
          <a:srcRect/>
          <a:stretch>
            <a:fillRect/>
          </a:stretch>
        </p:blipFill>
        <p:spPr bwMode="auto">
          <a:xfrm>
            <a:off x="2438400" y="3733800"/>
            <a:ext cx="3581400" cy="2879725"/>
          </a:xfrm>
          <a:prstGeom prst="rect">
            <a:avLst/>
          </a:prstGeom>
          <a:noFill/>
          <a:ln w="9525">
            <a:solidFill>
              <a:srgbClr val="A50021"/>
            </a:solid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228600" y="1066800"/>
            <a:ext cx="8229600" cy="2895600"/>
          </a:xfrm>
        </p:spPr>
        <p:txBody>
          <a:bodyPr/>
          <a:lstStyle/>
          <a:p>
            <a:pPr algn="ctr">
              <a:lnSpc>
                <a:spcPct val="80000"/>
              </a:lnSpc>
              <a:buFontTx/>
              <a:buNone/>
            </a:pPr>
            <a:r>
              <a:rPr lang="en-US" sz="2000">
                <a:effectLst/>
              </a:rPr>
              <a:t>   </a:t>
            </a:r>
            <a:r>
              <a:rPr lang="en-US" sz="2000">
                <a:solidFill>
                  <a:srgbClr val="A50021"/>
                </a:solidFill>
                <a:effectLst/>
              </a:rPr>
              <a:t>The Woolworth Building</a:t>
            </a:r>
            <a:r>
              <a:rPr lang="en-US" sz="2000">
                <a:solidFill>
                  <a:srgbClr val="000000"/>
                </a:solidFill>
                <a:effectLst/>
              </a:rPr>
              <a:t>, at 55 stories, is one of the oldest and one of the most famous skyscrapers in New York City. With splendor and a resemblance to European Gothic cathedrals, the structure was labeled the Cathedral of Commerce. The structure has a long association with higher education, housing a number of Fordham University schools in the early 20th century. Today the building houses, among other tenants, Control Group Inc, and the New York University School of Continuing and Professional Studies' Center for Global Affairs.</a:t>
            </a:r>
            <a:endParaRPr lang="ru-RU" sz="2000">
              <a:solidFill>
                <a:srgbClr val="000000"/>
              </a:solidFill>
              <a:effectLst/>
            </a:endParaRPr>
          </a:p>
        </p:txBody>
      </p:sp>
      <p:pic>
        <p:nvPicPr>
          <p:cNvPr id="11268" name="Picture 4" descr="450px-Woolworth_Building[1]"/>
          <p:cNvPicPr>
            <a:picLocks noChangeAspect="1" noChangeArrowheads="1"/>
          </p:cNvPicPr>
          <p:nvPr/>
        </p:nvPicPr>
        <p:blipFill>
          <a:blip r:embed="rId2" cstate="print"/>
          <a:srcRect/>
          <a:stretch>
            <a:fillRect/>
          </a:stretch>
        </p:blipFill>
        <p:spPr bwMode="auto">
          <a:xfrm>
            <a:off x="5562600" y="3276600"/>
            <a:ext cx="2698750" cy="3370263"/>
          </a:xfrm>
          <a:prstGeom prst="rect">
            <a:avLst/>
          </a:prstGeom>
          <a:noFill/>
          <a:ln w="9525">
            <a:solidFill>
              <a:srgbClr val="A50021"/>
            </a:solidFill>
            <a:miter lim="800000"/>
            <a:headEnd/>
            <a:tailEnd/>
          </a:ln>
        </p:spPr>
      </p:pic>
      <p:pic>
        <p:nvPicPr>
          <p:cNvPr id="11269" name="Picture 5" descr="800px-Manhattan-woolworth-building-top[1]"/>
          <p:cNvPicPr>
            <a:picLocks noChangeAspect="1" noChangeArrowheads="1"/>
          </p:cNvPicPr>
          <p:nvPr/>
        </p:nvPicPr>
        <p:blipFill>
          <a:blip r:embed="rId3" cstate="print"/>
          <a:srcRect/>
          <a:stretch>
            <a:fillRect/>
          </a:stretch>
        </p:blipFill>
        <p:spPr bwMode="auto">
          <a:xfrm>
            <a:off x="457200" y="3733800"/>
            <a:ext cx="3840163" cy="2879725"/>
          </a:xfrm>
          <a:prstGeom prst="rect">
            <a:avLst/>
          </a:prstGeom>
          <a:noFill/>
          <a:ln w="9525">
            <a:solidFill>
              <a:srgbClr val="A50021"/>
            </a:solidFill>
            <a:miter lim="800000"/>
            <a:headEnd/>
            <a:tailEnd/>
          </a:ln>
        </p:spPr>
      </p:pic>
      <p:sp>
        <p:nvSpPr>
          <p:cNvPr id="11271" name="WordArt 7"/>
          <p:cNvSpPr>
            <a:spLocks noChangeArrowheads="1" noChangeShapeType="1" noTextEdit="1"/>
          </p:cNvSpPr>
          <p:nvPr/>
        </p:nvSpPr>
        <p:spPr bwMode="auto">
          <a:xfrm>
            <a:off x="762000" y="304800"/>
            <a:ext cx="4876800" cy="685800"/>
          </a:xfrm>
          <a:prstGeom prst="rect">
            <a:avLst/>
          </a:prstGeom>
        </p:spPr>
        <p:txBody>
          <a:bodyPr wrap="none" fromWordArt="1">
            <a:prstTxWarp prst="textPlain">
              <a:avLst>
                <a:gd name="adj" fmla="val 50000"/>
              </a:avLst>
            </a:prstTxWarp>
          </a:bodyPr>
          <a:lstStyle/>
          <a:p>
            <a:pPr algn="ctr"/>
            <a:r>
              <a:rPr lang="en-US"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rPr>
              <a:t>Woolworth Building</a:t>
            </a:r>
            <a:endParaRPr lang="ru-RU"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152400" y="1066800"/>
            <a:ext cx="4953000" cy="3429000"/>
          </a:xfrm>
        </p:spPr>
        <p:txBody>
          <a:bodyPr/>
          <a:lstStyle/>
          <a:p>
            <a:pPr algn="ctr">
              <a:lnSpc>
                <a:spcPct val="80000"/>
              </a:lnSpc>
              <a:buFontTx/>
              <a:buNone/>
            </a:pPr>
            <a:r>
              <a:rPr lang="en-US" sz="1800"/>
              <a:t>   </a:t>
            </a:r>
            <a:r>
              <a:rPr lang="en-US" sz="1800">
                <a:solidFill>
                  <a:srgbClr val="009900"/>
                </a:solidFill>
                <a:effectLst/>
              </a:rPr>
              <a:t>The Brooklyn Bridge</a:t>
            </a:r>
            <a:r>
              <a:rPr lang="en-US" sz="1800">
                <a:solidFill>
                  <a:srgbClr val="000000"/>
                </a:solidFill>
                <a:effectLst/>
              </a:rPr>
              <a:t> is one of the oldest suspension bridges in the United States, stretches 1825 m over the East River connecting the Manhattan and Brooklyn. On completion, it was the largest suspension bridge in the world and the first steel-wire suspension bridge. The bridge cost $15.1 million to build and approximately 27 people died during its construction. A week after the opening, on May 30 1883 a rumor that the Bridge was going to break down caused a stampede which crushed and then killed twelve people</a:t>
            </a:r>
            <a:r>
              <a:rPr lang="en-US" sz="1800">
                <a:solidFill>
                  <a:srgbClr val="000000"/>
                </a:solidFill>
                <a:effectLst>
                  <a:outerShdw blurRad="38100" dist="38100" dir="2700000" algn="tl">
                    <a:srgbClr val="FFFFFF"/>
                  </a:outerShdw>
                </a:effectLst>
              </a:rPr>
              <a:t>. </a:t>
            </a:r>
            <a:endParaRPr lang="ru-RU" sz="1800">
              <a:solidFill>
                <a:srgbClr val="000000"/>
              </a:solidFill>
              <a:effectLst>
                <a:outerShdw blurRad="38100" dist="38100" dir="2700000" algn="tl">
                  <a:srgbClr val="FFFFFF"/>
                </a:outerShdw>
              </a:effectLst>
            </a:endParaRPr>
          </a:p>
        </p:txBody>
      </p:sp>
      <p:pic>
        <p:nvPicPr>
          <p:cNvPr id="29702" name="Picture 6" descr="brooklynbridge14_b"/>
          <p:cNvPicPr>
            <a:picLocks noChangeAspect="1" noChangeArrowheads="1"/>
          </p:cNvPicPr>
          <p:nvPr/>
        </p:nvPicPr>
        <p:blipFill>
          <a:blip r:embed="rId2" cstate="print"/>
          <a:srcRect/>
          <a:stretch>
            <a:fillRect/>
          </a:stretch>
        </p:blipFill>
        <p:spPr bwMode="auto">
          <a:xfrm>
            <a:off x="304800" y="4267200"/>
            <a:ext cx="5715000" cy="2390775"/>
          </a:xfrm>
          <a:prstGeom prst="rect">
            <a:avLst/>
          </a:prstGeom>
          <a:noFill/>
          <a:ln w="9525">
            <a:solidFill>
              <a:srgbClr val="009900"/>
            </a:solidFill>
            <a:miter lim="800000"/>
            <a:headEnd/>
            <a:tailEnd/>
          </a:ln>
        </p:spPr>
      </p:pic>
      <p:pic>
        <p:nvPicPr>
          <p:cNvPr id="29704" name="Picture 8" descr="450px-106-0657_IMG[1]"/>
          <p:cNvPicPr>
            <a:picLocks noChangeAspect="1" noChangeArrowheads="1"/>
          </p:cNvPicPr>
          <p:nvPr/>
        </p:nvPicPr>
        <p:blipFill>
          <a:blip r:embed="rId3" cstate="print"/>
          <a:srcRect/>
          <a:stretch>
            <a:fillRect/>
          </a:stretch>
        </p:blipFill>
        <p:spPr bwMode="auto">
          <a:xfrm>
            <a:off x="6477000" y="3581400"/>
            <a:ext cx="2286000" cy="3048000"/>
          </a:xfrm>
          <a:prstGeom prst="rect">
            <a:avLst/>
          </a:prstGeom>
          <a:noFill/>
          <a:ln w="9525">
            <a:solidFill>
              <a:srgbClr val="009900"/>
            </a:solidFill>
            <a:miter lim="800000"/>
            <a:headEnd/>
            <a:tailEnd/>
          </a:ln>
        </p:spPr>
      </p:pic>
      <p:pic>
        <p:nvPicPr>
          <p:cNvPr id="29705" name="Picture 9" descr="manhattan1"/>
          <p:cNvPicPr>
            <a:picLocks noChangeAspect="1" noChangeArrowheads="1"/>
          </p:cNvPicPr>
          <p:nvPr/>
        </p:nvPicPr>
        <p:blipFill>
          <a:blip r:embed="rId4" cstate="print"/>
          <a:srcRect/>
          <a:stretch>
            <a:fillRect/>
          </a:stretch>
        </p:blipFill>
        <p:spPr bwMode="auto">
          <a:xfrm>
            <a:off x="4876800" y="457200"/>
            <a:ext cx="3840163" cy="2879725"/>
          </a:xfrm>
          <a:prstGeom prst="rect">
            <a:avLst/>
          </a:prstGeom>
          <a:noFill/>
          <a:ln w="9525">
            <a:solidFill>
              <a:srgbClr val="009900"/>
            </a:solidFill>
            <a:miter lim="800000"/>
            <a:headEnd/>
            <a:tailEnd/>
          </a:ln>
        </p:spPr>
      </p:pic>
      <p:sp>
        <p:nvSpPr>
          <p:cNvPr id="29706" name="WordArt 10"/>
          <p:cNvSpPr>
            <a:spLocks noChangeArrowheads="1" noChangeShapeType="1" noTextEdit="1"/>
          </p:cNvSpPr>
          <p:nvPr/>
        </p:nvSpPr>
        <p:spPr bwMode="auto">
          <a:xfrm>
            <a:off x="228600" y="228600"/>
            <a:ext cx="4876800" cy="685800"/>
          </a:xfrm>
          <a:prstGeom prst="rect">
            <a:avLst/>
          </a:prstGeom>
        </p:spPr>
        <p:txBody>
          <a:bodyPr wrap="none" fromWordArt="1">
            <a:prstTxWarp prst="textPlain">
              <a:avLst>
                <a:gd name="adj" fmla="val 50000"/>
              </a:avLst>
            </a:prstTxWarp>
          </a:bodyPr>
          <a:lstStyle/>
          <a:p>
            <a:pPr algn="ctr"/>
            <a:r>
              <a:rPr lang="en-US"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rPr>
              <a:t>Brooklyn Bridge</a:t>
            </a:r>
            <a:endParaRPr lang="ru-RU"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body" idx="1"/>
          </p:nvPr>
        </p:nvSpPr>
        <p:spPr>
          <a:xfrm>
            <a:off x="-228600" y="1219200"/>
            <a:ext cx="5257800" cy="2743200"/>
          </a:xfrm>
        </p:spPr>
        <p:txBody>
          <a:bodyPr/>
          <a:lstStyle/>
          <a:p>
            <a:pPr algn="ctr">
              <a:lnSpc>
                <a:spcPct val="80000"/>
              </a:lnSpc>
              <a:buFontTx/>
              <a:buNone/>
            </a:pPr>
            <a:r>
              <a:rPr lang="en-US" sz="1800"/>
              <a:t>   </a:t>
            </a:r>
            <a:r>
              <a:rPr lang="en-US" sz="1800">
                <a:solidFill>
                  <a:srgbClr val="009900"/>
                </a:solidFill>
                <a:effectLst/>
              </a:rPr>
              <a:t>Pennsylvania Station</a:t>
            </a:r>
            <a:r>
              <a:rPr lang="en-US" sz="1800">
                <a:solidFill>
                  <a:srgbClr val="000000"/>
                </a:solidFill>
                <a:effectLst/>
              </a:rPr>
              <a:t> is the major intercity rail station and a major commuter rail hub. The station is located in the underground levels of Pennsylvania Plaza. Penn Station is at the center of the Northeast Corridor, an electrified passenger rail line extending south to Washington, D.C. and north to Boston. The station saw 4.3 million Amtrak boardings in 2004, more than double the traffic at the next busiest station, 30th Street Station in Philadelphia.</a:t>
            </a:r>
            <a:endParaRPr lang="ru-RU" sz="1800">
              <a:solidFill>
                <a:srgbClr val="000000"/>
              </a:solidFill>
              <a:effectLst/>
            </a:endParaRPr>
          </a:p>
        </p:txBody>
      </p:sp>
      <p:pic>
        <p:nvPicPr>
          <p:cNvPr id="46084" name="Picture 4" descr="800px-Penn_Station_NYC_main_entrance[1]"/>
          <p:cNvPicPr>
            <a:picLocks noChangeAspect="1" noChangeArrowheads="1"/>
          </p:cNvPicPr>
          <p:nvPr/>
        </p:nvPicPr>
        <p:blipFill>
          <a:blip r:embed="rId2" cstate="print"/>
          <a:srcRect/>
          <a:stretch>
            <a:fillRect/>
          </a:stretch>
        </p:blipFill>
        <p:spPr bwMode="auto">
          <a:xfrm>
            <a:off x="381000" y="3810000"/>
            <a:ext cx="3840163" cy="2879725"/>
          </a:xfrm>
          <a:prstGeom prst="rect">
            <a:avLst/>
          </a:prstGeom>
          <a:noFill/>
          <a:ln w="9525">
            <a:solidFill>
              <a:srgbClr val="009900"/>
            </a:solidFill>
            <a:miter lim="800000"/>
            <a:headEnd/>
            <a:tailEnd/>
          </a:ln>
        </p:spPr>
      </p:pic>
      <p:pic>
        <p:nvPicPr>
          <p:cNvPr id="46085" name="Picture 5" descr="800px-DSCN3272[1]"/>
          <p:cNvPicPr>
            <a:picLocks noChangeAspect="1" noChangeArrowheads="1"/>
          </p:cNvPicPr>
          <p:nvPr/>
        </p:nvPicPr>
        <p:blipFill>
          <a:blip r:embed="rId3" cstate="print"/>
          <a:srcRect/>
          <a:stretch>
            <a:fillRect/>
          </a:stretch>
        </p:blipFill>
        <p:spPr bwMode="auto">
          <a:xfrm>
            <a:off x="4953000" y="3810000"/>
            <a:ext cx="3840163" cy="2879725"/>
          </a:xfrm>
          <a:prstGeom prst="rect">
            <a:avLst/>
          </a:prstGeom>
          <a:noFill/>
          <a:ln w="9525">
            <a:solidFill>
              <a:srgbClr val="009900"/>
            </a:solidFill>
            <a:miter lim="800000"/>
            <a:headEnd/>
            <a:tailEnd/>
          </a:ln>
        </p:spPr>
      </p:pic>
      <p:sp>
        <p:nvSpPr>
          <p:cNvPr id="46087" name="WordArt 7"/>
          <p:cNvSpPr>
            <a:spLocks noChangeArrowheads="1" noChangeShapeType="1" noTextEdit="1"/>
          </p:cNvSpPr>
          <p:nvPr/>
        </p:nvSpPr>
        <p:spPr bwMode="auto">
          <a:xfrm>
            <a:off x="228600" y="304800"/>
            <a:ext cx="5486400" cy="685800"/>
          </a:xfrm>
          <a:prstGeom prst="rect">
            <a:avLst/>
          </a:prstGeom>
        </p:spPr>
        <p:txBody>
          <a:bodyPr wrap="none" fromWordArt="1">
            <a:prstTxWarp prst="textPlain">
              <a:avLst>
                <a:gd name="adj" fmla="val 50000"/>
              </a:avLst>
            </a:prstTxWarp>
          </a:bodyPr>
          <a:lstStyle/>
          <a:p>
            <a:pPr algn="ctr"/>
            <a:r>
              <a:rPr lang="en-US"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rPr>
              <a:t>Pennsylvania Station</a:t>
            </a:r>
            <a:endParaRPr lang="ru-RU"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endParaRPr>
          </a:p>
        </p:txBody>
      </p:sp>
      <p:pic>
        <p:nvPicPr>
          <p:cNvPr id="46089" name="Picture 9" descr="new-york-penn-station-address-2"/>
          <p:cNvPicPr>
            <a:picLocks noChangeAspect="1" noChangeArrowheads="1"/>
          </p:cNvPicPr>
          <p:nvPr/>
        </p:nvPicPr>
        <p:blipFill>
          <a:blip r:embed="rId4" cstate="print"/>
          <a:srcRect/>
          <a:stretch>
            <a:fillRect/>
          </a:stretch>
        </p:blipFill>
        <p:spPr bwMode="auto">
          <a:xfrm>
            <a:off x="4953000" y="609600"/>
            <a:ext cx="3825875" cy="2878138"/>
          </a:xfrm>
          <a:prstGeom prst="rect">
            <a:avLst/>
          </a:prstGeom>
          <a:noFill/>
          <a:ln w="9525">
            <a:solidFill>
              <a:srgbClr val="009900"/>
            </a:solid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body" idx="1"/>
          </p:nvPr>
        </p:nvSpPr>
        <p:spPr>
          <a:xfrm>
            <a:off x="152400" y="1600200"/>
            <a:ext cx="5486400" cy="3429000"/>
          </a:xfrm>
        </p:spPr>
        <p:txBody>
          <a:bodyPr/>
          <a:lstStyle/>
          <a:p>
            <a:pPr algn="ctr">
              <a:lnSpc>
                <a:spcPct val="80000"/>
              </a:lnSpc>
              <a:buFontTx/>
              <a:buNone/>
            </a:pPr>
            <a:r>
              <a:rPr lang="en-US" sz="1800"/>
              <a:t>   </a:t>
            </a:r>
            <a:r>
              <a:rPr lang="en-US" sz="1800">
                <a:solidFill>
                  <a:srgbClr val="009900"/>
                </a:solidFill>
                <a:effectLst/>
              </a:rPr>
              <a:t>Times Square</a:t>
            </a:r>
            <a:r>
              <a:rPr lang="en-US" sz="1800">
                <a:solidFill>
                  <a:srgbClr val="000000"/>
                </a:solidFill>
                <a:effectLst/>
              </a:rPr>
              <a:t> is at the junction of Broadway and Seventh Avenue. Times Square consists of the blocks between Sixth and Eighth Avenues from east to west, and West 40th and West 53rd Streets from south to north, making up the western part of the commercial area of Midtown Manhattan. Smaller than Red Square in Moscow or Trafalgar Square in London, Times Square has nonetheless achieved the status of an iconic world landmark and has become a symbol of its home city. Times Square is principally defined by its animated, digital advertisements.</a:t>
            </a:r>
            <a:endParaRPr lang="ru-RU" sz="1800">
              <a:solidFill>
                <a:srgbClr val="000000"/>
              </a:solidFill>
              <a:effectLst/>
            </a:endParaRPr>
          </a:p>
        </p:txBody>
      </p:sp>
      <p:pic>
        <p:nvPicPr>
          <p:cNvPr id="47111" name="Picture 7" descr="450px-Times_Square_%28Tall%29[1]"/>
          <p:cNvPicPr>
            <a:picLocks noChangeAspect="1" noChangeArrowheads="1"/>
          </p:cNvPicPr>
          <p:nvPr/>
        </p:nvPicPr>
        <p:blipFill>
          <a:blip r:embed="rId2" cstate="print"/>
          <a:srcRect/>
          <a:stretch>
            <a:fillRect/>
          </a:stretch>
        </p:blipFill>
        <p:spPr bwMode="auto">
          <a:xfrm>
            <a:off x="5791200" y="609600"/>
            <a:ext cx="2698750" cy="3598863"/>
          </a:xfrm>
          <a:prstGeom prst="rect">
            <a:avLst/>
          </a:prstGeom>
          <a:noFill/>
          <a:ln w="9525">
            <a:solidFill>
              <a:srgbClr val="009900"/>
            </a:solidFill>
            <a:miter lim="800000"/>
            <a:headEnd/>
            <a:tailEnd/>
          </a:ln>
        </p:spPr>
      </p:pic>
      <p:pic>
        <p:nvPicPr>
          <p:cNvPr id="47112" name="Picture 8" descr="800px-Times_Square_Panorama1[1]"/>
          <p:cNvPicPr>
            <a:picLocks noChangeAspect="1" noChangeArrowheads="1"/>
          </p:cNvPicPr>
          <p:nvPr/>
        </p:nvPicPr>
        <p:blipFill>
          <a:blip r:embed="rId3" cstate="print"/>
          <a:srcRect/>
          <a:stretch>
            <a:fillRect/>
          </a:stretch>
        </p:blipFill>
        <p:spPr bwMode="auto">
          <a:xfrm>
            <a:off x="533400" y="4648200"/>
            <a:ext cx="7620000" cy="1905000"/>
          </a:xfrm>
          <a:prstGeom prst="rect">
            <a:avLst/>
          </a:prstGeom>
          <a:noFill/>
          <a:ln w="9525">
            <a:solidFill>
              <a:srgbClr val="009900"/>
            </a:solidFill>
            <a:miter lim="800000"/>
            <a:headEnd/>
            <a:tailEnd/>
          </a:ln>
        </p:spPr>
      </p:pic>
      <p:sp>
        <p:nvSpPr>
          <p:cNvPr id="47113" name="WordArt 9"/>
          <p:cNvSpPr>
            <a:spLocks noChangeArrowheads="1" noChangeShapeType="1" noTextEdit="1"/>
          </p:cNvSpPr>
          <p:nvPr/>
        </p:nvSpPr>
        <p:spPr bwMode="auto">
          <a:xfrm>
            <a:off x="457200" y="533400"/>
            <a:ext cx="4876800" cy="685800"/>
          </a:xfrm>
          <a:prstGeom prst="rect">
            <a:avLst/>
          </a:prstGeom>
        </p:spPr>
        <p:txBody>
          <a:bodyPr wrap="none" fromWordArt="1">
            <a:prstTxWarp prst="textPlain">
              <a:avLst>
                <a:gd name="adj" fmla="val 50000"/>
              </a:avLst>
            </a:prstTxWarp>
          </a:bodyPr>
          <a:lstStyle/>
          <a:p>
            <a:pPr algn="ctr"/>
            <a:r>
              <a:rPr lang="en-US"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rPr>
              <a:t>Times Square</a:t>
            </a:r>
            <a:endParaRPr lang="ru-RU"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2514600" y="1066800"/>
            <a:ext cx="6477000" cy="2895600"/>
          </a:xfrm>
        </p:spPr>
        <p:txBody>
          <a:bodyPr/>
          <a:lstStyle/>
          <a:p>
            <a:pPr algn="ctr">
              <a:lnSpc>
                <a:spcPct val="80000"/>
              </a:lnSpc>
              <a:buFontTx/>
              <a:buNone/>
            </a:pPr>
            <a:r>
              <a:rPr lang="en-US" sz="1800" b="1">
                <a:effectLst/>
              </a:rPr>
              <a:t>    </a:t>
            </a:r>
            <a:r>
              <a:rPr lang="en-US" sz="1800">
                <a:solidFill>
                  <a:srgbClr val="009900"/>
                </a:solidFill>
                <a:effectLst/>
              </a:rPr>
              <a:t>The Empire State Building</a:t>
            </a:r>
            <a:r>
              <a:rPr lang="en-US" sz="1800">
                <a:solidFill>
                  <a:srgbClr val="000000"/>
                </a:solidFill>
                <a:effectLst/>
              </a:rPr>
              <a:t> rises to 381 m at the 102nd floor, and its full structural height (including broadcast antenna) reaches 443 m. The building has 85 stories of commercial and office space and an indoor and outdoor observation deck on the 86th floor. The remaining 16 stories represent the spire, which is capped by a 102nd floor observatory, and atop the spire is an antenna topped off with a lightning rod. The Empire State Building is the first building to have more than 100 floors. It has 6,500 windows, 73 elevators and there are 1,860 steps from street level to the 102nd floor. It has a total floor area of approximately 254,000 m².</a:t>
            </a:r>
            <a:endParaRPr lang="ru-RU" sz="1800">
              <a:solidFill>
                <a:srgbClr val="000000"/>
              </a:solidFill>
              <a:effectLst/>
            </a:endParaRPr>
          </a:p>
        </p:txBody>
      </p:sp>
      <p:pic>
        <p:nvPicPr>
          <p:cNvPr id="13316" name="Picture 4" descr="11"/>
          <p:cNvPicPr>
            <a:picLocks noChangeAspect="1" noChangeArrowheads="1"/>
          </p:cNvPicPr>
          <p:nvPr/>
        </p:nvPicPr>
        <p:blipFill>
          <a:blip r:embed="rId2" cstate="print"/>
          <a:srcRect/>
          <a:stretch>
            <a:fillRect/>
          </a:stretch>
        </p:blipFill>
        <p:spPr bwMode="auto">
          <a:xfrm>
            <a:off x="3657600" y="3810000"/>
            <a:ext cx="2159000" cy="2878138"/>
          </a:xfrm>
          <a:prstGeom prst="rect">
            <a:avLst/>
          </a:prstGeom>
          <a:noFill/>
          <a:ln w="9525">
            <a:solidFill>
              <a:srgbClr val="009900"/>
            </a:solidFill>
            <a:miter lim="800000"/>
            <a:headEnd/>
            <a:tailEnd/>
          </a:ln>
        </p:spPr>
      </p:pic>
      <p:sp>
        <p:nvSpPr>
          <p:cNvPr id="13318" name="WordArt 6"/>
          <p:cNvSpPr>
            <a:spLocks noChangeArrowheads="1" noChangeShapeType="1" noTextEdit="1"/>
          </p:cNvSpPr>
          <p:nvPr/>
        </p:nvSpPr>
        <p:spPr bwMode="auto">
          <a:xfrm>
            <a:off x="304800" y="228600"/>
            <a:ext cx="5715000" cy="685800"/>
          </a:xfrm>
          <a:prstGeom prst="rect">
            <a:avLst/>
          </a:prstGeom>
        </p:spPr>
        <p:txBody>
          <a:bodyPr wrap="none" fromWordArt="1">
            <a:prstTxWarp prst="textPlain">
              <a:avLst>
                <a:gd name="adj" fmla="val 50000"/>
              </a:avLst>
            </a:prstTxWarp>
          </a:bodyPr>
          <a:lstStyle/>
          <a:p>
            <a:pPr algn="ctr"/>
            <a:r>
              <a:rPr lang="en-US"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rPr>
              <a:t>Empire State Building</a:t>
            </a:r>
            <a:endParaRPr lang="ru-RU"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endParaRPr>
          </a:p>
        </p:txBody>
      </p:sp>
      <p:pic>
        <p:nvPicPr>
          <p:cNvPr id="13321" name="Picture 9" descr="blog~empire-state-building"/>
          <p:cNvPicPr>
            <a:picLocks noChangeAspect="1" noChangeArrowheads="1"/>
          </p:cNvPicPr>
          <p:nvPr/>
        </p:nvPicPr>
        <p:blipFill>
          <a:blip r:embed="rId3" cstate="print"/>
          <a:srcRect/>
          <a:stretch>
            <a:fillRect/>
          </a:stretch>
        </p:blipFill>
        <p:spPr bwMode="auto">
          <a:xfrm>
            <a:off x="228600" y="2438400"/>
            <a:ext cx="2630488" cy="3956050"/>
          </a:xfrm>
          <a:prstGeom prst="rect">
            <a:avLst/>
          </a:prstGeom>
          <a:noFill/>
        </p:spPr>
      </p:pic>
      <p:pic>
        <p:nvPicPr>
          <p:cNvPr id="13324" name="Picture 12" descr="IMG_4844[1]"/>
          <p:cNvPicPr>
            <a:picLocks noChangeAspect="1" noChangeArrowheads="1"/>
          </p:cNvPicPr>
          <p:nvPr/>
        </p:nvPicPr>
        <p:blipFill>
          <a:blip r:embed="rId4" cstate="print"/>
          <a:srcRect/>
          <a:stretch>
            <a:fillRect/>
          </a:stretch>
        </p:blipFill>
        <p:spPr bwMode="auto">
          <a:xfrm>
            <a:off x="6477000" y="3810000"/>
            <a:ext cx="2159000" cy="2878138"/>
          </a:xfrm>
          <a:prstGeom prst="rect">
            <a:avLst/>
          </a:prstGeom>
          <a:noFill/>
          <a:ln w="9525">
            <a:solidFill>
              <a:srgbClr val="009900"/>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type="body" idx="1"/>
          </p:nvPr>
        </p:nvSpPr>
        <p:spPr>
          <a:xfrm>
            <a:off x="3505200" y="1066800"/>
            <a:ext cx="5486400" cy="3048000"/>
          </a:xfrm>
        </p:spPr>
        <p:txBody>
          <a:bodyPr/>
          <a:lstStyle/>
          <a:p>
            <a:pPr algn="ctr">
              <a:lnSpc>
                <a:spcPct val="80000"/>
              </a:lnSpc>
              <a:buFontTx/>
              <a:buNone/>
            </a:pPr>
            <a:r>
              <a:rPr lang="en-US" sz="1800"/>
              <a:t>   </a:t>
            </a:r>
            <a:r>
              <a:rPr lang="en-US" sz="1800">
                <a:solidFill>
                  <a:srgbClr val="009900"/>
                </a:solidFill>
                <a:effectLst/>
              </a:rPr>
              <a:t>The New York Public Library</a:t>
            </a:r>
            <a:r>
              <a:rPr lang="en-US" sz="1800">
                <a:solidFill>
                  <a:srgbClr val="000000"/>
                </a:solidFill>
                <a:effectLst/>
              </a:rPr>
              <a:t> (NYPL) is one of the leading public libraries of the world and is one of America's most significant research libraries. It is composed of a very large circulating public library system combined with a very large non-lending research library system. NYPL consists of 86 libraries in the Bronx, Manhattan, and Staten Island: four non-lending research libraries, four main lending libraries, a library for the blind and physically handicapped, and 77 neighborhood branch libraries. All libraries in the NYPL system may be used free of charge by all visitors.</a:t>
            </a:r>
            <a:endParaRPr lang="ru-RU" sz="1800">
              <a:solidFill>
                <a:srgbClr val="000000"/>
              </a:solidFill>
              <a:effectLst/>
            </a:endParaRPr>
          </a:p>
        </p:txBody>
      </p:sp>
      <p:pic>
        <p:nvPicPr>
          <p:cNvPr id="38916" name="Picture 4" descr="000391_l"/>
          <p:cNvPicPr>
            <a:picLocks noChangeAspect="1" noChangeArrowheads="1"/>
          </p:cNvPicPr>
          <p:nvPr/>
        </p:nvPicPr>
        <p:blipFill>
          <a:blip r:embed="rId2" cstate="print"/>
          <a:srcRect/>
          <a:stretch>
            <a:fillRect/>
          </a:stretch>
        </p:blipFill>
        <p:spPr bwMode="auto">
          <a:xfrm>
            <a:off x="228600" y="990600"/>
            <a:ext cx="3400425" cy="2878138"/>
          </a:xfrm>
          <a:prstGeom prst="rect">
            <a:avLst/>
          </a:prstGeom>
          <a:noFill/>
          <a:ln w="9525">
            <a:solidFill>
              <a:srgbClr val="009900"/>
            </a:solidFill>
            <a:miter lim="800000"/>
            <a:headEnd/>
            <a:tailEnd/>
          </a:ln>
        </p:spPr>
      </p:pic>
      <p:pic>
        <p:nvPicPr>
          <p:cNvPr id="38917" name="Picture 5" descr="New%20York%20Public%20Library5"/>
          <p:cNvPicPr>
            <a:picLocks noChangeAspect="1" noChangeArrowheads="1"/>
          </p:cNvPicPr>
          <p:nvPr/>
        </p:nvPicPr>
        <p:blipFill>
          <a:blip r:embed="rId3" cstate="print"/>
          <a:srcRect/>
          <a:stretch>
            <a:fillRect/>
          </a:stretch>
        </p:blipFill>
        <p:spPr bwMode="auto">
          <a:xfrm>
            <a:off x="4648200" y="3810000"/>
            <a:ext cx="4314825" cy="2878138"/>
          </a:xfrm>
          <a:prstGeom prst="rect">
            <a:avLst/>
          </a:prstGeom>
          <a:noFill/>
          <a:ln w="9525">
            <a:solidFill>
              <a:schemeClr val="bg2"/>
            </a:solidFill>
            <a:miter lim="800000"/>
            <a:headEnd/>
            <a:tailEnd/>
          </a:ln>
        </p:spPr>
      </p:pic>
      <p:pic>
        <p:nvPicPr>
          <p:cNvPr id="38918" name="Picture 6" descr="new_york_public_library_inside2"/>
          <p:cNvPicPr>
            <a:picLocks noChangeAspect="1" noChangeArrowheads="1"/>
          </p:cNvPicPr>
          <p:nvPr/>
        </p:nvPicPr>
        <p:blipFill>
          <a:blip r:embed="rId4" cstate="print"/>
          <a:srcRect/>
          <a:stretch>
            <a:fillRect/>
          </a:stretch>
        </p:blipFill>
        <p:spPr bwMode="auto">
          <a:xfrm>
            <a:off x="152400" y="3810000"/>
            <a:ext cx="4314825" cy="2878138"/>
          </a:xfrm>
          <a:prstGeom prst="rect">
            <a:avLst/>
          </a:prstGeom>
          <a:noFill/>
          <a:ln w="9525">
            <a:solidFill>
              <a:srgbClr val="009900"/>
            </a:solidFill>
            <a:miter lim="800000"/>
            <a:headEnd/>
            <a:tailEnd/>
          </a:ln>
        </p:spPr>
      </p:pic>
      <p:pic>
        <p:nvPicPr>
          <p:cNvPr id="38919" name="Picture 7" descr="Nypllogo2[1]"/>
          <p:cNvPicPr>
            <a:picLocks noChangeAspect="1" noChangeArrowheads="1"/>
          </p:cNvPicPr>
          <p:nvPr/>
        </p:nvPicPr>
        <p:blipFill>
          <a:blip r:embed="rId5" cstate="print"/>
          <a:srcRect/>
          <a:stretch>
            <a:fillRect/>
          </a:stretch>
        </p:blipFill>
        <p:spPr bwMode="auto">
          <a:xfrm>
            <a:off x="228600" y="152400"/>
            <a:ext cx="3228975" cy="733425"/>
          </a:xfrm>
          <a:prstGeom prst="rect">
            <a:avLst/>
          </a:prstGeom>
          <a:noFill/>
          <a:ln w="9525">
            <a:solidFill>
              <a:srgbClr val="009900"/>
            </a:solidFill>
            <a:miter lim="800000"/>
            <a:headEnd/>
            <a:tailEnd/>
          </a:ln>
        </p:spPr>
      </p:pic>
      <p:sp>
        <p:nvSpPr>
          <p:cNvPr id="38920" name="WordArt 8"/>
          <p:cNvSpPr>
            <a:spLocks noChangeArrowheads="1" noChangeShapeType="1" noTextEdit="1"/>
          </p:cNvSpPr>
          <p:nvPr/>
        </p:nvSpPr>
        <p:spPr bwMode="auto">
          <a:xfrm>
            <a:off x="3962400" y="228600"/>
            <a:ext cx="4876800" cy="685800"/>
          </a:xfrm>
          <a:prstGeom prst="rect">
            <a:avLst/>
          </a:prstGeom>
        </p:spPr>
        <p:txBody>
          <a:bodyPr wrap="none" fromWordArt="1">
            <a:prstTxWarp prst="textPlain">
              <a:avLst>
                <a:gd name="adj" fmla="val 50000"/>
              </a:avLst>
            </a:prstTxWarp>
          </a:bodyPr>
          <a:lstStyle/>
          <a:p>
            <a:pPr algn="ctr"/>
            <a:r>
              <a:rPr lang="en-US"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rPr>
              <a:t>Public Library</a:t>
            </a:r>
            <a:endParaRPr lang="ru-RU"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a:off x="533400" y="1295400"/>
            <a:ext cx="5105400" cy="2667000"/>
          </a:xfrm>
        </p:spPr>
        <p:txBody>
          <a:bodyPr/>
          <a:lstStyle/>
          <a:p>
            <a:pPr algn="ctr">
              <a:lnSpc>
                <a:spcPct val="80000"/>
              </a:lnSpc>
              <a:buFontTx/>
              <a:buNone/>
            </a:pPr>
            <a:r>
              <a:rPr lang="en-US" sz="1800">
                <a:solidFill>
                  <a:srgbClr val="000000"/>
                </a:solidFill>
                <a:effectLst/>
              </a:rPr>
              <a:t>   </a:t>
            </a:r>
            <a:r>
              <a:rPr lang="en-US" sz="1800">
                <a:solidFill>
                  <a:srgbClr val="009900"/>
                </a:solidFill>
                <a:effectLst/>
              </a:rPr>
              <a:t>The United Nations Headquarters</a:t>
            </a:r>
            <a:r>
              <a:rPr lang="en-US" sz="1800">
                <a:solidFill>
                  <a:srgbClr val="000000"/>
                </a:solidFill>
                <a:effectLst/>
              </a:rPr>
              <a:t> occupies six block area. The 39-story Secretariat Building houses offices of about 5,000 persons of different nationalities who form the administrative organ of the United Nations. The shallow-domed General Assembly is the meeting-place of the representatives of the member nations. The regular session is held annually beginning in the fall . </a:t>
            </a:r>
            <a:endParaRPr lang="ru-RU" sz="1800">
              <a:solidFill>
                <a:srgbClr val="000000"/>
              </a:solidFill>
              <a:effectLst>
                <a:outerShdw blurRad="38100" dist="38100" dir="2700000" algn="tl">
                  <a:srgbClr val="FFFFFF"/>
                </a:outerShdw>
              </a:effectLst>
            </a:endParaRPr>
          </a:p>
        </p:txBody>
      </p:sp>
      <p:pic>
        <p:nvPicPr>
          <p:cNvPr id="26629" name="Picture 5" descr="106192"/>
          <p:cNvPicPr>
            <a:picLocks noChangeAspect="1" noChangeArrowheads="1"/>
          </p:cNvPicPr>
          <p:nvPr/>
        </p:nvPicPr>
        <p:blipFill>
          <a:blip r:embed="rId2" cstate="print"/>
          <a:srcRect/>
          <a:stretch>
            <a:fillRect/>
          </a:stretch>
        </p:blipFill>
        <p:spPr bwMode="auto">
          <a:xfrm>
            <a:off x="304800" y="3810000"/>
            <a:ext cx="4286250" cy="2881313"/>
          </a:xfrm>
          <a:prstGeom prst="rect">
            <a:avLst/>
          </a:prstGeom>
          <a:noFill/>
          <a:ln w="9525">
            <a:solidFill>
              <a:srgbClr val="009900"/>
            </a:solidFill>
            <a:miter lim="800000"/>
            <a:headEnd/>
            <a:tailEnd/>
          </a:ln>
        </p:spPr>
      </p:pic>
      <p:pic>
        <p:nvPicPr>
          <p:cNvPr id="26631" name="Picture 7" descr="ny_oon2"/>
          <p:cNvPicPr>
            <a:picLocks noChangeAspect="1" noChangeArrowheads="1"/>
          </p:cNvPicPr>
          <p:nvPr/>
        </p:nvPicPr>
        <p:blipFill>
          <a:blip r:embed="rId3" cstate="print"/>
          <a:srcRect/>
          <a:stretch>
            <a:fillRect/>
          </a:stretch>
        </p:blipFill>
        <p:spPr bwMode="auto">
          <a:xfrm>
            <a:off x="5257800" y="4114800"/>
            <a:ext cx="3360738" cy="2520950"/>
          </a:xfrm>
          <a:prstGeom prst="rect">
            <a:avLst/>
          </a:prstGeom>
          <a:noFill/>
          <a:ln w="9525">
            <a:solidFill>
              <a:srgbClr val="009900"/>
            </a:solidFill>
            <a:miter lim="800000"/>
            <a:headEnd/>
            <a:tailEnd/>
          </a:ln>
        </p:spPr>
      </p:pic>
      <p:pic>
        <p:nvPicPr>
          <p:cNvPr id="26632" name="Picture 8" descr="un_building"/>
          <p:cNvPicPr>
            <a:picLocks noChangeAspect="1" noChangeArrowheads="1"/>
          </p:cNvPicPr>
          <p:nvPr/>
        </p:nvPicPr>
        <p:blipFill>
          <a:blip r:embed="rId4" cstate="print"/>
          <a:srcRect/>
          <a:stretch>
            <a:fillRect/>
          </a:stretch>
        </p:blipFill>
        <p:spPr bwMode="auto">
          <a:xfrm>
            <a:off x="6172200" y="228600"/>
            <a:ext cx="2732088" cy="3657600"/>
          </a:xfrm>
          <a:prstGeom prst="rect">
            <a:avLst/>
          </a:prstGeom>
          <a:noFill/>
          <a:ln w="9525">
            <a:solidFill>
              <a:srgbClr val="009900"/>
            </a:solidFill>
            <a:miter lim="800000"/>
            <a:headEnd/>
            <a:tailEnd/>
          </a:ln>
        </p:spPr>
      </p:pic>
      <p:sp>
        <p:nvSpPr>
          <p:cNvPr id="26633" name="WordArt 9"/>
          <p:cNvSpPr>
            <a:spLocks noChangeArrowheads="1" noChangeShapeType="1" noTextEdit="1"/>
          </p:cNvSpPr>
          <p:nvPr/>
        </p:nvSpPr>
        <p:spPr bwMode="auto">
          <a:xfrm>
            <a:off x="152400" y="228600"/>
            <a:ext cx="5867400" cy="762000"/>
          </a:xfrm>
          <a:prstGeom prst="rect">
            <a:avLst/>
          </a:prstGeom>
        </p:spPr>
        <p:txBody>
          <a:bodyPr wrap="none" fromWordArt="1">
            <a:prstTxWarp prst="textPlain">
              <a:avLst>
                <a:gd name="adj" fmla="val 50000"/>
              </a:avLst>
            </a:prstTxWarp>
          </a:bodyPr>
          <a:lstStyle/>
          <a:p>
            <a:pPr algn="ctr"/>
            <a:r>
              <a:rPr lang="en-US"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rPr>
              <a:t>United Nations Headquarters</a:t>
            </a:r>
            <a:endParaRPr lang="ru-RU"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050121-2518fc-skyline[1]"/>
          <p:cNvPicPr>
            <a:picLocks noChangeAspect="1" noChangeArrowheads="1"/>
          </p:cNvPicPr>
          <p:nvPr/>
        </p:nvPicPr>
        <p:blipFill>
          <a:blip r:embed="rId2" cstate="print"/>
          <a:srcRect/>
          <a:stretch>
            <a:fillRect/>
          </a:stretch>
        </p:blipFill>
        <p:spPr bwMode="auto">
          <a:xfrm>
            <a:off x="990600" y="4572000"/>
            <a:ext cx="3562350" cy="2157413"/>
          </a:xfrm>
          <a:prstGeom prst="rect">
            <a:avLst/>
          </a:prstGeom>
          <a:noFill/>
          <a:ln w="9525">
            <a:solidFill>
              <a:srgbClr val="003399"/>
            </a:solidFill>
            <a:miter lim="800000"/>
            <a:headEnd/>
            <a:tailEnd/>
          </a:ln>
        </p:spPr>
      </p:pic>
      <p:pic>
        <p:nvPicPr>
          <p:cNvPr id="58371" name="Picture 3" descr="skyline[1]"/>
          <p:cNvPicPr>
            <a:picLocks noChangeAspect="1" noChangeArrowheads="1"/>
          </p:cNvPicPr>
          <p:nvPr/>
        </p:nvPicPr>
        <p:blipFill>
          <a:blip r:embed="rId3" cstate="print"/>
          <a:srcRect/>
          <a:stretch>
            <a:fillRect/>
          </a:stretch>
        </p:blipFill>
        <p:spPr bwMode="auto">
          <a:xfrm>
            <a:off x="4876800" y="4545013"/>
            <a:ext cx="2879725" cy="2160587"/>
          </a:xfrm>
          <a:prstGeom prst="rect">
            <a:avLst/>
          </a:prstGeom>
          <a:noFill/>
          <a:ln w="9525">
            <a:solidFill>
              <a:srgbClr val="003399"/>
            </a:solidFill>
            <a:miter lim="800000"/>
            <a:headEnd/>
            <a:tailEnd/>
          </a:ln>
        </p:spPr>
      </p:pic>
      <p:sp>
        <p:nvSpPr>
          <p:cNvPr id="58372" name="Rectangle 4"/>
          <p:cNvSpPr>
            <a:spLocks noGrp="1" noChangeArrowheads="1"/>
          </p:cNvSpPr>
          <p:nvPr>
            <p:ph type="body" idx="1"/>
          </p:nvPr>
        </p:nvSpPr>
        <p:spPr>
          <a:xfrm>
            <a:off x="609600" y="381000"/>
            <a:ext cx="8229600" cy="2362200"/>
          </a:xfrm>
        </p:spPr>
        <p:txBody>
          <a:bodyPr/>
          <a:lstStyle/>
          <a:p>
            <a:pPr algn="ctr">
              <a:lnSpc>
                <a:spcPct val="80000"/>
              </a:lnSpc>
              <a:buFontTx/>
              <a:buNone/>
            </a:pPr>
            <a:r>
              <a:rPr lang="en-US" sz="1800">
                <a:solidFill>
                  <a:srgbClr val="0000FF"/>
                </a:solidFill>
              </a:rPr>
              <a:t>New York City</a:t>
            </a:r>
            <a:r>
              <a:rPr lang="en-US" sz="1800">
                <a:solidFill>
                  <a:srgbClr val="000000"/>
                </a:solidFill>
                <a:effectLst>
                  <a:outerShdw blurRad="38100" dist="38100" dir="2700000" algn="tl">
                    <a:srgbClr val="FFFFFF"/>
                  </a:outerShdw>
                </a:effectLst>
              </a:rPr>
              <a:t> is a city in the southern end of the state of New York, and is the most populous city in the United States of America. New York City is a global economic center, with its business, finance, trading, law, and media organizations influential worldwide. The city is also an important cultural center, with many museums, galleries, and performance venues. Home of the United Nations, the city is a hub for international diplomacy. With over 8.2 million residents within an area of 322 square miles (830 km²), New York City has the highest population density of major cities in the United States. The New York metropolitan area, with a population of 18.8 million, ranks among the largest urban areas in the world.</a:t>
            </a:r>
            <a:endParaRPr lang="ru-RU" sz="1800">
              <a:solidFill>
                <a:srgbClr val="000000"/>
              </a:solidFill>
              <a:effectLst>
                <a:outerShdw blurRad="38100" dist="38100" dir="2700000" algn="tl">
                  <a:srgbClr val="FFFFFF"/>
                </a:outerShdw>
              </a:effectLst>
            </a:endParaRPr>
          </a:p>
          <a:p>
            <a:pPr>
              <a:lnSpc>
                <a:spcPct val="80000"/>
              </a:lnSpc>
              <a:buFontTx/>
              <a:buNone/>
            </a:pPr>
            <a:endParaRPr lang="ru-RU" sz="1800"/>
          </a:p>
        </p:txBody>
      </p:sp>
      <p:pic>
        <p:nvPicPr>
          <p:cNvPr id="58373" name="Picture 5" descr="800px-New-York-Jan2005[1]"/>
          <p:cNvPicPr>
            <a:picLocks noChangeAspect="1" noChangeArrowheads="1"/>
          </p:cNvPicPr>
          <p:nvPr/>
        </p:nvPicPr>
        <p:blipFill>
          <a:blip r:embed="rId4" cstate="print"/>
          <a:srcRect/>
          <a:stretch>
            <a:fillRect/>
          </a:stretch>
        </p:blipFill>
        <p:spPr bwMode="auto">
          <a:xfrm>
            <a:off x="152400" y="2667000"/>
            <a:ext cx="2879725" cy="2160588"/>
          </a:xfrm>
          <a:prstGeom prst="rect">
            <a:avLst/>
          </a:prstGeom>
          <a:noFill/>
          <a:ln w="9525">
            <a:solidFill>
              <a:srgbClr val="003399"/>
            </a:solidFill>
            <a:miter lim="800000"/>
            <a:headEnd/>
            <a:tailEnd/>
          </a:ln>
        </p:spPr>
      </p:pic>
      <p:sp>
        <p:nvSpPr>
          <p:cNvPr id="58374" name="Rectangle 6"/>
          <p:cNvSpPr>
            <a:spLocks noChangeArrowheads="1"/>
          </p:cNvSpPr>
          <p:nvPr/>
        </p:nvSpPr>
        <p:spPr bwMode="auto">
          <a:xfrm>
            <a:off x="228600" y="2667000"/>
            <a:ext cx="1263650" cy="366713"/>
          </a:xfrm>
          <a:prstGeom prst="rect">
            <a:avLst/>
          </a:prstGeom>
          <a:noFill/>
          <a:ln w="9525">
            <a:noFill/>
            <a:miter lim="800000"/>
            <a:headEnd/>
            <a:tailEnd/>
          </a:ln>
          <a:effectLst/>
        </p:spPr>
        <p:txBody>
          <a:bodyPr wrap="none">
            <a:spAutoFit/>
          </a:bodyPr>
          <a:lstStyle/>
          <a:p>
            <a:r>
              <a:rPr lang="ru-RU">
                <a:solidFill>
                  <a:srgbClr val="000000"/>
                </a:solidFill>
                <a:latin typeface="Arial" charset="0"/>
              </a:rPr>
              <a:t>Manhattan</a:t>
            </a:r>
          </a:p>
        </p:txBody>
      </p:sp>
      <p:sp>
        <p:nvSpPr>
          <p:cNvPr id="58375" name="Rectangle 7"/>
          <p:cNvSpPr>
            <a:spLocks noChangeArrowheads="1"/>
          </p:cNvSpPr>
          <p:nvPr/>
        </p:nvSpPr>
        <p:spPr bwMode="auto">
          <a:xfrm>
            <a:off x="7010400" y="3733800"/>
            <a:ext cx="781050" cy="366713"/>
          </a:xfrm>
          <a:prstGeom prst="rect">
            <a:avLst/>
          </a:prstGeom>
          <a:noFill/>
          <a:ln w="9525">
            <a:noFill/>
            <a:miter lim="800000"/>
            <a:headEnd/>
            <a:tailEnd/>
          </a:ln>
          <a:effectLst/>
        </p:spPr>
        <p:txBody>
          <a:bodyPr wrap="none">
            <a:spAutoFit/>
          </a:bodyPr>
          <a:lstStyle/>
          <a:p>
            <a:r>
              <a:rPr lang="ru-RU">
                <a:solidFill>
                  <a:schemeClr val="bg1"/>
                </a:solidFill>
                <a:latin typeface="Arial" charset="0"/>
              </a:rPr>
              <a:t>Bronx</a:t>
            </a:r>
          </a:p>
        </p:txBody>
      </p:sp>
      <p:pic>
        <p:nvPicPr>
          <p:cNvPr id="58376" name="Picture 8" descr="Verrezano-Narrows Bridge"/>
          <p:cNvPicPr>
            <a:picLocks noChangeAspect="1" noChangeArrowheads="1"/>
          </p:cNvPicPr>
          <p:nvPr/>
        </p:nvPicPr>
        <p:blipFill>
          <a:blip r:embed="rId5" cstate="print"/>
          <a:srcRect/>
          <a:stretch>
            <a:fillRect/>
          </a:stretch>
        </p:blipFill>
        <p:spPr bwMode="auto">
          <a:xfrm>
            <a:off x="6096000" y="2667000"/>
            <a:ext cx="2895600" cy="2160588"/>
          </a:xfrm>
          <a:prstGeom prst="rect">
            <a:avLst/>
          </a:prstGeom>
          <a:noFill/>
          <a:ln w="9525">
            <a:solidFill>
              <a:srgbClr val="003399"/>
            </a:solidFill>
            <a:miter lim="800000"/>
            <a:headEnd/>
            <a:tailEnd/>
          </a:ln>
        </p:spPr>
      </p:pic>
      <p:sp>
        <p:nvSpPr>
          <p:cNvPr id="58377" name="Rectangle 9"/>
          <p:cNvSpPr>
            <a:spLocks noChangeArrowheads="1"/>
          </p:cNvSpPr>
          <p:nvPr/>
        </p:nvSpPr>
        <p:spPr bwMode="auto">
          <a:xfrm>
            <a:off x="1676400" y="4800600"/>
            <a:ext cx="1073150" cy="366713"/>
          </a:xfrm>
          <a:prstGeom prst="rect">
            <a:avLst/>
          </a:prstGeom>
          <a:noFill/>
          <a:ln w="9525">
            <a:noFill/>
            <a:miter lim="800000"/>
            <a:headEnd/>
            <a:tailEnd/>
          </a:ln>
          <a:effectLst/>
        </p:spPr>
        <p:txBody>
          <a:bodyPr wrap="none">
            <a:spAutoFit/>
          </a:bodyPr>
          <a:lstStyle/>
          <a:p>
            <a:r>
              <a:rPr lang="ru-RU">
                <a:solidFill>
                  <a:schemeClr val="bg1"/>
                </a:solidFill>
                <a:latin typeface="Arial" charset="0"/>
              </a:rPr>
              <a:t>Brooklyn</a:t>
            </a:r>
          </a:p>
        </p:txBody>
      </p:sp>
      <p:sp>
        <p:nvSpPr>
          <p:cNvPr id="58378" name="Rectangle 10"/>
          <p:cNvSpPr>
            <a:spLocks noChangeArrowheads="1"/>
          </p:cNvSpPr>
          <p:nvPr/>
        </p:nvSpPr>
        <p:spPr bwMode="auto">
          <a:xfrm>
            <a:off x="7467600" y="4495800"/>
            <a:ext cx="1517650" cy="366713"/>
          </a:xfrm>
          <a:prstGeom prst="rect">
            <a:avLst/>
          </a:prstGeom>
          <a:noFill/>
          <a:ln w="9525">
            <a:noFill/>
            <a:miter lim="800000"/>
            <a:headEnd/>
            <a:tailEnd/>
          </a:ln>
          <a:effectLst/>
        </p:spPr>
        <p:txBody>
          <a:bodyPr wrap="none">
            <a:spAutoFit/>
          </a:bodyPr>
          <a:lstStyle/>
          <a:p>
            <a:r>
              <a:rPr lang="ru-RU">
                <a:solidFill>
                  <a:schemeClr val="bg1"/>
                </a:solidFill>
                <a:latin typeface="Arial" charset="0"/>
              </a:rPr>
              <a:t>Staten Island</a:t>
            </a:r>
          </a:p>
        </p:txBody>
      </p:sp>
      <p:sp>
        <p:nvSpPr>
          <p:cNvPr id="58379" name="Rectangle 11"/>
          <p:cNvSpPr>
            <a:spLocks noChangeArrowheads="1"/>
          </p:cNvSpPr>
          <p:nvPr/>
        </p:nvSpPr>
        <p:spPr bwMode="auto">
          <a:xfrm>
            <a:off x="5029200" y="4800600"/>
            <a:ext cx="1047750" cy="366713"/>
          </a:xfrm>
          <a:prstGeom prst="rect">
            <a:avLst/>
          </a:prstGeom>
          <a:noFill/>
          <a:ln w="9525">
            <a:noFill/>
            <a:miter lim="800000"/>
            <a:headEnd/>
            <a:tailEnd/>
          </a:ln>
          <a:effectLst/>
        </p:spPr>
        <p:txBody>
          <a:bodyPr wrap="none">
            <a:spAutoFit/>
          </a:bodyPr>
          <a:lstStyle/>
          <a:p>
            <a:r>
              <a:rPr lang="ru-RU">
                <a:solidFill>
                  <a:schemeClr val="bg1"/>
                </a:solidFill>
                <a:latin typeface="Arial" charset="0"/>
              </a:rPr>
              <a:t>Queens </a:t>
            </a:r>
          </a:p>
        </p:txBody>
      </p:sp>
      <p:pic>
        <p:nvPicPr>
          <p:cNvPr id="58380" name="Picture 12" descr="bronx river"/>
          <p:cNvPicPr>
            <a:picLocks noChangeAspect="1" noChangeArrowheads="1"/>
          </p:cNvPicPr>
          <p:nvPr/>
        </p:nvPicPr>
        <p:blipFill>
          <a:blip r:embed="rId6" cstate="print"/>
          <a:srcRect/>
          <a:stretch>
            <a:fillRect/>
          </a:stretch>
        </p:blipFill>
        <p:spPr bwMode="auto">
          <a:xfrm>
            <a:off x="3200400" y="2667000"/>
            <a:ext cx="2724150" cy="2133600"/>
          </a:xfrm>
          <a:prstGeom prst="rect">
            <a:avLst/>
          </a:prstGeom>
          <a:noFill/>
          <a:ln w="9525">
            <a:solidFill>
              <a:srgbClr val="003399"/>
            </a:solidFill>
            <a:miter lim="800000"/>
            <a:headEnd/>
            <a:tailEnd/>
          </a:ln>
        </p:spPr>
      </p:pic>
      <p:sp>
        <p:nvSpPr>
          <p:cNvPr id="58381" name="Rectangle 13"/>
          <p:cNvSpPr>
            <a:spLocks noChangeArrowheads="1"/>
          </p:cNvSpPr>
          <p:nvPr/>
        </p:nvSpPr>
        <p:spPr bwMode="auto">
          <a:xfrm>
            <a:off x="3962400" y="2667000"/>
            <a:ext cx="781050" cy="366713"/>
          </a:xfrm>
          <a:prstGeom prst="rect">
            <a:avLst/>
          </a:prstGeom>
          <a:noFill/>
          <a:ln w="9525">
            <a:noFill/>
            <a:miter lim="800000"/>
            <a:headEnd/>
            <a:tailEnd/>
          </a:ln>
          <a:effectLst/>
        </p:spPr>
        <p:txBody>
          <a:bodyPr wrap="none">
            <a:spAutoFit/>
          </a:bodyPr>
          <a:lstStyle/>
          <a:p>
            <a:r>
              <a:rPr lang="ru-RU">
                <a:latin typeface="Arial" charset="0"/>
              </a:rPr>
              <a:t>Bronx</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3" name="Picture 5" descr="ny_rockfeller3"/>
          <p:cNvPicPr>
            <a:picLocks noChangeAspect="1" noChangeArrowheads="1"/>
          </p:cNvPicPr>
          <p:nvPr/>
        </p:nvPicPr>
        <p:blipFill>
          <a:blip r:embed="rId2" cstate="print"/>
          <a:srcRect/>
          <a:stretch>
            <a:fillRect/>
          </a:stretch>
        </p:blipFill>
        <p:spPr bwMode="auto">
          <a:xfrm>
            <a:off x="4419600" y="3429000"/>
            <a:ext cx="4318000" cy="3238500"/>
          </a:xfrm>
          <a:prstGeom prst="rect">
            <a:avLst/>
          </a:prstGeom>
          <a:noFill/>
          <a:ln w="9525">
            <a:solidFill>
              <a:srgbClr val="009900"/>
            </a:solidFill>
            <a:miter lim="800000"/>
            <a:headEnd/>
            <a:tailEnd/>
          </a:ln>
        </p:spPr>
      </p:pic>
      <p:sp>
        <p:nvSpPr>
          <p:cNvPr id="27651" name="Rectangle 3"/>
          <p:cNvSpPr>
            <a:spLocks noGrp="1" noChangeArrowheads="1"/>
          </p:cNvSpPr>
          <p:nvPr>
            <p:ph type="body" idx="1"/>
          </p:nvPr>
        </p:nvSpPr>
        <p:spPr>
          <a:xfrm>
            <a:off x="2743200" y="1295400"/>
            <a:ext cx="6172200" cy="2286000"/>
          </a:xfrm>
        </p:spPr>
        <p:txBody>
          <a:bodyPr/>
          <a:lstStyle/>
          <a:p>
            <a:pPr algn="ctr">
              <a:lnSpc>
                <a:spcPct val="80000"/>
              </a:lnSpc>
              <a:buFontTx/>
              <a:buNone/>
            </a:pPr>
            <a:r>
              <a:rPr lang="en-US" sz="1800">
                <a:solidFill>
                  <a:srgbClr val="009900"/>
                </a:solidFill>
                <a:effectLst/>
              </a:rPr>
              <a:t>Rockefeller Center</a:t>
            </a:r>
            <a:r>
              <a:rPr lang="en-US" sz="1800">
                <a:solidFill>
                  <a:srgbClr val="000000"/>
                </a:solidFill>
                <a:effectLst/>
              </a:rPr>
              <a:t> is "a city within a city“. </a:t>
            </a:r>
            <a:r>
              <a:rPr lang="ru-RU" sz="1800">
                <a:solidFill>
                  <a:srgbClr val="000000"/>
                </a:solidFill>
                <a:effectLst/>
              </a:rPr>
              <a:t>It is the largest private building project ever undertaken in modern times</a:t>
            </a:r>
            <a:r>
              <a:rPr lang="ru-RU" sz="1800">
                <a:solidFill>
                  <a:srgbClr val="000000"/>
                </a:solidFill>
                <a:effectLst>
                  <a:outerShdw blurRad="38100" dist="38100" dir="2700000" algn="tl">
                    <a:srgbClr val="FFFFFF"/>
                  </a:outerShdw>
                </a:effectLst>
              </a:rPr>
              <a:t> </a:t>
            </a:r>
            <a:r>
              <a:rPr lang="en-US" sz="1800">
                <a:solidFill>
                  <a:srgbClr val="000000"/>
                </a:solidFill>
                <a:effectLst/>
              </a:rPr>
              <a:t>It is a complex of 19 commercial buildings with its own restaurants, stores, theatres, post­-offices. In winter its plaza is transformed from an outdoor restaurant to an ice-skating pond Radio City Music Hall, where some of the nation's most popular movies have their first showing along with a spectacular stage show, is one of New York's greatest attractions.</a:t>
            </a:r>
            <a:r>
              <a:rPr lang="en-US" sz="1800"/>
              <a:t> </a:t>
            </a:r>
            <a:endParaRPr lang="ru-RU" sz="1800"/>
          </a:p>
        </p:txBody>
      </p:sp>
      <p:pic>
        <p:nvPicPr>
          <p:cNvPr id="27655" name="Picture 7" descr="800px-Radio_City_Music_Hall_1[1]"/>
          <p:cNvPicPr>
            <a:picLocks noChangeAspect="1" noChangeArrowheads="1"/>
          </p:cNvPicPr>
          <p:nvPr/>
        </p:nvPicPr>
        <p:blipFill>
          <a:blip r:embed="rId3" cstate="print"/>
          <a:srcRect/>
          <a:stretch>
            <a:fillRect/>
          </a:stretch>
        </p:blipFill>
        <p:spPr bwMode="auto">
          <a:xfrm>
            <a:off x="304800" y="3733800"/>
            <a:ext cx="3840163" cy="2879725"/>
          </a:xfrm>
          <a:prstGeom prst="rect">
            <a:avLst/>
          </a:prstGeom>
          <a:noFill/>
          <a:ln w="9525">
            <a:solidFill>
              <a:srgbClr val="009900"/>
            </a:solidFill>
            <a:miter lim="800000"/>
            <a:headEnd/>
            <a:tailEnd/>
          </a:ln>
        </p:spPr>
      </p:pic>
      <p:pic>
        <p:nvPicPr>
          <p:cNvPr id="27656" name="Picture 8" descr="450px-GE_Building_by_David_Shankbone[1]"/>
          <p:cNvPicPr>
            <a:picLocks noChangeAspect="1" noChangeArrowheads="1"/>
          </p:cNvPicPr>
          <p:nvPr/>
        </p:nvPicPr>
        <p:blipFill>
          <a:blip r:embed="rId4" cstate="print"/>
          <a:srcRect/>
          <a:stretch>
            <a:fillRect/>
          </a:stretch>
        </p:blipFill>
        <p:spPr bwMode="auto">
          <a:xfrm>
            <a:off x="304800" y="381000"/>
            <a:ext cx="2425700" cy="3236913"/>
          </a:xfrm>
          <a:prstGeom prst="rect">
            <a:avLst/>
          </a:prstGeom>
          <a:noFill/>
          <a:ln w="9525">
            <a:solidFill>
              <a:srgbClr val="009900"/>
            </a:solidFill>
            <a:miter lim="800000"/>
            <a:headEnd/>
            <a:tailEnd/>
          </a:ln>
        </p:spPr>
      </p:pic>
      <p:sp>
        <p:nvSpPr>
          <p:cNvPr id="27657" name="Rectangle 9"/>
          <p:cNvSpPr>
            <a:spLocks noChangeArrowheads="1"/>
          </p:cNvSpPr>
          <p:nvPr/>
        </p:nvSpPr>
        <p:spPr bwMode="auto">
          <a:xfrm>
            <a:off x="1219200" y="381000"/>
            <a:ext cx="1504950" cy="366713"/>
          </a:xfrm>
          <a:prstGeom prst="rect">
            <a:avLst/>
          </a:prstGeom>
          <a:noFill/>
          <a:ln w="9525">
            <a:noFill/>
            <a:miter lim="800000"/>
            <a:headEnd/>
            <a:tailEnd/>
          </a:ln>
          <a:effectLst/>
        </p:spPr>
        <p:txBody>
          <a:bodyPr wrap="none" anchor="ctr">
            <a:spAutoFit/>
          </a:bodyPr>
          <a:lstStyle/>
          <a:p>
            <a:r>
              <a:rPr lang="ru-RU" b="1"/>
              <a:t>GE Building</a:t>
            </a:r>
          </a:p>
        </p:txBody>
      </p:sp>
      <p:sp>
        <p:nvSpPr>
          <p:cNvPr id="27658" name="WordArt 10"/>
          <p:cNvSpPr>
            <a:spLocks noChangeArrowheads="1" noChangeShapeType="1" noTextEdit="1"/>
          </p:cNvSpPr>
          <p:nvPr/>
        </p:nvSpPr>
        <p:spPr bwMode="auto">
          <a:xfrm>
            <a:off x="3048000" y="304800"/>
            <a:ext cx="5334000" cy="685800"/>
          </a:xfrm>
          <a:prstGeom prst="rect">
            <a:avLst/>
          </a:prstGeom>
        </p:spPr>
        <p:txBody>
          <a:bodyPr wrap="none" fromWordArt="1">
            <a:prstTxWarp prst="textPlain">
              <a:avLst>
                <a:gd name="adj" fmla="val 50000"/>
              </a:avLst>
            </a:prstTxWarp>
          </a:bodyPr>
          <a:lstStyle/>
          <a:p>
            <a:pPr algn="ctr"/>
            <a:r>
              <a:rPr lang="en-US"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rPr>
              <a:t>Rockfeller Center</a:t>
            </a:r>
            <a:endParaRPr lang="ru-RU"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457200" y="1295400"/>
            <a:ext cx="5791200" cy="2438400"/>
          </a:xfrm>
        </p:spPr>
        <p:txBody>
          <a:bodyPr/>
          <a:lstStyle/>
          <a:p>
            <a:pPr algn="ctr">
              <a:lnSpc>
                <a:spcPct val="80000"/>
              </a:lnSpc>
              <a:buFontTx/>
              <a:buNone/>
            </a:pPr>
            <a:r>
              <a:rPr lang="en-US" sz="2000">
                <a:solidFill>
                  <a:srgbClr val="009900"/>
                </a:solidFill>
                <a:effectLst/>
              </a:rPr>
              <a:t>Madison Square Garden</a:t>
            </a:r>
            <a:r>
              <a:rPr lang="en-US" sz="2000">
                <a:solidFill>
                  <a:srgbClr val="000000"/>
                </a:solidFill>
                <a:effectLst/>
              </a:rPr>
              <a:t> has been the name of four arenas in New York City. It is also the name of the entity which owns the arena and several of the professional sports franchises which play there. There have been four incarnations of the arena. It is the largest indoor stadium in the city, home of all kinds of sports, public events and elaborate entertainments.</a:t>
            </a:r>
            <a:r>
              <a:rPr lang="en-US" sz="2000">
                <a:solidFill>
                  <a:srgbClr val="000000"/>
                </a:solidFill>
                <a:effectLst>
                  <a:outerShdw blurRad="38100" dist="38100" dir="2700000" algn="tl">
                    <a:srgbClr val="FFFFFF"/>
                  </a:outerShdw>
                </a:effectLst>
              </a:rPr>
              <a:t> </a:t>
            </a:r>
            <a:endParaRPr lang="ru-RU" sz="2000">
              <a:solidFill>
                <a:srgbClr val="000000"/>
              </a:solidFill>
              <a:effectLst>
                <a:outerShdw blurRad="38100" dist="38100" dir="2700000" algn="tl">
                  <a:srgbClr val="FFFFFF"/>
                </a:outerShdw>
              </a:effectLst>
            </a:endParaRPr>
          </a:p>
        </p:txBody>
      </p:sp>
      <p:pic>
        <p:nvPicPr>
          <p:cNvPr id="16390" name="Picture 6" descr="800px-Msg2005d[1]"/>
          <p:cNvPicPr>
            <a:picLocks noChangeAspect="1" noChangeArrowheads="1"/>
          </p:cNvPicPr>
          <p:nvPr/>
        </p:nvPicPr>
        <p:blipFill>
          <a:blip r:embed="rId2" cstate="print"/>
          <a:srcRect/>
          <a:stretch>
            <a:fillRect/>
          </a:stretch>
        </p:blipFill>
        <p:spPr bwMode="auto">
          <a:xfrm>
            <a:off x="228600" y="3657600"/>
            <a:ext cx="3840163" cy="2879725"/>
          </a:xfrm>
          <a:prstGeom prst="rect">
            <a:avLst/>
          </a:prstGeom>
          <a:noFill/>
          <a:ln w="9525">
            <a:solidFill>
              <a:srgbClr val="009900"/>
            </a:solidFill>
            <a:miter lim="800000"/>
            <a:headEnd/>
            <a:tailEnd/>
          </a:ln>
        </p:spPr>
      </p:pic>
      <p:pic>
        <p:nvPicPr>
          <p:cNvPr id="16391" name="Picture 7" descr="800px-IMG_0501[1]"/>
          <p:cNvPicPr>
            <a:picLocks noChangeAspect="1" noChangeArrowheads="1"/>
          </p:cNvPicPr>
          <p:nvPr/>
        </p:nvPicPr>
        <p:blipFill>
          <a:blip r:embed="rId3" cstate="print"/>
          <a:srcRect/>
          <a:stretch>
            <a:fillRect/>
          </a:stretch>
        </p:blipFill>
        <p:spPr bwMode="auto">
          <a:xfrm>
            <a:off x="4419600" y="3657600"/>
            <a:ext cx="3840163" cy="2879725"/>
          </a:xfrm>
          <a:prstGeom prst="rect">
            <a:avLst/>
          </a:prstGeom>
          <a:noFill/>
          <a:ln w="9525">
            <a:solidFill>
              <a:srgbClr val="009900"/>
            </a:solidFill>
            <a:miter lim="800000"/>
            <a:headEnd/>
            <a:tailEnd/>
          </a:ln>
        </p:spPr>
      </p:pic>
      <p:sp>
        <p:nvSpPr>
          <p:cNvPr id="16392" name="Rectangle 8"/>
          <p:cNvSpPr>
            <a:spLocks noChangeArrowheads="1"/>
          </p:cNvSpPr>
          <p:nvPr/>
        </p:nvSpPr>
        <p:spPr bwMode="auto">
          <a:xfrm>
            <a:off x="6172200" y="6172200"/>
            <a:ext cx="2051050" cy="366713"/>
          </a:xfrm>
          <a:prstGeom prst="rect">
            <a:avLst/>
          </a:prstGeom>
          <a:noFill/>
          <a:ln w="9525">
            <a:noFill/>
            <a:miter lim="800000"/>
            <a:headEnd/>
            <a:tailEnd/>
          </a:ln>
          <a:effectLst/>
        </p:spPr>
        <p:txBody>
          <a:bodyPr wrap="none" anchor="ctr">
            <a:spAutoFit/>
          </a:bodyPr>
          <a:lstStyle/>
          <a:p>
            <a:r>
              <a:rPr lang="ru-RU" b="1"/>
              <a:t>Basketball court</a:t>
            </a:r>
          </a:p>
        </p:txBody>
      </p:sp>
      <p:pic>
        <p:nvPicPr>
          <p:cNvPr id="16393" name="Picture 9" descr="405px-1925_NYA_program[1]"/>
          <p:cNvPicPr>
            <a:picLocks noChangeAspect="1" noChangeArrowheads="1"/>
          </p:cNvPicPr>
          <p:nvPr/>
        </p:nvPicPr>
        <p:blipFill>
          <a:blip r:embed="rId4" cstate="print"/>
          <a:srcRect/>
          <a:stretch>
            <a:fillRect/>
          </a:stretch>
        </p:blipFill>
        <p:spPr bwMode="auto">
          <a:xfrm>
            <a:off x="6400800" y="228600"/>
            <a:ext cx="2436813" cy="3600450"/>
          </a:xfrm>
          <a:prstGeom prst="rect">
            <a:avLst/>
          </a:prstGeom>
          <a:noFill/>
          <a:ln w="9525">
            <a:solidFill>
              <a:srgbClr val="009900"/>
            </a:solidFill>
            <a:miter lim="800000"/>
            <a:headEnd/>
            <a:tailEnd/>
          </a:ln>
        </p:spPr>
      </p:pic>
      <p:sp>
        <p:nvSpPr>
          <p:cNvPr id="16394" name="WordArt 10"/>
          <p:cNvSpPr>
            <a:spLocks noChangeArrowheads="1" noChangeShapeType="1" noTextEdit="1"/>
          </p:cNvSpPr>
          <p:nvPr/>
        </p:nvSpPr>
        <p:spPr bwMode="auto">
          <a:xfrm>
            <a:off x="304800" y="381000"/>
            <a:ext cx="5715000" cy="685800"/>
          </a:xfrm>
          <a:prstGeom prst="rect">
            <a:avLst/>
          </a:prstGeom>
        </p:spPr>
        <p:txBody>
          <a:bodyPr wrap="none" fromWordArt="1">
            <a:prstTxWarp prst="textPlain">
              <a:avLst>
                <a:gd name="adj" fmla="val 50000"/>
              </a:avLst>
            </a:prstTxWarp>
          </a:bodyPr>
          <a:lstStyle/>
          <a:p>
            <a:pPr algn="ctr"/>
            <a:r>
              <a:rPr lang="en-US"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rPr>
              <a:t>Madison Square Garden</a:t>
            </a:r>
            <a:endParaRPr lang="ru-RU"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0" y="1676400"/>
            <a:ext cx="4876800" cy="4343400"/>
          </a:xfrm>
        </p:spPr>
        <p:txBody>
          <a:bodyPr/>
          <a:lstStyle/>
          <a:p>
            <a:pPr algn="ctr">
              <a:lnSpc>
                <a:spcPct val="80000"/>
              </a:lnSpc>
              <a:buFontTx/>
              <a:buNone/>
            </a:pPr>
            <a:r>
              <a:rPr lang="en-US" sz="1800">
                <a:effectLst/>
              </a:rPr>
              <a:t>    </a:t>
            </a:r>
            <a:r>
              <a:rPr lang="en-US" sz="1800">
                <a:solidFill>
                  <a:srgbClr val="009900"/>
                </a:solidFill>
                <a:effectLst/>
              </a:rPr>
              <a:t>The Chrysler Building</a:t>
            </a:r>
            <a:r>
              <a:rPr lang="en-US" sz="1800">
                <a:solidFill>
                  <a:srgbClr val="000000"/>
                </a:solidFill>
                <a:effectLst/>
              </a:rPr>
              <a:t> is an Art Deco skyscraper. It has 77 stories. Standing 319 meters high, it was originally built to house the Chrysler Corporation. The spire, measuring 58.4 meters long and composed of Nirosta stainless steel was hoisted to the top of the building on October 23, 1929. The lobby is similarly elegant and a must see for tourists. When the building first opened, it contained a public viewing gallery near the top, which a few years later was changed into a restaurant. The former observation floor became a private dining room called the Cloud Club. The very top stories of the building are narrow with low sloped ceilings, useful only to hold radio broadcasting and other mechanical and electrical equipment.</a:t>
            </a:r>
            <a:endParaRPr lang="ru-RU" sz="1800">
              <a:solidFill>
                <a:srgbClr val="000000"/>
              </a:solidFill>
              <a:effectLst/>
            </a:endParaRPr>
          </a:p>
        </p:txBody>
      </p:sp>
      <p:pic>
        <p:nvPicPr>
          <p:cNvPr id="12292" name="Picture 4" descr="20050924-52"/>
          <p:cNvPicPr>
            <a:picLocks noChangeAspect="1" noChangeArrowheads="1"/>
          </p:cNvPicPr>
          <p:nvPr/>
        </p:nvPicPr>
        <p:blipFill>
          <a:blip r:embed="rId2" cstate="print"/>
          <a:srcRect/>
          <a:stretch>
            <a:fillRect/>
          </a:stretch>
        </p:blipFill>
        <p:spPr bwMode="auto">
          <a:xfrm>
            <a:off x="4953000" y="2895600"/>
            <a:ext cx="2400300" cy="3602038"/>
          </a:xfrm>
          <a:prstGeom prst="rect">
            <a:avLst/>
          </a:prstGeom>
          <a:noFill/>
          <a:ln w="9525">
            <a:solidFill>
              <a:srgbClr val="009900"/>
            </a:solidFill>
            <a:miter lim="800000"/>
            <a:headEnd/>
            <a:tailEnd/>
          </a:ln>
        </p:spPr>
      </p:pic>
      <p:pic>
        <p:nvPicPr>
          <p:cNvPr id="12293" name="Picture 5" descr="218px-The_Chrysler_Building_in_Night_New_York_City_viewed_from_the_Public_Library[1]"/>
          <p:cNvPicPr>
            <a:picLocks noChangeAspect="1" noChangeArrowheads="1"/>
          </p:cNvPicPr>
          <p:nvPr/>
        </p:nvPicPr>
        <p:blipFill>
          <a:blip r:embed="rId3" cstate="print"/>
          <a:srcRect/>
          <a:stretch>
            <a:fillRect/>
          </a:stretch>
        </p:blipFill>
        <p:spPr bwMode="auto">
          <a:xfrm>
            <a:off x="7543800" y="2895600"/>
            <a:ext cx="1309688" cy="3598863"/>
          </a:xfrm>
          <a:prstGeom prst="rect">
            <a:avLst/>
          </a:prstGeom>
          <a:noFill/>
          <a:ln w="9525">
            <a:solidFill>
              <a:srgbClr val="009900"/>
            </a:solidFill>
            <a:miter lim="800000"/>
            <a:headEnd/>
            <a:tailEnd/>
          </a:ln>
        </p:spPr>
      </p:pic>
      <p:pic>
        <p:nvPicPr>
          <p:cNvPr id="12294" name="Picture 6" descr="452px-Chrysler_elevator[1]"/>
          <p:cNvPicPr>
            <a:picLocks noChangeAspect="1" noChangeArrowheads="1"/>
          </p:cNvPicPr>
          <p:nvPr/>
        </p:nvPicPr>
        <p:blipFill>
          <a:blip r:embed="rId4" cstate="print"/>
          <a:srcRect/>
          <a:stretch>
            <a:fillRect/>
          </a:stretch>
        </p:blipFill>
        <p:spPr bwMode="auto">
          <a:xfrm>
            <a:off x="6934200" y="228600"/>
            <a:ext cx="1797050" cy="2381250"/>
          </a:xfrm>
          <a:prstGeom prst="rect">
            <a:avLst/>
          </a:prstGeom>
          <a:noFill/>
          <a:ln w="9525">
            <a:solidFill>
              <a:srgbClr val="009900"/>
            </a:solidFill>
            <a:miter lim="800000"/>
            <a:headEnd/>
            <a:tailEnd/>
          </a:ln>
        </p:spPr>
      </p:pic>
      <p:sp>
        <p:nvSpPr>
          <p:cNvPr id="12295" name="Rectangle 7"/>
          <p:cNvSpPr>
            <a:spLocks noChangeArrowheads="1"/>
          </p:cNvSpPr>
          <p:nvPr/>
        </p:nvSpPr>
        <p:spPr bwMode="auto">
          <a:xfrm>
            <a:off x="7010400" y="2209800"/>
            <a:ext cx="1003300" cy="366713"/>
          </a:xfrm>
          <a:prstGeom prst="rect">
            <a:avLst/>
          </a:prstGeom>
          <a:noFill/>
          <a:ln w="9525">
            <a:noFill/>
            <a:miter lim="800000"/>
            <a:headEnd/>
            <a:tailEnd/>
          </a:ln>
          <a:effectLst/>
        </p:spPr>
        <p:txBody>
          <a:bodyPr wrap="none" anchor="ctr">
            <a:spAutoFit/>
          </a:bodyPr>
          <a:lstStyle/>
          <a:p>
            <a:r>
              <a:rPr lang="en-US"/>
              <a:t>Elevator</a:t>
            </a:r>
          </a:p>
        </p:txBody>
      </p:sp>
      <p:sp>
        <p:nvSpPr>
          <p:cNvPr id="12296" name="WordArt 8"/>
          <p:cNvSpPr>
            <a:spLocks noChangeArrowheads="1" noChangeShapeType="1" noTextEdit="1"/>
          </p:cNvSpPr>
          <p:nvPr/>
        </p:nvSpPr>
        <p:spPr bwMode="auto">
          <a:xfrm>
            <a:off x="762000" y="609600"/>
            <a:ext cx="4876800" cy="685800"/>
          </a:xfrm>
          <a:prstGeom prst="rect">
            <a:avLst/>
          </a:prstGeom>
        </p:spPr>
        <p:txBody>
          <a:bodyPr wrap="none" fromWordArt="1">
            <a:prstTxWarp prst="textPlain">
              <a:avLst>
                <a:gd name="adj" fmla="val 50000"/>
              </a:avLst>
            </a:prstTxWarp>
          </a:bodyPr>
          <a:lstStyle/>
          <a:p>
            <a:pPr algn="ctr"/>
            <a:r>
              <a:rPr lang="en-US"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rPr>
              <a:t>Chrysler Building</a:t>
            </a:r>
            <a:endParaRPr lang="ru-RU"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228600" y="1143000"/>
            <a:ext cx="5257800" cy="3124200"/>
          </a:xfrm>
        </p:spPr>
        <p:txBody>
          <a:bodyPr/>
          <a:lstStyle/>
          <a:p>
            <a:pPr algn="ctr">
              <a:lnSpc>
                <a:spcPct val="80000"/>
              </a:lnSpc>
              <a:buFontTx/>
              <a:buNone/>
            </a:pPr>
            <a:r>
              <a:rPr lang="en-US" sz="1800">
                <a:effectLst/>
              </a:rPr>
              <a:t>   </a:t>
            </a:r>
            <a:r>
              <a:rPr lang="en-US" sz="1800">
                <a:solidFill>
                  <a:srgbClr val="009900"/>
                </a:solidFill>
                <a:effectLst/>
              </a:rPr>
              <a:t>The Museum of Modern Art (MoMA)</a:t>
            </a:r>
            <a:r>
              <a:rPr lang="en-US" sz="1800">
                <a:solidFill>
                  <a:srgbClr val="000000"/>
                </a:solidFill>
                <a:effectLst/>
              </a:rPr>
              <a:t> is a preeminent art museum. It is regarded as the leading museum of modern art in the world. Its collection includes works of architecture and design, drawings, painting and sculpture, photography, prints and illustrated books, film, and media. MoMA's library and archives are a major resource and hold over 300,000 books, artist books, and periodicals, as well as individual files on more than 70,000 artists. The archives contain primary source material related to the history of modern and contemporary art.</a:t>
            </a:r>
            <a:endParaRPr lang="ru-RU" sz="1800">
              <a:solidFill>
                <a:srgbClr val="000000"/>
              </a:solidFill>
              <a:effectLst/>
            </a:endParaRPr>
          </a:p>
        </p:txBody>
      </p:sp>
      <p:sp>
        <p:nvSpPr>
          <p:cNvPr id="21512" name="WordArt 8"/>
          <p:cNvSpPr>
            <a:spLocks noChangeArrowheads="1" noChangeShapeType="1" noTextEdit="1"/>
          </p:cNvSpPr>
          <p:nvPr/>
        </p:nvSpPr>
        <p:spPr bwMode="auto">
          <a:xfrm>
            <a:off x="228600" y="228600"/>
            <a:ext cx="5715000" cy="685800"/>
          </a:xfrm>
          <a:prstGeom prst="rect">
            <a:avLst/>
          </a:prstGeom>
        </p:spPr>
        <p:txBody>
          <a:bodyPr wrap="none" fromWordArt="1">
            <a:prstTxWarp prst="textPlain">
              <a:avLst>
                <a:gd name="adj" fmla="val 50000"/>
              </a:avLst>
            </a:prstTxWarp>
          </a:bodyPr>
          <a:lstStyle/>
          <a:p>
            <a:pPr algn="ctr"/>
            <a:r>
              <a:rPr lang="en-US"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rPr>
              <a:t>Museum of Modern Art</a:t>
            </a:r>
            <a:endParaRPr lang="ru-RU"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endParaRPr>
          </a:p>
        </p:txBody>
      </p:sp>
      <p:pic>
        <p:nvPicPr>
          <p:cNvPr id="21514" name="Picture 10" descr="momabran"/>
          <p:cNvPicPr>
            <a:picLocks noChangeAspect="1" noChangeArrowheads="1"/>
          </p:cNvPicPr>
          <p:nvPr/>
        </p:nvPicPr>
        <p:blipFill>
          <a:blip r:embed="rId2" cstate="print"/>
          <a:srcRect/>
          <a:stretch>
            <a:fillRect/>
          </a:stretch>
        </p:blipFill>
        <p:spPr bwMode="auto">
          <a:xfrm>
            <a:off x="152400" y="4114800"/>
            <a:ext cx="3854450" cy="2517775"/>
          </a:xfrm>
          <a:prstGeom prst="rect">
            <a:avLst/>
          </a:prstGeom>
          <a:noFill/>
          <a:ln w="9525">
            <a:solidFill>
              <a:srgbClr val="009900"/>
            </a:solidFill>
            <a:miter lim="800000"/>
            <a:headEnd/>
            <a:tailEnd/>
          </a:ln>
        </p:spPr>
      </p:pic>
      <p:pic>
        <p:nvPicPr>
          <p:cNvPr id="21515" name="Picture 11" descr="nmoma20"/>
          <p:cNvPicPr>
            <a:picLocks noChangeAspect="1" noChangeArrowheads="1"/>
          </p:cNvPicPr>
          <p:nvPr/>
        </p:nvPicPr>
        <p:blipFill>
          <a:blip r:embed="rId3" cstate="print"/>
          <a:srcRect/>
          <a:stretch>
            <a:fillRect/>
          </a:stretch>
        </p:blipFill>
        <p:spPr bwMode="auto">
          <a:xfrm>
            <a:off x="4114800" y="4114800"/>
            <a:ext cx="4876800" cy="2519363"/>
          </a:xfrm>
          <a:prstGeom prst="rect">
            <a:avLst/>
          </a:prstGeom>
          <a:noFill/>
          <a:ln w="9525">
            <a:solidFill>
              <a:srgbClr val="009900"/>
            </a:solidFill>
            <a:miter lim="800000"/>
            <a:headEnd/>
            <a:tailEnd/>
          </a:ln>
        </p:spPr>
      </p:pic>
      <p:pic>
        <p:nvPicPr>
          <p:cNvPr id="21516" name="Picture 12" descr="momagdn"/>
          <p:cNvPicPr>
            <a:picLocks noChangeAspect="1" noChangeArrowheads="1"/>
          </p:cNvPicPr>
          <p:nvPr/>
        </p:nvPicPr>
        <p:blipFill>
          <a:blip r:embed="rId4" cstate="print"/>
          <a:srcRect/>
          <a:stretch>
            <a:fillRect/>
          </a:stretch>
        </p:blipFill>
        <p:spPr bwMode="auto">
          <a:xfrm>
            <a:off x="5105400" y="1066800"/>
            <a:ext cx="3832225" cy="2878138"/>
          </a:xfrm>
          <a:prstGeom prst="rect">
            <a:avLst/>
          </a:prstGeom>
          <a:noFill/>
          <a:ln w="9525">
            <a:solidFill>
              <a:srgbClr val="009900"/>
            </a:solid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3200400" y="1066800"/>
            <a:ext cx="5410200" cy="2819400"/>
          </a:xfrm>
        </p:spPr>
        <p:txBody>
          <a:bodyPr/>
          <a:lstStyle/>
          <a:p>
            <a:pPr algn="ctr">
              <a:lnSpc>
                <a:spcPct val="80000"/>
              </a:lnSpc>
              <a:buFontTx/>
              <a:buNone/>
            </a:pPr>
            <a:r>
              <a:rPr lang="en-US" sz="1800" b="1">
                <a:effectLst/>
              </a:rPr>
              <a:t>   </a:t>
            </a:r>
            <a:r>
              <a:rPr lang="en-US" sz="1800">
                <a:solidFill>
                  <a:srgbClr val="009900"/>
                </a:solidFill>
                <a:effectLst/>
              </a:rPr>
              <a:t>St. Patrick's Cathedral</a:t>
            </a:r>
            <a:r>
              <a:rPr lang="en-US" sz="1800">
                <a:solidFill>
                  <a:srgbClr val="000000"/>
                </a:solidFill>
                <a:effectLst/>
              </a:rPr>
              <a:t> is the largest decorated Neo-Gothic-style Catholic cathedral in North America. It is the seat of the archbishop of the Roman Catholic Archdiocese of New York, and a parish church, located just across the street from Rockefeller Center. </a:t>
            </a:r>
            <a:r>
              <a:rPr lang="ru-RU" sz="1800">
                <a:solidFill>
                  <a:srgbClr val="000000"/>
                </a:solidFill>
                <a:effectLst/>
              </a:rPr>
              <a:t>The eight deceased archbishops of New York, six of them Cardinals, are buried in a crypt under the former high altar, visible from the entrance to the Lady Chapel in the rear of the cathedral.</a:t>
            </a:r>
          </a:p>
        </p:txBody>
      </p:sp>
      <p:pic>
        <p:nvPicPr>
          <p:cNvPr id="22533" name="Picture 5" descr="450px-Saint_Patrick%27s_Cathedral_by_David_Shankbone[1]"/>
          <p:cNvPicPr>
            <a:picLocks noChangeAspect="1" noChangeArrowheads="1"/>
          </p:cNvPicPr>
          <p:nvPr/>
        </p:nvPicPr>
        <p:blipFill>
          <a:blip r:embed="rId2" cstate="print"/>
          <a:srcRect/>
          <a:stretch>
            <a:fillRect/>
          </a:stretch>
        </p:blipFill>
        <p:spPr bwMode="auto">
          <a:xfrm>
            <a:off x="152400" y="152400"/>
            <a:ext cx="3048000" cy="3598863"/>
          </a:xfrm>
          <a:prstGeom prst="rect">
            <a:avLst/>
          </a:prstGeom>
          <a:noFill/>
          <a:ln w="9525">
            <a:solidFill>
              <a:srgbClr val="009900"/>
            </a:solidFill>
            <a:miter lim="800000"/>
            <a:headEnd/>
            <a:tailEnd/>
          </a:ln>
        </p:spPr>
      </p:pic>
      <p:pic>
        <p:nvPicPr>
          <p:cNvPr id="22534" name="Picture 6" descr="800px-St_Patricks_at_Christmas[1]"/>
          <p:cNvPicPr>
            <a:picLocks noChangeAspect="1" noChangeArrowheads="1"/>
          </p:cNvPicPr>
          <p:nvPr/>
        </p:nvPicPr>
        <p:blipFill>
          <a:blip r:embed="rId3" cstate="print"/>
          <a:srcRect/>
          <a:stretch>
            <a:fillRect/>
          </a:stretch>
        </p:blipFill>
        <p:spPr bwMode="auto">
          <a:xfrm>
            <a:off x="152400" y="3810000"/>
            <a:ext cx="4354513" cy="2879725"/>
          </a:xfrm>
          <a:prstGeom prst="rect">
            <a:avLst/>
          </a:prstGeom>
          <a:noFill/>
          <a:ln w="9525">
            <a:solidFill>
              <a:srgbClr val="009900"/>
            </a:solidFill>
            <a:miter lim="800000"/>
            <a:headEnd/>
            <a:tailEnd/>
          </a:ln>
        </p:spPr>
      </p:pic>
      <p:sp>
        <p:nvSpPr>
          <p:cNvPr id="22536" name="WordArt 8"/>
          <p:cNvSpPr>
            <a:spLocks noChangeArrowheads="1" noChangeShapeType="1" noTextEdit="1"/>
          </p:cNvSpPr>
          <p:nvPr/>
        </p:nvSpPr>
        <p:spPr bwMode="auto">
          <a:xfrm>
            <a:off x="3505200" y="228600"/>
            <a:ext cx="5486400" cy="685800"/>
          </a:xfrm>
          <a:prstGeom prst="rect">
            <a:avLst/>
          </a:prstGeom>
        </p:spPr>
        <p:txBody>
          <a:bodyPr wrap="none" fromWordArt="1">
            <a:prstTxWarp prst="textPlain">
              <a:avLst>
                <a:gd name="adj" fmla="val 50000"/>
              </a:avLst>
            </a:prstTxWarp>
          </a:bodyPr>
          <a:lstStyle/>
          <a:p>
            <a:pPr algn="ctr"/>
            <a:r>
              <a:rPr lang="en-US"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rPr>
              <a:t>St.Patrick's Cathedral</a:t>
            </a:r>
            <a:endParaRPr lang="ru-RU" sz="3600" kern="10">
              <a:ln w="12700">
                <a:solidFill>
                  <a:srgbClr val="003300"/>
                </a:solidFill>
                <a:round/>
                <a:headEnd/>
                <a:tailEnd/>
              </a:ln>
              <a:solidFill>
                <a:schemeClr val="accent2"/>
              </a:solidFill>
              <a:effectLst>
                <a:outerShdw dist="35921" dir="2700000" sy="50000" rotWithShape="0">
                  <a:srgbClr val="875B0D">
                    <a:alpha val="70000"/>
                  </a:srgbClr>
                </a:outerShdw>
              </a:effectLst>
              <a:latin typeface="Albertus Medium"/>
            </a:endParaRPr>
          </a:p>
        </p:txBody>
      </p:sp>
      <p:pic>
        <p:nvPicPr>
          <p:cNvPr id="22538" name="Picture 10" descr="st-patrick's-cathedral-nyc[1]"/>
          <p:cNvPicPr>
            <a:picLocks noChangeAspect="1" noChangeArrowheads="1"/>
          </p:cNvPicPr>
          <p:nvPr/>
        </p:nvPicPr>
        <p:blipFill>
          <a:blip r:embed="rId4" cstate="print"/>
          <a:srcRect/>
          <a:stretch>
            <a:fillRect/>
          </a:stretch>
        </p:blipFill>
        <p:spPr bwMode="auto">
          <a:xfrm>
            <a:off x="4572000" y="3810000"/>
            <a:ext cx="4430713" cy="2878138"/>
          </a:xfrm>
          <a:prstGeom prst="rect">
            <a:avLst/>
          </a:prstGeom>
          <a:noFill/>
          <a:ln w="9525">
            <a:solidFill>
              <a:srgbClr val="009900"/>
            </a:solid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152400" y="1295400"/>
            <a:ext cx="5257800" cy="2819400"/>
          </a:xfrm>
        </p:spPr>
        <p:txBody>
          <a:bodyPr/>
          <a:lstStyle/>
          <a:p>
            <a:pPr algn="ctr">
              <a:lnSpc>
                <a:spcPct val="80000"/>
              </a:lnSpc>
              <a:buFontTx/>
              <a:buNone/>
            </a:pPr>
            <a:r>
              <a:rPr lang="en-US" sz="1800"/>
              <a:t>   </a:t>
            </a:r>
            <a:r>
              <a:rPr lang="en-US" sz="1800">
                <a:solidFill>
                  <a:schemeClr val="bg2"/>
                </a:solidFill>
                <a:effectLst/>
              </a:rPr>
              <a:t>Central Park</a:t>
            </a:r>
            <a:r>
              <a:rPr lang="en-US" sz="1800">
                <a:solidFill>
                  <a:srgbClr val="000000"/>
                </a:solidFill>
                <a:effectLst/>
              </a:rPr>
              <a:t> is a large public park (3.41 km). With about twenty-five million visitors annually, Central Park is the most visited city park in the United States, and its appearance in many movies and television shows has made it among the most famous city parks in the world. Central Park contains several artificial lakes, extensive walking tracks, two ice-skating rinks, a wildlife sanctuary, and grassy areas and playgrounds for children. The park is a popular oasis for migrating birds. </a:t>
            </a:r>
            <a:endParaRPr lang="ru-RU" sz="1800">
              <a:solidFill>
                <a:srgbClr val="000000"/>
              </a:solidFill>
              <a:effectLst/>
            </a:endParaRPr>
          </a:p>
        </p:txBody>
      </p:sp>
      <p:pic>
        <p:nvPicPr>
          <p:cNvPr id="31748" name="Picture 4" descr="central_park1"/>
          <p:cNvPicPr>
            <a:picLocks noChangeAspect="1" noChangeArrowheads="1"/>
          </p:cNvPicPr>
          <p:nvPr/>
        </p:nvPicPr>
        <p:blipFill>
          <a:blip r:embed="rId2" cstate="print"/>
          <a:srcRect/>
          <a:stretch>
            <a:fillRect/>
          </a:stretch>
        </p:blipFill>
        <p:spPr bwMode="auto">
          <a:xfrm>
            <a:off x="152400" y="3810000"/>
            <a:ext cx="4286250" cy="2879725"/>
          </a:xfrm>
          <a:prstGeom prst="rect">
            <a:avLst/>
          </a:prstGeom>
          <a:noFill/>
          <a:ln w="9525">
            <a:solidFill>
              <a:schemeClr val="bg2"/>
            </a:solidFill>
            <a:miter lim="800000"/>
            <a:headEnd/>
            <a:tailEnd/>
          </a:ln>
        </p:spPr>
      </p:pic>
      <p:pic>
        <p:nvPicPr>
          <p:cNvPr id="31749" name="Picture 5" descr="central_park7"/>
          <p:cNvPicPr>
            <a:picLocks noChangeAspect="1" noChangeArrowheads="1"/>
          </p:cNvPicPr>
          <p:nvPr/>
        </p:nvPicPr>
        <p:blipFill>
          <a:blip r:embed="rId3" cstate="print"/>
          <a:srcRect/>
          <a:stretch>
            <a:fillRect/>
          </a:stretch>
        </p:blipFill>
        <p:spPr bwMode="auto">
          <a:xfrm>
            <a:off x="4648200" y="3810000"/>
            <a:ext cx="4297363" cy="2881313"/>
          </a:xfrm>
          <a:prstGeom prst="rect">
            <a:avLst/>
          </a:prstGeom>
          <a:noFill/>
          <a:ln w="9525">
            <a:solidFill>
              <a:schemeClr val="bg2"/>
            </a:solidFill>
            <a:miter lim="800000"/>
            <a:headEnd/>
            <a:tailEnd/>
          </a:ln>
        </p:spPr>
      </p:pic>
      <p:pic>
        <p:nvPicPr>
          <p:cNvPr id="31750" name="Picture 6" descr="central_park9"/>
          <p:cNvPicPr>
            <a:picLocks noChangeAspect="1" noChangeArrowheads="1"/>
          </p:cNvPicPr>
          <p:nvPr/>
        </p:nvPicPr>
        <p:blipFill>
          <a:blip r:embed="rId4" cstate="print"/>
          <a:srcRect/>
          <a:stretch>
            <a:fillRect/>
          </a:stretch>
        </p:blipFill>
        <p:spPr bwMode="auto">
          <a:xfrm>
            <a:off x="5029200" y="609600"/>
            <a:ext cx="3840163" cy="2879725"/>
          </a:xfrm>
          <a:prstGeom prst="rect">
            <a:avLst/>
          </a:prstGeom>
          <a:noFill/>
          <a:ln w="9525">
            <a:solidFill>
              <a:schemeClr val="bg2"/>
            </a:solidFill>
            <a:miter lim="800000"/>
            <a:headEnd/>
            <a:tailEnd/>
          </a:ln>
        </p:spPr>
      </p:pic>
      <p:sp>
        <p:nvSpPr>
          <p:cNvPr id="31752" name="WordArt 8"/>
          <p:cNvSpPr>
            <a:spLocks noChangeArrowheads="1" noChangeShapeType="1" noTextEdit="1"/>
          </p:cNvSpPr>
          <p:nvPr/>
        </p:nvSpPr>
        <p:spPr bwMode="auto">
          <a:xfrm>
            <a:off x="533400" y="381000"/>
            <a:ext cx="4114800" cy="685800"/>
          </a:xfrm>
          <a:prstGeom prst="rect">
            <a:avLst/>
          </a:prstGeom>
        </p:spPr>
        <p:txBody>
          <a:bodyPr wrap="none" fromWordArt="1">
            <a:prstTxWarp prst="textPlain">
              <a:avLst>
                <a:gd name="adj" fmla="val 50000"/>
              </a:avLst>
            </a:prstTxWarp>
          </a:bodyPr>
          <a:lstStyle/>
          <a:p>
            <a:pPr algn="ctr"/>
            <a:r>
              <a:rPr lang="en-US"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rPr>
              <a:t>Central Park</a:t>
            </a:r>
            <a:endParaRPr lang="ru-RU"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7" name="Picture 9" descr="800px-Metropolitan_Opera_House_At_Lincoln_Center[1]"/>
          <p:cNvPicPr>
            <a:picLocks noChangeAspect="1" noChangeArrowheads="1"/>
          </p:cNvPicPr>
          <p:nvPr/>
        </p:nvPicPr>
        <p:blipFill>
          <a:blip r:embed="rId2" cstate="print"/>
          <a:srcRect/>
          <a:stretch>
            <a:fillRect/>
          </a:stretch>
        </p:blipFill>
        <p:spPr bwMode="auto">
          <a:xfrm>
            <a:off x="4572000" y="3810000"/>
            <a:ext cx="4195763" cy="2879725"/>
          </a:xfrm>
          <a:prstGeom prst="rect">
            <a:avLst/>
          </a:prstGeom>
          <a:noFill/>
          <a:ln w="9525">
            <a:solidFill>
              <a:schemeClr val="bg2"/>
            </a:solidFill>
            <a:miter lim="800000"/>
            <a:headEnd/>
            <a:tailEnd/>
          </a:ln>
        </p:spPr>
      </p:pic>
      <p:pic>
        <p:nvPicPr>
          <p:cNvPr id="32776" name="Picture 8" descr="New_York_City_Opera[1]"/>
          <p:cNvPicPr>
            <a:picLocks noChangeAspect="1" noChangeArrowheads="1"/>
          </p:cNvPicPr>
          <p:nvPr/>
        </p:nvPicPr>
        <p:blipFill>
          <a:blip r:embed="rId3" cstate="print"/>
          <a:srcRect/>
          <a:stretch>
            <a:fillRect/>
          </a:stretch>
        </p:blipFill>
        <p:spPr bwMode="auto">
          <a:xfrm>
            <a:off x="304800" y="3810000"/>
            <a:ext cx="3840163" cy="2879725"/>
          </a:xfrm>
          <a:prstGeom prst="rect">
            <a:avLst/>
          </a:prstGeom>
          <a:noFill/>
          <a:ln w="9525">
            <a:solidFill>
              <a:schemeClr val="bg2"/>
            </a:solidFill>
            <a:miter lim="800000"/>
            <a:headEnd/>
            <a:tailEnd/>
          </a:ln>
        </p:spPr>
      </p:pic>
      <p:pic>
        <p:nvPicPr>
          <p:cNvPr id="32775" name="Picture 7" descr="800px-Avery_Fisher_Hall[1]"/>
          <p:cNvPicPr>
            <a:picLocks noChangeAspect="1" noChangeArrowheads="1"/>
          </p:cNvPicPr>
          <p:nvPr/>
        </p:nvPicPr>
        <p:blipFill>
          <a:blip r:embed="rId4" cstate="print"/>
          <a:srcRect/>
          <a:stretch>
            <a:fillRect/>
          </a:stretch>
        </p:blipFill>
        <p:spPr bwMode="auto">
          <a:xfrm>
            <a:off x="228600" y="381000"/>
            <a:ext cx="3840163" cy="2879725"/>
          </a:xfrm>
          <a:prstGeom prst="rect">
            <a:avLst/>
          </a:prstGeom>
          <a:noFill/>
          <a:ln w="9525">
            <a:solidFill>
              <a:schemeClr val="bg2"/>
            </a:solidFill>
            <a:miter lim="800000"/>
            <a:headEnd/>
            <a:tailEnd/>
          </a:ln>
        </p:spPr>
      </p:pic>
      <p:sp>
        <p:nvSpPr>
          <p:cNvPr id="32771" name="Rectangle 3"/>
          <p:cNvSpPr>
            <a:spLocks noGrp="1" noChangeArrowheads="1"/>
          </p:cNvSpPr>
          <p:nvPr>
            <p:ph type="body" idx="1"/>
          </p:nvPr>
        </p:nvSpPr>
        <p:spPr>
          <a:xfrm>
            <a:off x="3962400" y="1600200"/>
            <a:ext cx="5181600" cy="2133600"/>
          </a:xfrm>
        </p:spPr>
        <p:txBody>
          <a:bodyPr/>
          <a:lstStyle/>
          <a:p>
            <a:pPr algn="ctr">
              <a:lnSpc>
                <a:spcPct val="80000"/>
              </a:lnSpc>
              <a:buFontTx/>
              <a:buNone/>
            </a:pPr>
            <a:r>
              <a:rPr lang="en-US" sz="1800">
                <a:solidFill>
                  <a:srgbClr val="0000FF"/>
                </a:solidFill>
                <a:effectLst/>
              </a:rPr>
              <a:t>The Lincoln Center for the Performing Arts,</a:t>
            </a:r>
            <a:r>
              <a:rPr lang="en-US" sz="1800">
                <a:solidFill>
                  <a:srgbClr val="000000"/>
                </a:solidFill>
                <a:effectLst/>
              </a:rPr>
              <a:t> which includes Jazz at Lincoln Center, the Metropolitan Opera, the New York City Opera, the New York Philharmonic, the New York City Ballet, the Vivian Beaumont Theatre, The Juilliard School and Alice Tully Hall, is the largest performing arts center in the United States.</a:t>
            </a:r>
            <a:r>
              <a:rPr lang="en-US" sz="1800">
                <a:solidFill>
                  <a:srgbClr val="000000"/>
                </a:solidFill>
                <a:effectLst>
                  <a:outerShdw blurRad="38100" dist="38100" dir="2700000" algn="tl">
                    <a:srgbClr val="FFFFFF"/>
                  </a:outerShdw>
                </a:effectLst>
              </a:rPr>
              <a:t> </a:t>
            </a:r>
            <a:endParaRPr lang="ru-RU" sz="1800">
              <a:solidFill>
                <a:srgbClr val="000000"/>
              </a:solidFill>
              <a:effectLst>
                <a:outerShdw blurRad="38100" dist="38100" dir="2700000" algn="tl">
                  <a:srgbClr val="FFFFFF"/>
                </a:outerShdw>
              </a:effectLst>
            </a:endParaRPr>
          </a:p>
        </p:txBody>
      </p:sp>
      <p:sp>
        <p:nvSpPr>
          <p:cNvPr id="32772" name="Rectangle 4"/>
          <p:cNvSpPr>
            <a:spLocks noChangeArrowheads="1"/>
          </p:cNvSpPr>
          <p:nvPr/>
        </p:nvSpPr>
        <p:spPr bwMode="auto">
          <a:xfrm>
            <a:off x="1524000" y="3886200"/>
            <a:ext cx="2595563" cy="366713"/>
          </a:xfrm>
          <a:prstGeom prst="rect">
            <a:avLst/>
          </a:prstGeom>
          <a:noFill/>
          <a:ln w="9525">
            <a:noFill/>
            <a:miter lim="800000"/>
            <a:headEnd/>
            <a:tailEnd/>
          </a:ln>
          <a:effectLst/>
        </p:spPr>
        <p:txBody>
          <a:bodyPr wrap="none">
            <a:spAutoFit/>
          </a:bodyPr>
          <a:lstStyle/>
          <a:p>
            <a:r>
              <a:rPr lang="en-US"/>
              <a:t>New York State Theater</a:t>
            </a:r>
            <a:endParaRPr lang="ru-RU"/>
          </a:p>
        </p:txBody>
      </p:sp>
      <p:sp>
        <p:nvSpPr>
          <p:cNvPr id="32773" name="Rectangle 5"/>
          <p:cNvSpPr>
            <a:spLocks noChangeArrowheads="1"/>
          </p:cNvSpPr>
          <p:nvPr/>
        </p:nvSpPr>
        <p:spPr bwMode="auto">
          <a:xfrm>
            <a:off x="228600" y="381000"/>
            <a:ext cx="1922463" cy="366713"/>
          </a:xfrm>
          <a:prstGeom prst="rect">
            <a:avLst/>
          </a:prstGeom>
          <a:noFill/>
          <a:ln w="9525">
            <a:noFill/>
            <a:miter lim="800000"/>
            <a:headEnd/>
            <a:tailEnd/>
          </a:ln>
          <a:effectLst/>
        </p:spPr>
        <p:txBody>
          <a:bodyPr wrap="none">
            <a:spAutoFit/>
          </a:bodyPr>
          <a:lstStyle/>
          <a:p>
            <a:r>
              <a:rPr lang="en-US">
                <a:solidFill>
                  <a:srgbClr val="000000"/>
                </a:solidFill>
              </a:rPr>
              <a:t>Philharmonic Hall</a:t>
            </a:r>
            <a:endParaRPr lang="ru-RU">
              <a:solidFill>
                <a:srgbClr val="000000"/>
              </a:solidFill>
            </a:endParaRPr>
          </a:p>
        </p:txBody>
      </p:sp>
      <p:sp>
        <p:nvSpPr>
          <p:cNvPr id="32774" name="Rectangle 6"/>
          <p:cNvSpPr>
            <a:spLocks noChangeArrowheads="1"/>
          </p:cNvSpPr>
          <p:nvPr/>
        </p:nvSpPr>
        <p:spPr bwMode="auto">
          <a:xfrm>
            <a:off x="5867400" y="3886200"/>
            <a:ext cx="2825750" cy="366713"/>
          </a:xfrm>
          <a:prstGeom prst="rect">
            <a:avLst/>
          </a:prstGeom>
          <a:noFill/>
          <a:ln w="9525">
            <a:noFill/>
            <a:miter lim="800000"/>
            <a:headEnd/>
            <a:tailEnd/>
          </a:ln>
          <a:effectLst/>
        </p:spPr>
        <p:txBody>
          <a:bodyPr wrap="none">
            <a:spAutoFit/>
          </a:bodyPr>
          <a:lstStyle/>
          <a:p>
            <a:r>
              <a:rPr lang="en-US"/>
              <a:t>Metropolitan Opera House</a:t>
            </a:r>
            <a:endParaRPr lang="ru-RU"/>
          </a:p>
        </p:txBody>
      </p:sp>
      <p:sp>
        <p:nvSpPr>
          <p:cNvPr id="32778" name="WordArt 10"/>
          <p:cNvSpPr>
            <a:spLocks noChangeArrowheads="1" noChangeShapeType="1" noTextEdit="1"/>
          </p:cNvSpPr>
          <p:nvPr/>
        </p:nvSpPr>
        <p:spPr bwMode="auto">
          <a:xfrm>
            <a:off x="4495800" y="533400"/>
            <a:ext cx="4419600" cy="685800"/>
          </a:xfrm>
          <a:prstGeom prst="rect">
            <a:avLst/>
          </a:prstGeom>
        </p:spPr>
        <p:txBody>
          <a:bodyPr wrap="none" fromWordArt="1">
            <a:prstTxWarp prst="textPlain">
              <a:avLst>
                <a:gd name="adj" fmla="val 50000"/>
              </a:avLst>
            </a:prstTxWarp>
          </a:bodyPr>
          <a:lstStyle/>
          <a:p>
            <a:pPr algn="ctr"/>
            <a:r>
              <a:rPr lang="en-US"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rPr>
              <a:t>Lincoln Center</a:t>
            </a:r>
            <a:endParaRPr lang="ru-RU"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type="body" idx="1"/>
          </p:nvPr>
        </p:nvSpPr>
        <p:spPr>
          <a:xfrm>
            <a:off x="0" y="1066800"/>
            <a:ext cx="6400800" cy="2590800"/>
          </a:xfrm>
        </p:spPr>
        <p:txBody>
          <a:bodyPr/>
          <a:lstStyle/>
          <a:p>
            <a:pPr algn="ctr">
              <a:lnSpc>
                <a:spcPct val="80000"/>
              </a:lnSpc>
              <a:buFontTx/>
              <a:buNone/>
            </a:pPr>
            <a:r>
              <a:rPr lang="en-US" sz="1800" b="1"/>
              <a:t>    </a:t>
            </a:r>
            <a:r>
              <a:rPr lang="en-US" sz="1800">
                <a:solidFill>
                  <a:srgbClr val="0000FF"/>
                </a:solidFill>
                <a:effectLst/>
              </a:rPr>
              <a:t>The Solomon R. Guggenheim Museum</a:t>
            </a:r>
            <a:r>
              <a:rPr lang="en-US" sz="1800">
                <a:solidFill>
                  <a:srgbClr val="000000"/>
                </a:solidFill>
                <a:effectLst/>
              </a:rPr>
              <a:t>, founded in 1937, is a modern art museum. It is the last major work of Frank Lloyd Wright, </a:t>
            </a:r>
            <a:r>
              <a:rPr lang="ru-RU" sz="1800">
                <a:solidFill>
                  <a:srgbClr val="000000"/>
                </a:solidFill>
                <a:effectLst/>
              </a:rPr>
              <a:t>one of the world's most prominent and influential architects. </a:t>
            </a:r>
            <a:r>
              <a:rPr lang="en-US" sz="1800">
                <a:solidFill>
                  <a:srgbClr val="000000"/>
                </a:solidFill>
                <a:effectLst/>
              </a:rPr>
              <a:t>From the street, the building looks approximately like a white ribbon curled into a cylindrical stack, slightly wider at the top than the bottom. </a:t>
            </a:r>
            <a:r>
              <a:rPr lang="ru-RU" sz="1800">
                <a:solidFill>
                  <a:srgbClr val="000000"/>
                </a:solidFill>
                <a:effectLst/>
              </a:rPr>
              <a:t>Paintings are displayed along the walls of the spiral and also in viewing rooms found at stages along the way. The Guggenheim was founded to showcase avant-garde art by early modernists such as Wassily Kandinsky and Piet Mondrian.</a:t>
            </a:r>
          </a:p>
        </p:txBody>
      </p:sp>
      <p:pic>
        <p:nvPicPr>
          <p:cNvPr id="33796" name="Picture 4" descr="009NYC_Guggenheim"/>
          <p:cNvPicPr>
            <a:picLocks noChangeAspect="1" noChangeArrowheads="1"/>
          </p:cNvPicPr>
          <p:nvPr/>
        </p:nvPicPr>
        <p:blipFill>
          <a:blip r:embed="rId2" cstate="print"/>
          <a:srcRect/>
          <a:stretch>
            <a:fillRect/>
          </a:stretch>
        </p:blipFill>
        <p:spPr bwMode="auto">
          <a:xfrm>
            <a:off x="152400" y="3810000"/>
            <a:ext cx="4318000" cy="2878138"/>
          </a:xfrm>
          <a:prstGeom prst="rect">
            <a:avLst/>
          </a:prstGeom>
          <a:noFill/>
          <a:ln w="9525">
            <a:solidFill>
              <a:schemeClr val="bg2"/>
            </a:solidFill>
            <a:miter lim="800000"/>
            <a:headEnd/>
            <a:tailEnd/>
          </a:ln>
        </p:spPr>
      </p:pic>
      <p:pic>
        <p:nvPicPr>
          <p:cNvPr id="33799" name="Picture 7" descr="NYC_Guggenheim-1[1]"/>
          <p:cNvPicPr>
            <a:picLocks noChangeAspect="1" noChangeArrowheads="1"/>
          </p:cNvPicPr>
          <p:nvPr/>
        </p:nvPicPr>
        <p:blipFill>
          <a:blip r:embed="rId3" cstate="print"/>
          <a:srcRect/>
          <a:stretch>
            <a:fillRect/>
          </a:stretch>
        </p:blipFill>
        <p:spPr bwMode="auto">
          <a:xfrm>
            <a:off x="4648200" y="3810000"/>
            <a:ext cx="4318000" cy="2878138"/>
          </a:xfrm>
          <a:prstGeom prst="rect">
            <a:avLst/>
          </a:prstGeom>
          <a:noFill/>
          <a:ln w="9525">
            <a:solidFill>
              <a:schemeClr val="bg2"/>
            </a:solidFill>
            <a:miter lim="800000"/>
            <a:headEnd/>
            <a:tailEnd/>
          </a:ln>
        </p:spPr>
      </p:pic>
      <p:pic>
        <p:nvPicPr>
          <p:cNvPr id="33800" name="Picture 8" descr="449px-Wfm_guggenheim_interior[1]"/>
          <p:cNvPicPr>
            <a:picLocks noChangeAspect="1" noChangeArrowheads="1"/>
          </p:cNvPicPr>
          <p:nvPr/>
        </p:nvPicPr>
        <p:blipFill>
          <a:blip r:embed="rId4" cstate="print"/>
          <a:srcRect/>
          <a:stretch>
            <a:fillRect/>
          </a:stretch>
        </p:blipFill>
        <p:spPr bwMode="auto">
          <a:xfrm>
            <a:off x="6553200" y="228600"/>
            <a:ext cx="2425700" cy="3240088"/>
          </a:xfrm>
          <a:prstGeom prst="rect">
            <a:avLst/>
          </a:prstGeom>
          <a:noFill/>
          <a:ln w="9525">
            <a:solidFill>
              <a:schemeClr val="bg2"/>
            </a:solidFill>
            <a:miter lim="800000"/>
            <a:headEnd/>
            <a:tailEnd/>
          </a:ln>
        </p:spPr>
      </p:pic>
      <p:sp>
        <p:nvSpPr>
          <p:cNvPr id="33801" name="WordArt 9"/>
          <p:cNvSpPr>
            <a:spLocks noChangeArrowheads="1" noChangeShapeType="1" noTextEdit="1"/>
          </p:cNvSpPr>
          <p:nvPr/>
        </p:nvSpPr>
        <p:spPr bwMode="auto">
          <a:xfrm>
            <a:off x="228600" y="304800"/>
            <a:ext cx="6172200" cy="685800"/>
          </a:xfrm>
          <a:prstGeom prst="rect">
            <a:avLst/>
          </a:prstGeom>
        </p:spPr>
        <p:txBody>
          <a:bodyPr wrap="none" fromWordArt="1">
            <a:prstTxWarp prst="textPlain">
              <a:avLst>
                <a:gd name="adj" fmla="val 50000"/>
              </a:avLst>
            </a:prstTxWarp>
          </a:bodyPr>
          <a:lstStyle/>
          <a:p>
            <a:pPr algn="ctr"/>
            <a:r>
              <a:rPr lang="en-US"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rPr>
              <a:t>Solomon R.Guggenheim Museum</a:t>
            </a:r>
            <a:endParaRPr lang="ru-RU"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body" idx="1"/>
          </p:nvPr>
        </p:nvSpPr>
        <p:spPr>
          <a:xfrm>
            <a:off x="3886200" y="914400"/>
            <a:ext cx="5257800" cy="2819400"/>
          </a:xfrm>
        </p:spPr>
        <p:txBody>
          <a:bodyPr/>
          <a:lstStyle/>
          <a:p>
            <a:pPr algn="ctr">
              <a:lnSpc>
                <a:spcPct val="80000"/>
              </a:lnSpc>
              <a:buFontTx/>
              <a:buNone/>
            </a:pPr>
            <a:r>
              <a:rPr lang="en-US" sz="1800">
                <a:solidFill>
                  <a:schemeClr val="bg2"/>
                </a:solidFill>
                <a:effectLst/>
              </a:rPr>
              <a:t>The American Museum of Natural History</a:t>
            </a:r>
            <a:r>
              <a:rPr lang="en-US" sz="1800">
                <a:effectLst/>
              </a:rPr>
              <a:t> </a:t>
            </a:r>
            <a:r>
              <a:rPr lang="en-US" sz="1800">
                <a:solidFill>
                  <a:srgbClr val="000000"/>
                </a:solidFill>
                <a:effectLst/>
              </a:rPr>
              <a:t>has a scientific staff of more than 200, and sponsors over 100 special field expeditions each year. The Museum boasts habitat groups of African, Asian and North American mammals, the "Star of India", the largest blue sapphire in the world,</a:t>
            </a:r>
            <a:r>
              <a:rPr lang="en-US" sz="1800" b="1">
                <a:solidFill>
                  <a:srgbClr val="000000"/>
                </a:solidFill>
                <a:effectLst/>
              </a:rPr>
              <a:t> </a:t>
            </a:r>
            <a:r>
              <a:rPr lang="en-US" sz="1800">
                <a:solidFill>
                  <a:srgbClr val="000000"/>
                </a:solidFill>
                <a:effectLst/>
              </a:rPr>
              <a:t>an interesting illustration of the growth and development of man. The Hayden Planetarium, connected to the museum, is now part of the Rose Center for Earth and Space, housed in a glass cube containing the spherical Space Theater.</a:t>
            </a:r>
            <a:endParaRPr lang="ru-RU" sz="1800">
              <a:solidFill>
                <a:srgbClr val="000000"/>
              </a:solidFill>
              <a:effectLst/>
            </a:endParaRPr>
          </a:p>
        </p:txBody>
      </p:sp>
      <p:pic>
        <p:nvPicPr>
          <p:cNvPr id="34820" name="Picture 4" descr="Amnh[1]"/>
          <p:cNvPicPr>
            <a:picLocks noChangeAspect="1" noChangeArrowheads="1"/>
          </p:cNvPicPr>
          <p:nvPr/>
        </p:nvPicPr>
        <p:blipFill>
          <a:blip r:embed="rId2" cstate="print"/>
          <a:srcRect/>
          <a:stretch>
            <a:fillRect/>
          </a:stretch>
        </p:blipFill>
        <p:spPr bwMode="auto">
          <a:xfrm>
            <a:off x="152400" y="152400"/>
            <a:ext cx="3962400" cy="2879725"/>
          </a:xfrm>
          <a:prstGeom prst="rect">
            <a:avLst/>
          </a:prstGeom>
          <a:noFill/>
          <a:ln w="9525">
            <a:solidFill>
              <a:schemeClr val="bg2"/>
            </a:solidFill>
            <a:miter lim="800000"/>
            <a:headEnd/>
            <a:tailEnd/>
          </a:ln>
        </p:spPr>
      </p:pic>
      <p:pic>
        <p:nvPicPr>
          <p:cNvPr id="34821" name="Picture 5" descr="Amnh_fg08[1]"/>
          <p:cNvPicPr>
            <a:picLocks noChangeAspect="1" noChangeArrowheads="1"/>
          </p:cNvPicPr>
          <p:nvPr/>
        </p:nvPicPr>
        <p:blipFill>
          <a:blip r:embed="rId3" cstate="print"/>
          <a:srcRect/>
          <a:stretch>
            <a:fillRect/>
          </a:stretch>
        </p:blipFill>
        <p:spPr bwMode="auto">
          <a:xfrm>
            <a:off x="152400" y="3124200"/>
            <a:ext cx="2879725" cy="2159000"/>
          </a:xfrm>
          <a:prstGeom prst="rect">
            <a:avLst/>
          </a:prstGeom>
          <a:noFill/>
          <a:ln w="9525">
            <a:solidFill>
              <a:schemeClr val="bg2"/>
            </a:solidFill>
            <a:miter lim="800000"/>
            <a:headEnd/>
            <a:tailEnd/>
          </a:ln>
        </p:spPr>
      </p:pic>
      <p:pic>
        <p:nvPicPr>
          <p:cNvPr id="34822" name="Picture 6" descr="Amnh_fg09[1]"/>
          <p:cNvPicPr>
            <a:picLocks noChangeAspect="1" noChangeArrowheads="1"/>
          </p:cNvPicPr>
          <p:nvPr/>
        </p:nvPicPr>
        <p:blipFill>
          <a:blip r:embed="rId4" cstate="print"/>
          <a:srcRect/>
          <a:stretch>
            <a:fillRect/>
          </a:stretch>
        </p:blipFill>
        <p:spPr bwMode="auto">
          <a:xfrm>
            <a:off x="6248400" y="3657600"/>
            <a:ext cx="2684463" cy="2159000"/>
          </a:xfrm>
          <a:prstGeom prst="rect">
            <a:avLst/>
          </a:prstGeom>
          <a:noFill/>
          <a:ln w="9525">
            <a:solidFill>
              <a:schemeClr val="bg2"/>
            </a:solidFill>
            <a:miter lim="800000"/>
            <a:headEnd/>
            <a:tailEnd/>
          </a:ln>
        </p:spPr>
      </p:pic>
      <p:sp>
        <p:nvSpPr>
          <p:cNvPr id="34824" name="WordArt 8"/>
          <p:cNvSpPr>
            <a:spLocks noChangeArrowheads="1" noChangeShapeType="1" noTextEdit="1"/>
          </p:cNvSpPr>
          <p:nvPr/>
        </p:nvSpPr>
        <p:spPr bwMode="auto">
          <a:xfrm>
            <a:off x="3810000" y="152400"/>
            <a:ext cx="5181600" cy="685800"/>
          </a:xfrm>
          <a:prstGeom prst="rect">
            <a:avLst/>
          </a:prstGeom>
        </p:spPr>
        <p:txBody>
          <a:bodyPr wrap="none" fromWordArt="1">
            <a:prstTxWarp prst="textPlain">
              <a:avLst>
                <a:gd name="adj" fmla="val 50000"/>
              </a:avLst>
            </a:prstTxWarp>
          </a:bodyPr>
          <a:lstStyle/>
          <a:p>
            <a:pPr algn="ctr"/>
            <a:r>
              <a:rPr lang="en-US"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rPr>
              <a:t>Museum of Natural History</a:t>
            </a:r>
            <a:endParaRPr lang="ru-RU"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endParaRPr>
          </a:p>
        </p:txBody>
      </p:sp>
      <p:pic>
        <p:nvPicPr>
          <p:cNvPr id="34826" name="Picture 10" descr="800px-Day117anaturalhistoryzi[1]"/>
          <p:cNvPicPr>
            <a:picLocks noChangeAspect="1" noChangeArrowheads="1"/>
          </p:cNvPicPr>
          <p:nvPr/>
        </p:nvPicPr>
        <p:blipFill>
          <a:blip r:embed="rId5" cstate="print"/>
          <a:srcRect/>
          <a:stretch>
            <a:fillRect/>
          </a:stretch>
        </p:blipFill>
        <p:spPr bwMode="auto">
          <a:xfrm>
            <a:off x="3200400" y="4419600"/>
            <a:ext cx="2879725" cy="2160588"/>
          </a:xfrm>
          <a:prstGeom prst="rect">
            <a:avLst/>
          </a:prstGeom>
          <a:noFill/>
          <a:ln w="9525">
            <a:solidFill>
              <a:schemeClr val="bg2"/>
            </a:solidFill>
            <a:miter lim="800000"/>
            <a:headEnd/>
            <a:tailEnd/>
          </a:ln>
        </p:spPr>
      </p:pic>
      <p:sp>
        <p:nvSpPr>
          <p:cNvPr id="34827" name="Rectangle 11"/>
          <p:cNvSpPr>
            <a:spLocks noChangeArrowheads="1"/>
          </p:cNvSpPr>
          <p:nvPr/>
        </p:nvSpPr>
        <p:spPr bwMode="auto">
          <a:xfrm>
            <a:off x="6705600" y="5867400"/>
            <a:ext cx="1812925" cy="366713"/>
          </a:xfrm>
          <a:prstGeom prst="rect">
            <a:avLst/>
          </a:prstGeom>
          <a:noFill/>
          <a:ln w="9525">
            <a:noFill/>
            <a:miter lim="800000"/>
            <a:headEnd/>
            <a:tailEnd/>
          </a:ln>
          <a:effectLst/>
        </p:spPr>
        <p:txBody>
          <a:bodyPr wrap="none" anchor="ctr">
            <a:spAutoFit/>
          </a:bodyPr>
          <a:lstStyle/>
          <a:p>
            <a:r>
              <a:rPr lang="en-US" b="1"/>
              <a:t>Planetarium</a:t>
            </a:r>
          </a:p>
        </p:txBody>
      </p:sp>
      <p:sp>
        <p:nvSpPr>
          <p:cNvPr id="34828" name="Rectangle 12"/>
          <p:cNvSpPr>
            <a:spLocks noChangeArrowheads="1"/>
          </p:cNvSpPr>
          <p:nvPr/>
        </p:nvSpPr>
        <p:spPr bwMode="auto">
          <a:xfrm>
            <a:off x="3200400" y="4419600"/>
            <a:ext cx="1130300" cy="366713"/>
          </a:xfrm>
          <a:prstGeom prst="rect">
            <a:avLst/>
          </a:prstGeom>
          <a:noFill/>
          <a:ln w="9525">
            <a:noFill/>
            <a:miter lim="800000"/>
            <a:headEnd/>
            <a:tailEnd/>
          </a:ln>
          <a:effectLst/>
        </p:spPr>
        <p:txBody>
          <a:bodyPr wrap="none">
            <a:spAutoFit/>
          </a:bodyPr>
          <a:lstStyle/>
          <a:p>
            <a:r>
              <a:rPr lang="en-US" b="1"/>
              <a:t>Day 117</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52" name="Picture 12" descr="800px-Metropolitan_fg03[1]"/>
          <p:cNvPicPr>
            <a:picLocks noChangeAspect="1" noChangeArrowheads="1"/>
          </p:cNvPicPr>
          <p:nvPr/>
        </p:nvPicPr>
        <p:blipFill>
          <a:blip r:embed="rId2" cstate="print"/>
          <a:srcRect/>
          <a:stretch>
            <a:fillRect/>
          </a:stretch>
        </p:blipFill>
        <p:spPr bwMode="auto">
          <a:xfrm>
            <a:off x="2590800" y="3810000"/>
            <a:ext cx="3360738" cy="2520950"/>
          </a:xfrm>
          <a:prstGeom prst="rect">
            <a:avLst/>
          </a:prstGeom>
          <a:noFill/>
          <a:ln w="9525">
            <a:solidFill>
              <a:schemeClr val="bg2"/>
            </a:solidFill>
            <a:miter lim="800000"/>
            <a:headEnd/>
            <a:tailEnd/>
          </a:ln>
        </p:spPr>
      </p:pic>
      <p:pic>
        <p:nvPicPr>
          <p:cNvPr id="35849" name="Picture 9" descr="779px-Middle_Age_Main_Hall[1]"/>
          <p:cNvPicPr>
            <a:picLocks noChangeAspect="1" noChangeArrowheads="1"/>
          </p:cNvPicPr>
          <p:nvPr/>
        </p:nvPicPr>
        <p:blipFill>
          <a:blip r:embed="rId3" cstate="print"/>
          <a:srcRect/>
          <a:stretch>
            <a:fillRect/>
          </a:stretch>
        </p:blipFill>
        <p:spPr bwMode="auto">
          <a:xfrm>
            <a:off x="5715000" y="4114800"/>
            <a:ext cx="3271838" cy="2519363"/>
          </a:xfrm>
          <a:prstGeom prst="rect">
            <a:avLst/>
          </a:prstGeom>
          <a:noFill/>
          <a:ln w="9525">
            <a:solidFill>
              <a:schemeClr val="bg2"/>
            </a:solidFill>
            <a:miter lim="800000"/>
            <a:headEnd/>
            <a:tailEnd/>
          </a:ln>
        </p:spPr>
      </p:pic>
      <p:sp>
        <p:nvSpPr>
          <p:cNvPr id="35843" name="Rectangle 3"/>
          <p:cNvSpPr>
            <a:spLocks noGrp="1" noChangeArrowheads="1"/>
          </p:cNvSpPr>
          <p:nvPr>
            <p:ph type="body" idx="1"/>
          </p:nvPr>
        </p:nvSpPr>
        <p:spPr>
          <a:xfrm>
            <a:off x="-152400" y="1066800"/>
            <a:ext cx="5334000" cy="2514600"/>
          </a:xfrm>
          <a:ln/>
        </p:spPr>
        <p:txBody>
          <a:bodyPr/>
          <a:lstStyle/>
          <a:p>
            <a:pPr algn="ctr">
              <a:lnSpc>
                <a:spcPct val="80000"/>
              </a:lnSpc>
              <a:buFontTx/>
              <a:buNone/>
            </a:pPr>
            <a:r>
              <a:rPr lang="en-US" sz="1800"/>
              <a:t>   </a:t>
            </a:r>
            <a:r>
              <a:rPr lang="en-US" sz="1800">
                <a:solidFill>
                  <a:schemeClr val="bg2"/>
                </a:solidFill>
                <a:effectLst/>
              </a:rPr>
              <a:t>The Metropolitan Museum of Art</a:t>
            </a:r>
            <a:r>
              <a:rPr lang="en-US" sz="1800">
                <a:solidFill>
                  <a:srgbClr val="000000"/>
                </a:solidFill>
                <a:effectLst/>
              </a:rPr>
              <a:t> is one of the world's largest and most important art museums. The main building is located on the eastern edge of Central Park. The Met's permanent collection contains more than two million works of art, divided into nineteen curatorial departments. In addition to its permanent exhibitions, the Met organizes and hosts large traveling shows throughout the year.</a:t>
            </a:r>
            <a:endParaRPr lang="ru-RU" sz="1800">
              <a:solidFill>
                <a:srgbClr val="000000"/>
              </a:solidFill>
              <a:effectLst/>
            </a:endParaRPr>
          </a:p>
        </p:txBody>
      </p:sp>
      <p:pic>
        <p:nvPicPr>
          <p:cNvPr id="35844" name="Picture 4" descr="metropolitan-museum-of-art"/>
          <p:cNvPicPr>
            <a:picLocks noChangeAspect="1" noChangeArrowheads="1"/>
          </p:cNvPicPr>
          <p:nvPr/>
        </p:nvPicPr>
        <p:blipFill>
          <a:blip r:embed="rId4" cstate="print"/>
          <a:srcRect/>
          <a:stretch>
            <a:fillRect/>
          </a:stretch>
        </p:blipFill>
        <p:spPr bwMode="auto">
          <a:xfrm>
            <a:off x="5105400" y="838200"/>
            <a:ext cx="3840163" cy="2879725"/>
          </a:xfrm>
          <a:prstGeom prst="rect">
            <a:avLst/>
          </a:prstGeom>
          <a:noFill/>
          <a:ln w="9525">
            <a:solidFill>
              <a:schemeClr val="bg2"/>
            </a:solidFill>
            <a:miter lim="800000"/>
            <a:headEnd/>
            <a:tailEnd/>
          </a:ln>
        </p:spPr>
      </p:pic>
      <p:sp>
        <p:nvSpPr>
          <p:cNvPr id="35848" name="Rectangle 8"/>
          <p:cNvSpPr>
            <a:spLocks noChangeArrowheads="1"/>
          </p:cNvSpPr>
          <p:nvPr/>
        </p:nvSpPr>
        <p:spPr bwMode="auto">
          <a:xfrm>
            <a:off x="6324600" y="6248400"/>
            <a:ext cx="1970088" cy="366713"/>
          </a:xfrm>
          <a:prstGeom prst="rect">
            <a:avLst/>
          </a:prstGeom>
          <a:noFill/>
          <a:ln w="9525">
            <a:noFill/>
            <a:miter lim="800000"/>
            <a:headEnd/>
            <a:tailEnd/>
          </a:ln>
          <a:effectLst/>
        </p:spPr>
        <p:txBody>
          <a:bodyPr wrap="none" anchor="ctr">
            <a:spAutoFit/>
          </a:bodyPr>
          <a:lstStyle/>
          <a:p>
            <a:r>
              <a:rPr lang="en-US" b="1"/>
              <a:t>Middle Age Hall</a:t>
            </a:r>
          </a:p>
        </p:txBody>
      </p:sp>
      <p:pic>
        <p:nvPicPr>
          <p:cNvPr id="35851" name="Picture 11" descr="Image:Roman Statue.jpg">
            <a:hlinkClick r:id="rId5"/>
          </p:cNvPr>
          <p:cNvPicPr>
            <a:picLocks noChangeAspect="1" noChangeArrowheads="1"/>
          </p:cNvPicPr>
          <p:nvPr/>
        </p:nvPicPr>
        <p:blipFill>
          <a:blip r:embed="rId6" cstate="print"/>
          <a:srcRect/>
          <a:stretch>
            <a:fillRect/>
          </a:stretch>
        </p:blipFill>
        <p:spPr bwMode="auto">
          <a:xfrm>
            <a:off x="152400" y="3429000"/>
            <a:ext cx="2332038" cy="3238500"/>
          </a:xfrm>
          <a:prstGeom prst="rect">
            <a:avLst/>
          </a:prstGeom>
          <a:noFill/>
          <a:ln w="9525">
            <a:solidFill>
              <a:schemeClr val="bg2"/>
            </a:solidFill>
            <a:miter lim="800000"/>
            <a:headEnd/>
            <a:tailEnd/>
          </a:ln>
        </p:spPr>
      </p:pic>
      <p:sp>
        <p:nvSpPr>
          <p:cNvPr id="35853" name="Rectangle 13"/>
          <p:cNvSpPr>
            <a:spLocks noChangeArrowheads="1"/>
          </p:cNvSpPr>
          <p:nvPr/>
        </p:nvSpPr>
        <p:spPr bwMode="auto">
          <a:xfrm>
            <a:off x="457200" y="3429000"/>
            <a:ext cx="1812925" cy="366713"/>
          </a:xfrm>
          <a:prstGeom prst="rect">
            <a:avLst/>
          </a:prstGeom>
          <a:noFill/>
          <a:ln w="9525">
            <a:noFill/>
            <a:miter lim="800000"/>
            <a:headEnd/>
            <a:tailEnd/>
          </a:ln>
          <a:effectLst/>
        </p:spPr>
        <p:txBody>
          <a:bodyPr wrap="none">
            <a:spAutoFit/>
          </a:bodyPr>
          <a:lstStyle/>
          <a:p>
            <a:r>
              <a:rPr lang="en-US" b="1"/>
              <a:t>Roman Statue</a:t>
            </a:r>
            <a:endParaRPr lang="ru-RU" b="1"/>
          </a:p>
        </p:txBody>
      </p:sp>
      <p:sp>
        <p:nvSpPr>
          <p:cNvPr id="35854" name="WordArt 14"/>
          <p:cNvSpPr>
            <a:spLocks noChangeArrowheads="1" noChangeShapeType="1" noTextEdit="1"/>
          </p:cNvSpPr>
          <p:nvPr/>
        </p:nvSpPr>
        <p:spPr bwMode="auto">
          <a:xfrm>
            <a:off x="228600" y="152400"/>
            <a:ext cx="6172200" cy="685800"/>
          </a:xfrm>
          <a:prstGeom prst="rect">
            <a:avLst/>
          </a:prstGeom>
        </p:spPr>
        <p:txBody>
          <a:bodyPr wrap="none" fromWordArt="1">
            <a:prstTxWarp prst="textPlain">
              <a:avLst>
                <a:gd name="adj" fmla="val 50000"/>
              </a:avLst>
            </a:prstTxWarp>
          </a:bodyPr>
          <a:lstStyle/>
          <a:p>
            <a:pPr algn="ctr"/>
            <a:r>
              <a:rPr lang="en-US"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rPr>
              <a:t>Metropolitan Museum of Art</a:t>
            </a:r>
            <a:endParaRPr lang="ru-RU"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xfrm>
            <a:off x="5334000" y="2590800"/>
            <a:ext cx="3581400" cy="4114800"/>
          </a:xfrm>
        </p:spPr>
        <p:txBody>
          <a:bodyPr/>
          <a:lstStyle/>
          <a:p>
            <a:pPr>
              <a:buFontTx/>
              <a:buNone/>
            </a:pPr>
            <a:r>
              <a:rPr lang="ru-RU" sz="2800" b="1">
                <a:solidFill>
                  <a:srgbClr val="000000"/>
                </a:solidFill>
                <a:effectLst>
                  <a:outerShdw blurRad="38100" dist="38100" dir="2700000" algn="tl">
                    <a:srgbClr val="FFFFFF"/>
                  </a:outerShdw>
                </a:effectLst>
              </a:rPr>
              <a:t>The five boroughs:</a:t>
            </a:r>
            <a:r>
              <a:rPr lang="ru-RU" sz="2800"/>
              <a:t> </a:t>
            </a:r>
            <a:r>
              <a:rPr lang="ru-RU" sz="2800" b="1">
                <a:solidFill>
                  <a:schemeClr val="bg1"/>
                </a:solidFill>
              </a:rPr>
              <a:t>1: </a:t>
            </a:r>
            <a:r>
              <a:rPr lang="ru-RU" sz="2800" b="1">
                <a:solidFill>
                  <a:srgbClr val="000099"/>
                </a:solidFill>
              </a:rPr>
              <a:t>Manhattan</a:t>
            </a:r>
            <a:r>
              <a:rPr lang="ru-RU" sz="2800">
                <a:solidFill>
                  <a:schemeClr val="bg1"/>
                </a:solidFill>
              </a:rPr>
              <a:t>,</a:t>
            </a:r>
            <a:r>
              <a:rPr lang="ru-RU" sz="2800"/>
              <a:t> </a:t>
            </a:r>
            <a:r>
              <a:rPr lang="ru-RU" sz="2800" b="1">
                <a:solidFill>
                  <a:srgbClr val="FFFF00"/>
                </a:solidFill>
              </a:rPr>
              <a:t>2: Brooklyn</a:t>
            </a:r>
            <a:r>
              <a:rPr lang="ru-RU" sz="2800">
                <a:solidFill>
                  <a:srgbClr val="FFFF00"/>
                </a:solidFill>
              </a:rPr>
              <a:t>,</a:t>
            </a:r>
            <a:r>
              <a:rPr lang="ru-RU" sz="2800"/>
              <a:t> </a:t>
            </a:r>
            <a:r>
              <a:rPr lang="ru-RU" sz="2800" b="1">
                <a:solidFill>
                  <a:srgbClr val="FF6600"/>
                </a:solidFill>
              </a:rPr>
              <a:t>3: Queens</a:t>
            </a:r>
            <a:r>
              <a:rPr lang="ru-RU" sz="2800">
                <a:solidFill>
                  <a:srgbClr val="FF6600"/>
                </a:solidFill>
              </a:rPr>
              <a:t>,</a:t>
            </a:r>
            <a:r>
              <a:rPr lang="ru-RU" sz="2800"/>
              <a:t> </a:t>
            </a:r>
            <a:r>
              <a:rPr lang="ru-RU" sz="2800" b="1">
                <a:solidFill>
                  <a:srgbClr val="FF0000"/>
                </a:solidFill>
              </a:rPr>
              <a:t>4: Bronx</a:t>
            </a:r>
            <a:r>
              <a:rPr lang="ru-RU" sz="2800">
                <a:solidFill>
                  <a:srgbClr val="FF0000"/>
                </a:solidFill>
              </a:rPr>
              <a:t>,</a:t>
            </a:r>
            <a:r>
              <a:rPr lang="ru-RU" sz="2800"/>
              <a:t> </a:t>
            </a:r>
            <a:r>
              <a:rPr lang="ru-RU" sz="2800" b="1">
                <a:solidFill>
                  <a:srgbClr val="800080"/>
                </a:solidFill>
              </a:rPr>
              <a:t>5: Staten Island</a:t>
            </a:r>
          </a:p>
        </p:txBody>
      </p:sp>
      <p:pic>
        <p:nvPicPr>
          <p:cNvPr id="57347" name="Picture 3" descr="616px-5_Boroughs_Labels_New_York_City_Map_Julius_Schorzman[1]"/>
          <p:cNvPicPr>
            <a:picLocks noChangeAspect="1" noChangeArrowheads="1"/>
          </p:cNvPicPr>
          <p:nvPr/>
        </p:nvPicPr>
        <p:blipFill>
          <a:blip r:embed="rId2" cstate="print"/>
          <a:srcRect/>
          <a:stretch>
            <a:fillRect/>
          </a:stretch>
        </p:blipFill>
        <p:spPr bwMode="auto">
          <a:xfrm>
            <a:off x="152400" y="762000"/>
            <a:ext cx="5175250" cy="5040313"/>
          </a:xfrm>
          <a:prstGeom prst="rect">
            <a:avLst/>
          </a:prstGeom>
          <a:noFill/>
          <a:ln w="9525">
            <a:solidFill>
              <a:srgbClr val="0000FF"/>
            </a:solidFill>
            <a:miter lim="800000"/>
            <a:headEnd/>
            <a:tailEnd/>
          </a:ln>
        </p:spPr>
      </p:pic>
      <p:sp>
        <p:nvSpPr>
          <p:cNvPr id="57348" name="Rectangle 4"/>
          <p:cNvSpPr>
            <a:spLocks noChangeArrowheads="1"/>
          </p:cNvSpPr>
          <p:nvPr/>
        </p:nvSpPr>
        <p:spPr bwMode="auto">
          <a:xfrm>
            <a:off x="5334000" y="304800"/>
            <a:ext cx="3581400" cy="1920875"/>
          </a:xfrm>
          <a:prstGeom prst="rect">
            <a:avLst/>
          </a:prstGeom>
          <a:noFill/>
          <a:ln w="9525">
            <a:noFill/>
            <a:miter lim="800000"/>
            <a:headEnd/>
            <a:tailEnd/>
          </a:ln>
          <a:effectLst/>
        </p:spPr>
        <p:txBody>
          <a:bodyPr anchor="ctr">
            <a:spAutoFit/>
          </a:bodyPr>
          <a:lstStyle/>
          <a:p>
            <a:pPr algn="ctr"/>
            <a:r>
              <a:rPr lang="en-US" sz="2000">
                <a:solidFill>
                  <a:srgbClr val="000000"/>
                </a:solidFill>
              </a:rPr>
              <a:t>New York City is comprised of five boroughs, an unusual form of government used to administer the five constituent counties that make up the city.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6">
                                            <p:txEl>
                                              <p:pRg st="0" end="0"/>
                                            </p:txEl>
                                          </p:spTgt>
                                        </p:tgtEl>
                                        <p:attrNameLst>
                                          <p:attrName>style.visibility</p:attrName>
                                        </p:attrNameLst>
                                      </p:cBhvr>
                                      <p:to>
                                        <p:strVal val="visible"/>
                                      </p:to>
                                    </p:set>
                                    <p:anim calcmode="lin" valueType="num">
                                      <p:cBhvr additive="base">
                                        <p:cTn id="7" dur="500" fill="hold"/>
                                        <p:tgtEl>
                                          <p:spTgt spid="573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734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4343400" y="1066800"/>
            <a:ext cx="4495800" cy="2743200"/>
          </a:xfrm>
        </p:spPr>
        <p:txBody>
          <a:bodyPr/>
          <a:lstStyle/>
          <a:p>
            <a:pPr algn="ctr">
              <a:lnSpc>
                <a:spcPct val="80000"/>
              </a:lnSpc>
              <a:buFontTx/>
              <a:buNone/>
            </a:pPr>
            <a:r>
              <a:rPr lang="en-US" sz="1800" b="1">
                <a:effectLst/>
              </a:rPr>
              <a:t>    </a:t>
            </a:r>
            <a:r>
              <a:rPr lang="en-US" sz="1800">
                <a:solidFill>
                  <a:schemeClr val="bg2"/>
                </a:solidFill>
                <a:effectLst/>
              </a:rPr>
              <a:t>The Cloisters</a:t>
            </a:r>
            <a:r>
              <a:rPr lang="en-US" sz="1800">
                <a:solidFill>
                  <a:srgbClr val="000000"/>
                </a:solidFill>
                <a:effectLst/>
              </a:rPr>
              <a:t> is the branch of the Metropolitan Museum of Art dedicated to the art and architecture of the European middle ages. The Cloisters include the museum building and the adjacent 16,000 m². The Cloisters collection contains approximately five thousand European medieval works of art, with a particular emphasis on pieces dating from the twelfth through the fifteen centuries.</a:t>
            </a:r>
            <a:endParaRPr lang="ru-RU" sz="1800">
              <a:solidFill>
                <a:srgbClr val="000000"/>
              </a:solidFill>
              <a:effectLst/>
            </a:endParaRPr>
          </a:p>
        </p:txBody>
      </p:sp>
      <p:pic>
        <p:nvPicPr>
          <p:cNvPr id="24580" name="Picture 4" descr="Cloisters-garden[1]"/>
          <p:cNvPicPr>
            <a:picLocks noChangeAspect="1" noChangeArrowheads="1"/>
          </p:cNvPicPr>
          <p:nvPr/>
        </p:nvPicPr>
        <p:blipFill>
          <a:blip r:embed="rId2" cstate="print"/>
          <a:srcRect/>
          <a:stretch>
            <a:fillRect/>
          </a:stretch>
        </p:blipFill>
        <p:spPr bwMode="auto">
          <a:xfrm>
            <a:off x="152400" y="3810000"/>
            <a:ext cx="3840163" cy="2879725"/>
          </a:xfrm>
          <a:prstGeom prst="rect">
            <a:avLst/>
          </a:prstGeom>
          <a:noFill/>
          <a:ln w="9525">
            <a:solidFill>
              <a:schemeClr val="bg2"/>
            </a:solidFill>
            <a:miter lim="800000"/>
            <a:headEnd/>
            <a:tailEnd/>
          </a:ln>
        </p:spPr>
      </p:pic>
      <p:sp>
        <p:nvSpPr>
          <p:cNvPr id="24581" name="Rectangle 5"/>
          <p:cNvSpPr>
            <a:spLocks noChangeArrowheads="1"/>
          </p:cNvSpPr>
          <p:nvPr/>
        </p:nvSpPr>
        <p:spPr bwMode="auto">
          <a:xfrm>
            <a:off x="228600" y="6248400"/>
            <a:ext cx="1819275" cy="366713"/>
          </a:xfrm>
          <a:prstGeom prst="rect">
            <a:avLst/>
          </a:prstGeom>
          <a:noFill/>
          <a:ln w="9525">
            <a:noFill/>
            <a:miter lim="800000"/>
            <a:headEnd/>
            <a:tailEnd/>
          </a:ln>
          <a:effectLst/>
        </p:spPr>
        <p:txBody>
          <a:bodyPr wrap="none" anchor="ctr">
            <a:spAutoFit/>
          </a:bodyPr>
          <a:lstStyle/>
          <a:p>
            <a:r>
              <a:rPr lang="ru-RU">
                <a:solidFill>
                  <a:srgbClr val="000000"/>
                </a:solidFill>
              </a:rPr>
              <a:t>Cloisters-garden</a:t>
            </a:r>
          </a:p>
        </p:txBody>
      </p:sp>
      <p:pic>
        <p:nvPicPr>
          <p:cNvPr id="24582" name="Picture 6" descr="800px-Crucifixion_from_the_Stations_of_the_Cross[1]"/>
          <p:cNvPicPr>
            <a:picLocks noChangeAspect="1" noChangeArrowheads="1"/>
          </p:cNvPicPr>
          <p:nvPr/>
        </p:nvPicPr>
        <p:blipFill>
          <a:blip r:embed="rId3" cstate="print"/>
          <a:srcRect/>
          <a:stretch>
            <a:fillRect/>
          </a:stretch>
        </p:blipFill>
        <p:spPr bwMode="auto">
          <a:xfrm>
            <a:off x="152400" y="685800"/>
            <a:ext cx="4332288" cy="2879725"/>
          </a:xfrm>
          <a:prstGeom prst="rect">
            <a:avLst/>
          </a:prstGeom>
          <a:noFill/>
          <a:ln w="9525">
            <a:solidFill>
              <a:schemeClr val="bg2"/>
            </a:solidFill>
            <a:miter lim="800000"/>
            <a:headEnd/>
            <a:tailEnd/>
          </a:ln>
        </p:spPr>
      </p:pic>
      <p:sp>
        <p:nvSpPr>
          <p:cNvPr id="24583" name="Rectangle 7"/>
          <p:cNvSpPr>
            <a:spLocks noChangeArrowheads="1"/>
          </p:cNvSpPr>
          <p:nvPr/>
        </p:nvSpPr>
        <p:spPr bwMode="auto">
          <a:xfrm>
            <a:off x="228600" y="3124200"/>
            <a:ext cx="1419225" cy="366713"/>
          </a:xfrm>
          <a:prstGeom prst="rect">
            <a:avLst/>
          </a:prstGeom>
          <a:noFill/>
          <a:ln w="9525">
            <a:noFill/>
            <a:miter lim="800000"/>
            <a:headEnd/>
            <a:tailEnd/>
          </a:ln>
          <a:effectLst/>
        </p:spPr>
        <p:txBody>
          <a:bodyPr wrap="none" anchor="ctr">
            <a:spAutoFit/>
          </a:bodyPr>
          <a:lstStyle/>
          <a:p>
            <a:r>
              <a:rPr lang="en-US" b="1"/>
              <a:t>Crucifixion</a:t>
            </a:r>
          </a:p>
        </p:txBody>
      </p:sp>
      <p:pic>
        <p:nvPicPr>
          <p:cNvPr id="24584" name="Picture 8" descr="CloistersHudson[1]"/>
          <p:cNvPicPr>
            <a:picLocks noChangeAspect="1" noChangeArrowheads="1"/>
          </p:cNvPicPr>
          <p:nvPr/>
        </p:nvPicPr>
        <p:blipFill>
          <a:blip r:embed="rId4" cstate="print"/>
          <a:srcRect/>
          <a:stretch>
            <a:fillRect/>
          </a:stretch>
        </p:blipFill>
        <p:spPr bwMode="auto">
          <a:xfrm>
            <a:off x="4191000" y="3810000"/>
            <a:ext cx="4803775" cy="2878138"/>
          </a:xfrm>
          <a:prstGeom prst="rect">
            <a:avLst/>
          </a:prstGeom>
          <a:noFill/>
          <a:ln w="9525">
            <a:solidFill>
              <a:schemeClr val="bg2"/>
            </a:solidFill>
            <a:miter lim="800000"/>
            <a:headEnd/>
            <a:tailEnd/>
          </a:ln>
        </p:spPr>
      </p:pic>
      <p:sp>
        <p:nvSpPr>
          <p:cNvPr id="24585" name="WordArt 9"/>
          <p:cNvSpPr>
            <a:spLocks noChangeArrowheads="1" noChangeShapeType="1" noTextEdit="1"/>
          </p:cNvSpPr>
          <p:nvPr/>
        </p:nvSpPr>
        <p:spPr bwMode="auto">
          <a:xfrm>
            <a:off x="4876800" y="228600"/>
            <a:ext cx="3581400" cy="609600"/>
          </a:xfrm>
          <a:prstGeom prst="rect">
            <a:avLst/>
          </a:prstGeom>
        </p:spPr>
        <p:txBody>
          <a:bodyPr wrap="none" fromWordArt="1">
            <a:prstTxWarp prst="textPlain">
              <a:avLst>
                <a:gd name="adj" fmla="val 50000"/>
              </a:avLst>
            </a:prstTxWarp>
          </a:bodyPr>
          <a:lstStyle/>
          <a:p>
            <a:pPr algn="ctr"/>
            <a:r>
              <a:rPr lang="en-US"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rPr>
              <a:t>The Cloisters</a:t>
            </a:r>
            <a:endParaRPr lang="ru-RU"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914400" y="1447800"/>
            <a:ext cx="8229600" cy="2514600"/>
          </a:xfrm>
        </p:spPr>
        <p:txBody>
          <a:bodyPr/>
          <a:lstStyle/>
          <a:p>
            <a:pPr algn="ctr">
              <a:lnSpc>
                <a:spcPct val="80000"/>
              </a:lnSpc>
              <a:buFontTx/>
              <a:buNone/>
            </a:pPr>
            <a:r>
              <a:rPr lang="en-US" sz="2000" b="1"/>
              <a:t>    </a:t>
            </a:r>
            <a:r>
              <a:rPr lang="en-US" sz="2000">
                <a:solidFill>
                  <a:schemeClr val="bg2"/>
                </a:solidFill>
                <a:effectLst/>
              </a:rPr>
              <a:t>Columbia University</a:t>
            </a:r>
            <a:r>
              <a:rPr lang="en-US" sz="2000">
                <a:solidFill>
                  <a:srgbClr val="000000"/>
                </a:solidFill>
                <a:effectLst/>
              </a:rPr>
              <a:t> is a private research university in the United States. It has the most Nobel Prize affiliations of any institution in the USA. It is home to the prestigious Pulitzer Prize, which, for over a century, has rewarded outstanding achievement in journalism, literature and music. It has been the birthplace of FM radio, the first American university to offer anthropology and political science as academic disciplines, and where the foundation of modern genetics was discovered. Its Morningside Heights campus was the first North American site where the uranium atom was split. </a:t>
            </a:r>
            <a:endParaRPr lang="ru-RU" sz="2000">
              <a:solidFill>
                <a:srgbClr val="000000"/>
              </a:solidFill>
              <a:effectLst/>
            </a:endParaRPr>
          </a:p>
        </p:txBody>
      </p:sp>
      <p:pic>
        <p:nvPicPr>
          <p:cNvPr id="36868" name="Picture 4" descr="Cu-shield[1]"/>
          <p:cNvPicPr>
            <a:picLocks noChangeAspect="1" noChangeArrowheads="1"/>
          </p:cNvPicPr>
          <p:nvPr/>
        </p:nvPicPr>
        <p:blipFill>
          <a:blip r:embed="rId2" cstate="print"/>
          <a:srcRect/>
          <a:stretch>
            <a:fillRect/>
          </a:stretch>
        </p:blipFill>
        <p:spPr bwMode="auto">
          <a:xfrm>
            <a:off x="152400" y="304800"/>
            <a:ext cx="1533525" cy="1438275"/>
          </a:xfrm>
          <a:prstGeom prst="rect">
            <a:avLst/>
          </a:prstGeom>
          <a:noFill/>
        </p:spPr>
      </p:pic>
      <p:pic>
        <p:nvPicPr>
          <p:cNvPr id="36869" name="Picture 5" descr="Nyc_columbia[1]"/>
          <p:cNvPicPr>
            <a:picLocks noChangeAspect="1" noChangeArrowheads="1"/>
          </p:cNvPicPr>
          <p:nvPr/>
        </p:nvPicPr>
        <p:blipFill>
          <a:blip r:embed="rId3" cstate="print"/>
          <a:srcRect/>
          <a:stretch>
            <a:fillRect/>
          </a:stretch>
        </p:blipFill>
        <p:spPr bwMode="auto">
          <a:xfrm>
            <a:off x="4419600" y="3810000"/>
            <a:ext cx="4445000" cy="2870200"/>
          </a:xfrm>
          <a:prstGeom prst="rect">
            <a:avLst/>
          </a:prstGeom>
          <a:noFill/>
          <a:ln w="9525">
            <a:solidFill>
              <a:schemeClr val="bg2"/>
            </a:solidFill>
            <a:miter lim="800000"/>
            <a:headEnd/>
            <a:tailEnd/>
          </a:ln>
        </p:spPr>
      </p:pic>
      <p:sp>
        <p:nvSpPr>
          <p:cNvPr id="36872" name="WordArt 8"/>
          <p:cNvSpPr>
            <a:spLocks noChangeArrowheads="1" noChangeShapeType="1" noTextEdit="1"/>
          </p:cNvSpPr>
          <p:nvPr/>
        </p:nvSpPr>
        <p:spPr bwMode="auto">
          <a:xfrm>
            <a:off x="2514600" y="457200"/>
            <a:ext cx="4724400" cy="685800"/>
          </a:xfrm>
          <a:prstGeom prst="rect">
            <a:avLst/>
          </a:prstGeom>
        </p:spPr>
        <p:txBody>
          <a:bodyPr wrap="none" fromWordArt="1">
            <a:prstTxWarp prst="textPlain">
              <a:avLst>
                <a:gd name="adj" fmla="val 50000"/>
              </a:avLst>
            </a:prstTxWarp>
          </a:bodyPr>
          <a:lstStyle/>
          <a:p>
            <a:pPr algn="ctr"/>
            <a:r>
              <a:rPr lang="en-US"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rPr>
              <a:t>Columbia University</a:t>
            </a:r>
            <a:endParaRPr lang="ru-RU" sz="3600" kern="10">
              <a:ln w="12700">
                <a:solidFill>
                  <a:srgbClr val="000066"/>
                </a:solidFill>
                <a:round/>
                <a:headEnd/>
                <a:tailEnd/>
              </a:ln>
              <a:solidFill>
                <a:srgbClr val="3366FF"/>
              </a:solidFill>
              <a:effectLst>
                <a:outerShdw dist="35921" dir="2700000" sy="50000" rotWithShape="0">
                  <a:srgbClr val="875B0D">
                    <a:alpha val="70000"/>
                  </a:srgbClr>
                </a:outerShdw>
              </a:effectLst>
              <a:latin typeface="Albertus Medium"/>
            </a:endParaRPr>
          </a:p>
        </p:txBody>
      </p:sp>
      <p:sp>
        <p:nvSpPr>
          <p:cNvPr id="36874" name="Rectangle 10"/>
          <p:cNvSpPr>
            <a:spLocks noChangeArrowheads="1"/>
          </p:cNvSpPr>
          <p:nvPr/>
        </p:nvSpPr>
        <p:spPr bwMode="auto">
          <a:xfrm>
            <a:off x="5181600" y="3733800"/>
            <a:ext cx="1760538" cy="366713"/>
          </a:xfrm>
          <a:prstGeom prst="rect">
            <a:avLst/>
          </a:prstGeom>
          <a:noFill/>
          <a:ln w="9525">
            <a:noFill/>
            <a:miter lim="800000"/>
            <a:headEnd/>
            <a:tailEnd/>
          </a:ln>
          <a:effectLst/>
        </p:spPr>
        <p:txBody>
          <a:bodyPr wrap="none">
            <a:spAutoFit/>
          </a:bodyPr>
          <a:lstStyle/>
          <a:p>
            <a:r>
              <a:rPr lang="ru-RU" b="1">
                <a:solidFill>
                  <a:srgbClr val="000000"/>
                </a:solidFill>
              </a:rPr>
              <a:t>Butler Library</a:t>
            </a:r>
          </a:p>
        </p:txBody>
      </p:sp>
      <p:pic>
        <p:nvPicPr>
          <p:cNvPr id="36875" name="Picture 11" descr="Безымянный"/>
          <p:cNvPicPr>
            <a:picLocks noChangeAspect="1" noChangeArrowheads="1"/>
          </p:cNvPicPr>
          <p:nvPr/>
        </p:nvPicPr>
        <p:blipFill>
          <a:blip r:embed="rId4" cstate="print"/>
          <a:srcRect/>
          <a:stretch>
            <a:fillRect/>
          </a:stretch>
        </p:blipFill>
        <p:spPr bwMode="auto">
          <a:xfrm>
            <a:off x="304800" y="3810000"/>
            <a:ext cx="3840163" cy="2879725"/>
          </a:xfrm>
          <a:prstGeom prst="rect">
            <a:avLst/>
          </a:prstGeom>
          <a:noFill/>
          <a:ln w="9525">
            <a:solidFill>
              <a:schemeClr val="bg2"/>
            </a:solid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381000" y="228600"/>
            <a:ext cx="8229600" cy="2743200"/>
          </a:xfrm>
        </p:spPr>
        <p:txBody>
          <a:bodyPr/>
          <a:lstStyle/>
          <a:p>
            <a:pPr algn="ctr">
              <a:lnSpc>
                <a:spcPct val="80000"/>
              </a:lnSpc>
              <a:buFontTx/>
              <a:buNone/>
            </a:pPr>
            <a:r>
              <a:rPr lang="ru-RU" sz="2000"/>
              <a:t>   </a:t>
            </a:r>
            <a:r>
              <a:rPr lang="ru-RU" sz="2000">
                <a:solidFill>
                  <a:srgbClr val="0000FF"/>
                </a:solidFill>
                <a:effectLst/>
              </a:rPr>
              <a:t>Manhattan</a:t>
            </a:r>
            <a:r>
              <a:rPr lang="en-US" sz="2000">
                <a:solidFill>
                  <a:srgbClr val="000000"/>
                </a:solidFill>
                <a:effectLst/>
              </a:rPr>
              <a:t> (pop. 1,593,200) is the most densely populated borough of New York City and home to most of the city's </a:t>
            </a:r>
            <a:r>
              <a:rPr lang="ru-RU" sz="2000">
                <a:solidFill>
                  <a:srgbClr val="000000"/>
                </a:solidFill>
                <a:effectLst/>
              </a:rPr>
              <a:t>skyscrapers</a:t>
            </a:r>
            <a:r>
              <a:rPr lang="en-US" sz="2000">
                <a:solidFill>
                  <a:srgbClr val="000000"/>
                </a:solidFill>
                <a:effectLst/>
              </a:rPr>
              <a:t>. The borough contains the major business and financial centers of the city and many cultural attractions, including numerous museums, the Broadway</a:t>
            </a:r>
            <a:r>
              <a:rPr lang="ru-RU" sz="2000">
                <a:solidFill>
                  <a:srgbClr val="000000"/>
                </a:solidFill>
                <a:effectLst/>
              </a:rPr>
              <a:t> theatre</a:t>
            </a:r>
            <a:r>
              <a:rPr lang="en-US" sz="2000">
                <a:solidFill>
                  <a:srgbClr val="000000"/>
                </a:solidFill>
                <a:effectLst/>
              </a:rPr>
              <a:t> district and </a:t>
            </a:r>
            <a:r>
              <a:rPr lang="ru-RU" sz="2000">
                <a:solidFill>
                  <a:srgbClr val="000000"/>
                </a:solidFill>
                <a:effectLst/>
              </a:rPr>
              <a:t>Madison Square Garden</a:t>
            </a:r>
            <a:r>
              <a:rPr lang="en-US" sz="2000">
                <a:solidFill>
                  <a:srgbClr val="000000"/>
                </a:solidFill>
                <a:effectLst/>
              </a:rPr>
              <a:t>. Manhattan is loosely divided into </a:t>
            </a:r>
            <a:r>
              <a:rPr lang="ru-RU" sz="2000">
                <a:solidFill>
                  <a:srgbClr val="A50021"/>
                </a:solidFill>
                <a:effectLst/>
              </a:rPr>
              <a:t>Downtown</a:t>
            </a:r>
            <a:r>
              <a:rPr lang="en-US" sz="2000">
                <a:solidFill>
                  <a:srgbClr val="000000"/>
                </a:solidFill>
                <a:effectLst/>
              </a:rPr>
              <a:t>, </a:t>
            </a:r>
            <a:r>
              <a:rPr lang="ru-RU" sz="2000">
                <a:solidFill>
                  <a:srgbClr val="009900"/>
                </a:solidFill>
                <a:effectLst/>
              </a:rPr>
              <a:t>Midtown</a:t>
            </a:r>
            <a:r>
              <a:rPr lang="en-US" sz="2000">
                <a:solidFill>
                  <a:srgbClr val="000000"/>
                </a:solidFill>
                <a:effectLst/>
              </a:rPr>
              <a:t>, and </a:t>
            </a:r>
            <a:r>
              <a:rPr lang="ru-RU" sz="2000">
                <a:solidFill>
                  <a:schemeClr val="bg2"/>
                </a:solidFill>
                <a:effectLst/>
              </a:rPr>
              <a:t>Uptown</a:t>
            </a:r>
            <a:r>
              <a:rPr lang="en-US" sz="2000">
                <a:solidFill>
                  <a:srgbClr val="000000"/>
                </a:solidFill>
                <a:effectLst/>
              </a:rPr>
              <a:t> regions. Uptown Manhattan is divided by </a:t>
            </a:r>
            <a:r>
              <a:rPr lang="ru-RU" sz="2000">
                <a:solidFill>
                  <a:srgbClr val="000000"/>
                </a:solidFill>
                <a:effectLst/>
              </a:rPr>
              <a:t>Central Park</a:t>
            </a:r>
            <a:r>
              <a:rPr lang="en-US" sz="2000">
                <a:solidFill>
                  <a:srgbClr val="000000"/>
                </a:solidFill>
                <a:effectLst/>
              </a:rPr>
              <a:t> into the </a:t>
            </a:r>
            <a:r>
              <a:rPr lang="ru-RU" sz="2000">
                <a:solidFill>
                  <a:srgbClr val="000000"/>
                </a:solidFill>
                <a:effectLst/>
              </a:rPr>
              <a:t>Upper East Side</a:t>
            </a:r>
            <a:r>
              <a:rPr lang="en-US" sz="2000">
                <a:solidFill>
                  <a:srgbClr val="000000"/>
                </a:solidFill>
                <a:effectLst/>
              </a:rPr>
              <a:t> and the </a:t>
            </a:r>
            <a:r>
              <a:rPr lang="ru-RU" sz="2000">
                <a:solidFill>
                  <a:srgbClr val="000000"/>
                </a:solidFill>
                <a:effectLst/>
              </a:rPr>
              <a:t>Upper West Side</a:t>
            </a:r>
            <a:r>
              <a:rPr lang="en-US" sz="2000">
                <a:solidFill>
                  <a:srgbClr val="000000"/>
                </a:solidFill>
                <a:effectLst/>
              </a:rPr>
              <a:t>, and above the park is </a:t>
            </a:r>
            <a:r>
              <a:rPr lang="ru-RU" sz="2000">
                <a:solidFill>
                  <a:srgbClr val="000000"/>
                </a:solidFill>
                <a:effectLst/>
              </a:rPr>
              <a:t>Harlem. </a:t>
            </a:r>
          </a:p>
        </p:txBody>
      </p:sp>
      <p:pic>
        <p:nvPicPr>
          <p:cNvPr id="10248" name="Picture 8" descr="manhattan-skyline-picture[1]"/>
          <p:cNvPicPr>
            <a:picLocks noChangeAspect="1" noChangeArrowheads="1"/>
          </p:cNvPicPr>
          <p:nvPr/>
        </p:nvPicPr>
        <p:blipFill>
          <a:blip r:embed="rId2" cstate="print"/>
          <a:srcRect/>
          <a:stretch>
            <a:fillRect/>
          </a:stretch>
        </p:blipFill>
        <p:spPr bwMode="auto">
          <a:xfrm>
            <a:off x="1219200" y="2743200"/>
            <a:ext cx="6934200" cy="3914775"/>
          </a:xfrm>
          <a:prstGeom prst="rect">
            <a:avLst/>
          </a:prstGeom>
          <a:noFill/>
          <a:ln w="9525">
            <a:solidFill>
              <a:srgbClr val="0000FF"/>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248"/>
                                        </p:tgtEl>
                                        <p:attrNameLst>
                                          <p:attrName>style.visibility</p:attrName>
                                        </p:attrNameLst>
                                      </p:cBhvr>
                                      <p:to>
                                        <p:strVal val="visible"/>
                                      </p:to>
                                    </p:set>
                                    <p:anim calcmode="lin" valueType="num">
                                      <p:cBhvr additive="base">
                                        <p:cTn id="12" dur="500" fill="hold"/>
                                        <p:tgtEl>
                                          <p:spTgt spid="10248"/>
                                        </p:tgtEl>
                                        <p:attrNameLst>
                                          <p:attrName>ppt_x</p:attrName>
                                        </p:attrNameLst>
                                      </p:cBhvr>
                                      <p:tavLst>
                                        <p:tav tm="0">
                                          <p:val>
                                            <p:strVal val="#ppt_x"/>
                                          </p:val>
                                        </p:tav>
                                        <p:tav tm="100000">
                                          <p:val>
                                            <p:strVal val="#ppt_x"/>
                                          </p:val>
                                        </p:tav>
                                      </p:tavLst>
                                    </p:anim>
                                    <p:anim calcmode="lin" valueType="num">
                                      <p:cBhvr additive="base">
                                        <p:cTn id="13" dur="500" fill="hold"/>
                                        <p:tgtEl>
                                          <p:spTgt spid="102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228600" y="1295400"/>
            <a:ext cx="5181600" cy="2438400"/>
          </a:xfrm>
        </p:spPr>
        <p:txBody>
          <a:bodyPr/>
          <a:lstStyle/>
          <a:p>
            <a:pPr algn="ctr">
              <a:lnSpc>
                <a:spcPct val="80000"/>
              </a:lnSpc>
              <a:buFontTx/>
              <a:buNone/>
            </a:pPr>
            <a:r>
              <a:rPr lang="en-US" sz="1800">
                <a:solidFill>
                  <a:srgbClr val="000000"/>
                </a:solidFill>
                <a:effectLst/>
              </a:rPr>
              <a:t>     </a:t>
            </a:r>
            <a:r>
              <a:rPr lang="en-US" sz="1800">
                <a:solidFill>
                  <a:srgbClr val="A50021"/>
                </a:solidFill>
                <a:effectLst/>
              </a:rPr>
              <a:t>Wall Street</a:t>
            </a:r>
            <a:r>
              <a:rPr lang="en-US" sz="1800">
                <a:solidFill>
                  <a:srgbClr val="000000"/>
                </a:solidFill>
                <a:effectLst/>
              </a:rPr>
              <a:t> is the major financial centre of the U. S. and symbolizes the money market and financiers of the U.S.  Wall Street was called so because of a wall which extended along the street in Dutch times. It was built about 1650 from river to river (the Hudson and the East River) to protect the small colony living south of this street from attacks by Indians. Later the wall was removed, but the name remained.</a:t>
            </a:r>
            <a:r>
              <a:rPr lang="en-US" sz="1800"/>
              <a:t> </a:t>
            </a:r>
            <a:endParaRPr lang="ru-RU" sz="1800"/>
          </a:p>
        </p:txBody>
      </p:sp>
      <p:pic>
        <p:nvPicPr>
          <p:cNvPr id="17414" name="Picture 6" descr="ny_stock_exchange2_b"/>
          <p:cNvPicPr>
            <a:picLocks noChangeAspect="1" noChangeArrowheads="1"/>
          </p:cNvPicPr>
          <p:nvPr/>
        </p:nvPicPr>
        <p:blipFill>
          <a:blip r:embed="rId2" cstate="print"/>
          <a:srcRect/>
          <a:stretch>
            <a:fillRect/>
          </a:stretch>
        </p:blipFill>
        <p:spPr bwMode="auto">
          <a:xfrm>
            <a:off x="5029200" y="3810000"/>
            <a:ext cx="3810000" cy="2857500"/>
          </a:xfrm>
          <a:prstGeom prst="rect">
            <a:avLst/>
          </a:prstGeom>
          <a:noFill/>
          <a:ln w="9525">
            <a:solidFill>
              <a:srgbClr val="A50021"/>
            </a:solidFill>
            <a:miter lim="800000"/>
            <a:headEnd/>
            <a:tailEnd/>
          </a:ln>
        </p:spPr>
      </p:pic>
      <p:pic>
        <p:nvPicPr>
          <p:cNvPr id="17415" name="Picture 7" descr="wall-street"/>
          <p:cNvPicPr>
            <a:picLocks noChangeAspect="1" noChangeArrowheads="1"/>
          </p:cNvPicPr>
          <p:nvPr/>
        </p:nvPicPr>
        <p:blipFill>
          <a:blip r:embed="rId3" cstate="print"/>
          <a:srcRect/>
          <a:stretch>
            <a:fillRect/>
          </a:stretch>
        </p:blipFill>
        <p:spPr bwMode="auto">
          <a:xfrm>
            <a:off x="457200" y="3810000"/>
            <a:ext cx="3840163" cy="2879725"/>
          </a:xfrm>
          <a:prstGeom prst="rect">
            <a:avLst/>
          </a:prstGeom>
          <a:noFill/>
          <a:ln w="9525">
            <a:solidFill>
              <a:srgbClr val="A50021"/>
            </a:solidFill>
            <a:miter lim="800000"/>
            <a:headEnd/>
            <a:tailEnd/>
          </a:ln>
        </p:spPr>
      </p:pic>
      <p:pic>
        <p:nvPicPr>
          <p:cNvPr id="17416" name="Picture 8" descr="ny_stock_exchange6_b"/>
          <p:cNvPicPr>
            <a:picLocks noChangeAspect="1" noChangeArrowheads="1"/>
          </p:cNvPicPr>
          <p:nvPr/>
        </p:nvPicPr>
        <p:blipFill>
          <a:blip r:embed="rId4" cstate="print"/>
          <a:srcRect/>
          <a:stretch>
            <a:fillRect/>
          </a:stretch>
        </p:blipFill>
        <p:spPr bwMode="auto">
          <a:xfrm>
            <a:off x="5029200" y="609600"/>
            <a:ext cx="3832225" cy="2878138"/>
          </a:xfrm>
          <a:prstGeom prst="rect">
            <a:avLst/>
          </a:prstGeom>
          <a:noFill/>
          <a:ln w="9525">
            <a:solidFill>
              <a:srgbClr val="A50021"/>
            </a:solidFill>
            <a:miter lim="800000"/>
            <a:headEnd/>
            <a:tailEnd/>
          </a:ln>
        </p:spPr>
      </p:pic>
      <p:sp>
        <p:nvSpPr>
          <p:cNvPr id="17417" name="WordArt 9"/>
          <p:cNvSpPr>
            <a:spLocks noChangeArrowheads="1" noChangeShapeType="1" noTextEdit="1"/>
          </p:cNvSpPr>
          <p:nvPr/>
        </p:nvSpPr>
        <p:spPr bwMode="auto">
          <a:xfrm>
            <a:off x="381000" y="228600"/>
            <a:ext cx="4876800" cy="685800"/>
          </a:xfrm>
          <a:prstGeom prst="rect">
            <a:avLst/>
          </a:prstGeom>
        </p:spPr>
        <p:txBody>
          <a:bodyPr wrap="none" fromWordArt="1">
            <a:prstTxWarp prst="textPlain">
              <a:avLst>
                <a:gd name="adj" fmla="val 50000"/>
              </a:avLst>
            </a:prstTxWarp>
          </a:bodyPr>
          <a:lstStyle/>
          <a:p>
            <a:pPr algn="ctr"/>
            <a:r>
              <a:rPr lang="en-US"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rPr>
              <a:t>Wall Street</a:t>
            </a:r>
            <a:endParaRPr lang="ru-RU"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40" name="Picture 8" descr="Governor%27s_Room_at_NY_City_Hall[1]"/>
          <p:cNvPicPr>
            <a:picLocks noChangeAspect="1" noChangeArrowheads="1"/>
          </p:cNvPicPr>
          <p:nvPr/>
        </p:nvPicPr>
        <p:blipFill>
          <a:blip r:embed="rId2" cstate="print"/>
          <a:srcRect/>
          <a:stretch>
            <a:fillRect/>
          </a:stretch>
        </p:blipFill>
        <p:spPr bwMode="auto">
          <a:xfrm>
            <a:off x="5943600" y="152400"/>
            <a:ext cx="2552700" cy="3505200"/>
          </a:xfrm>
          <a:prstGeom prst="rect">
            <a:avLst/>
          </a:prstGeom>
          <a:noFill/>
          <a:ln w="9525">
            <a:solidFill>
              <a:srgbClr val="A50021"/>
            </a:solidFill>
            <a:miter lim="800000"/>
            <a:headEnd/>
            <a:tailEnd/>
          </a:ln>
        </p:spPr>
      </p:pic>
      <p:pic>
        <p:nvPicPr>
          <p:cNvPr id="44038" name="Picture 6" descr="Blue_Room_at_NY_City_Hall[1]"/>
          <p:cNvPicPr>
            <a:picLocks noChangeAspect="1" noChangeArrowheads="1"/>
          </p:cNvPicPr>
          <p:nvPr/>
        </p:nvPicPr>
        <p:blipFill>
          <a:blip r:embed="rId3" cstate="print"/>
          <a:srcRect/>
          <a:stretch>
            <a:fillRect/>
          </a:stretch>
        </p:blipFill>
        <p:spPr bwMode="auto">
          <a:xfrm>
            <a:off x="228600" y="3810000"/>
            <a:ext cx="4297363" cy="2878138"/>
          </a:xfrm>
          <a:prstGeom prst="rect">
            <a:avLst/>
          </a:prstGeom>
          <a:noFill/>
          <a:ln w="9525">
            <a:solidFill>
              <a:srgbClr val="A50021"/>
            </a:solidFill>
            <a:miter lim="800000"/>
            <a:headEnd/>
            <a:tailEnd/>
          </a:ln>
        </p:spPr>
      </p:pic>
      <p:sp>
        <p:nvSpPr>
          <p:cNvPr id="44035" name="Rectangle 3"/>
          <p:cNvSpPr>
            <a:spLocks noGrp="1" noChangeArrowheads="1"/>
          </p:cNvSpPr>
          <p:nvPr>
            <p:ph type="body" idx="1"/>
          </p:nvPr>
        </p:nvSpPr>
        <p:spPr>
          <a:xfrm>
            <a:off x="304800" y="1295400"/>
            <a:ext cx="5334000" cy="2438400"/>
          </a:xfrm>
        </p:spPr>
        <p:txBody>
          <a:bodyPr/>
          <a:lstStyle/>
          <a:p>
            <a:pPr algn="ctr">
              <a:lnSpc>
                <a:spcPct val="80000"/>
              </a:lnSpc>
              <a:buFontTx/>
              <a:buNone/>
            </a:pPr>
            <a:r>
              <a:rPr lang="en-US" sz="1800">
                <a:solidFill>
                  <a:srgbClr val="A50021"/>
                </a:solidFill>
                <a:effectLst/>
              </a:rPr>
              <a:t>New York City Hall</a:t>
            </a:r>
            <a:r>
              <a:rPr lang="en-US" sz="1800">
                <a:solidFill>
                  <a:srgbClr val="000000"/>
                </a:solidFill>
                <a:effectLst/>
              </a:rPr>
              <a:t> is the seat of the government of New York City. The building houses the office of the Mayor of New York City and the chambers of the New York City Council. The building is the oldest City Hall in the United States that still houses its original governmental functions. Constructed from 1803 to 1812, New York City Hall is a National Historic Landmark and is listed on the National Register of Historic Places. </a:t>
            </a:r>
            <a:endParaRPr lang="ru-RU" sz="1800">
              <a:solidFill>
                <a:srgbClr val="000000"/>
              </a:solidFill>
              <a:effectLst/>
            </a:endParaRPr>
          </a:p>
        </p:txBody>
      </p:sp>
      <p:pic>
        <p:nvPicPr>
          <p:cNvPr id="44036" name="Picture 4" descr="786px-Nyc_city_hall_jan06a[1]"/>
          <p:cNvPicPr>
            <a:picLocks noChangeAspect="1" noChangeArrowheads="1"/>
          </p:cNvPicPr>
          <p:nvPr/>
        </p:nvPicPr>
        <p:blipFill>
          <a:blip r:embed="rId4" cstate="print"/>
          <a:srcRect/>
          <a:stretch>
            <a:fillRect/>
          </a:stretch>
        </p:blipFill>
        <p:spPr bwMode="auto">
          <a:xfrm>
            <a:off x="5029200" y="3810000"/>
            <a:ext cx="3771900" cy="2879725"/>
          </a:xfrm>
          <a:prstGeom prst="rect">
            <a:avLst/>
          </a:prstGeom>
          <a:noFill/>
          <a:ln w="9525">
            <a:solidFill>
              <a:srgbClr val="A50021"/>
            </a:solidFill>
            <a:miter lim="800000"/>
            <a:headEnd/>
            <a:tailEnd/>
          </a:ln>
        </p:spPr>
      </p:pic>
      <p:sp>
        <p:nvSpPr>
          <p:cNvPr id="44037" name="Rectangle 5"/>
          <p:cNvSpPr>
            <a:spLocks noChangeArrowheads="1"/>
          </p:cNvSpPr>
          <p:nvPr/>
        </p:nvSpPr>
        <p:spPr bwMode="auto">
          <a:xfrm>
            <a:off x="1524000" y="6324600"/>
            <a:ext cx="1425575" cy="366713"/>
          </a:xfrm>
          <a:prstGeom prst="rect">
            <a:avLst/>
          </a:prstGeom>
          <a:noFill/>
          <a:ln w="9525">
            <a:noFill/>
            <a:miter lim="800000"/>
            <a:headEnd/>
            <a:tailEnd/>
          </a:ln>
          <a:effectLst/>
        </p:spPr>
        <p:txBody>
          <a:bodyPr wrap="none" anchor="ctr">
            <a:spAutoFit/>
          </a:bodyPr>
          <a:lstStyle/>
          <a:p>
            <a:r>
              <a:rPr lang="en-US" b="1"/>
              <a:t>Blue Room</a:t>
            </a:r>
          </a:p>
        </p:txBody>
      </p:sp>
      <p:sp>
        <p:nvSpPr>
          <p:cNvPr id="44039" name="Rectangle 7"/>
          <p:cNvSpPr>
            <a:spLocks noChangeArrowheads="1"/>
          </p:cNvSpPr>
          <p:nvPr/>
        </p:nvSpPr>
        <p:spPr bwMode="auto">
          <a:xfrm>
            <a:off x="6096000" y="228600"/>
            <a:ext cx="2162175" cy="366713"/>
          </a:xfrm>
          <a:prstGeom prst="rect">
            <a:avLst/>
          </a:prstGeom>
          <a:noFill/>
          <a:ln w="9525">
            <a:noFill/>
            <a:miter lim="800000"/>
            <a:headEnd/>
            <a:tailEnd/>
          </a:ln>
          <a:effectLst/>
        </p:spPr>
        <p:txBody>
          <a:bodyPr wrap="none" anchor="ctr">
            <a:spAutoFit/>
          </a:bodyPr>
          <a:lstStyle/>
          <a:p>
            <a:r>
              <a:rPr lang="en-US" b="1"/>
              <a:t>Governor’s Room</a:t>
            </a:r>
          </a:p>
        </p:txBody>
      </p:sp>
      <p:sp>
        <p:nvSpPr>
          <p:cNvPr id="44041" name="WordArt 9"/>
          <p:cNvSpPr>
            <a:spLocks noChangeArrowheads="1" noChangeShapeType="1" noTextEdit="1"/>
          </p:cNvSpPr>
          <p:nvPr/>
        </p:nvSpPr>
        <p:spPr bwMode="auto">
          <a:xfrm>
            <a:off x="685800" y="304800"/>
            <a:ext cx="4343400" cy="685800"/>
          </a:xfrm>
          <a:prstGeom prst="rect">
            <a:avLst/>
          </a:prstGeom>
        </p:spPr>
        <p:txBody>
          <a:bodyPr wrap="none" fromWordArt="1">
            <a:prstTxWarp prst="textPlain">
              <a:avLst>
                <a:gd name="adj" fmla="val 50000"/>
              </a:avLst>
            </a:prstTxWarp>
          </a:bodyPr>
          <a:lstStyle/>
          <a:p>
            <a:pPr algn="ctr"/>
            <a:r>
              <a:rPr lang="en-US"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rPr>
              <a:t>City Hall</a:t>
            </a:r>
            <a:endParaRPr lang="ru-RU"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7" name="Picture 11" descr="world-trade-center-address[1]"/>
          <p:cNvPicPr>
            <a:picLocks noChangeAspect="1" noChangeArrowheads="1"/>
          </p:cNvPicPr>
          <p:nvPr/>
        </p:nvPicPr>
        <p:blipFill>
          <a:blip r:embed="rId2" cstate="print"/>
          <a:srcRect/>
          <a:stretch>
            <a:fillRect/>
          </a:stretch>
        </p:blipFill>
        <p:spPr bwMode="auto">
          <a:xfrm>
            <a:off x="152400" y="3810000"/>
            <a:ext cx="3343275" cy="2878138"/>
          </a:xfrm>
          <a:prstGeom prst="rect">
            <a:avLst/>
          </a:prstGeom>
          <a:noFill/>
          <a:ln w="9525">
            <a:solidFill>
              <a:srgbClr val="A50021"/>
            </a:solidFill>
            <a:miter lim="800000"/>
            <a:headEnd/>
            <a:tailEnd/>
          </a:ln>
        </p:spPr>
      </p:pic>
      <p:sp>
        <p:nvSpPr>
          <p:cNvPr id="14339" name="Rectangle 3"/>
          <p:cNvSpPr>
            <a:spLocks noGrp="1" noChangeArrowheads="1"/>
          </p:cNvSpPr>
          <p:nvPr>
            <p:ph type="body" idx="1"/>
          </p:nvPr>
        </p:nvSpPr>
        <p:spPr>
          <a:xfrm>
            <a:off x="0" y="990600"/>
            <a:ext cx="6019800" cy="2743200"/>
          </a:xfrm>
        </p:spPr>
        <p:txBody>
          <a:bodyPr/>
          <a:lstStyle/>
          <a:p>
            <a:pPr algn="ctr">
              <a:lnSpc>
                <a:spcPct val="80000"/>
              </a:lnSpc>
              <a:buFontTx/>
              <a:buNone/>
            </a:pPr>
            <a:r>
              <a:rPr lang="en-US" sz="1800">
                <a:effectLst/>
              </a:rPr>
              <a:t>   </a:t>
            </a:r>
            <a:r>
              <a:rPr lang="en-US" sz="1800">
                <a:solidFill>
                  <a:srgbClr val="000000"/>
                </a:solidFill>
                <a:effectLst/>
              </a:rPr>
              <a:t>When the World Trade Center towers were completed in 1973 many felt them to be sterile monstrosities, even though they were the world's tallest buildings at that time. But most New Yorkers became fond of "The Twin Towers" and after the initial horror for the loss of life in the September 11, 2001 terrorist attacks there came great sadness for the loss of the buildings. The complex, located in the heart of New York City's downtown financial district, contained 1.24 million m² of office space, almost four percent of Manhattan's entire office inventory.</a:t>
            </a:r>
            <a:endParaRPr lang="ru-RU" sz="1800">
              <a:solidFill>
                <a:srgbClr val="000000"/>
              </a:solidFill>
              <a:effectLst/>
            </a:endParaRPr>
          </a:p>
        </p:txBody>
      </p:sp>
      <p:pic>
        <p:nvPicPr>
          <p:cNvPr id="14340" name="Picture 4" descr="424px-Wtc_arial_march2001[1]"/>
          <p:cNvPicPr>
            <a:picLocks noChangeAspect="1" noChangeArrowheads="1"/>
          </p:cNvPicPr>
          <p:nvPr/>
        </p:nvPicPr>
        <p:blipFill>
          <a:blip r:embed="rId3" cstate="print"/>
          <a:srcRect/>
          <a:stretch>
            <a:fillRect/>
          </a:stretch>
        </p:blipFill>
        <p:spPr bwMode="auto">
          <a:xfrm>
            <a:off x="6324600" y="152400"/>
            <a:ext cx="2547938" cy="3598863"/>
          </a:xfrm>
          <a:prstGeom prst="rect">
            <a:avLst/>
          </a:prstGeom>
          <a:noFill/>
          <a:ln w="9525">
            <a:solidFill>
              <a:srgbClr val="A50021"/>
            </a:solidFill>
            <a:miter lim="800000"/>
            <a:headEnd/>
            <a:tailEnd/>
          </a:ln>
        </p:spPr>
      </p:pic>
      <p:pic>
        <p:nvPicPr>
          <p:cNvPr id="14343" name="Picture 7" descr="Image:WTC lobby 19-8-00.png">
            <a:hlinkClick r:id="rId4"/>
          </p:cNvPr>
          <p:cNvPicPr>
            <a:picLocks noChangeAspect="1" noChangeArrowheads="1"/>
          </p:cNvPicPr>
          <p:nvPr/>
        </p:nvPicPr>
        <p:blipFill>
          <a:blip r:embed="rId5" cstate="print"/>
          <a:srcRect/>
          <a:stretch>
            <a:fillRect/>
          </a:stretch>
        </p:blipFill>
        <p:spPr bwMode="auto">
          <a:xfrm>
            <a:off x="5638800" y="4191000"/>
            <a:ext cx="3360738" cy="2520950"/>
          </a:xfrm>
          <a:prstGeom prst="rect">
            <a:avLst/>
          </a:prstGeom>
          <a:noFill/>
          <a:ln w="9525">
            <a:solidFill>
              <a:srgbClr val="A50021"/>
            </a:solidFill>
            <a:miter lim="800000"/>
            <a:headEnd/>
            <a:tailEnd/>
          </a:ln>
        </p:spPr>
      </p:pic>
      <p:pic>
        <p:nvPicPr>
          <p:cNvPr id="14341" name="Picture 5" descr="explosion"/>
          <p:cNvPicPr>
            <a:picLocks noChangeAspect="1" noChangeArrowheads="1"/>
          </p:cNvPicPr>
          <p:nvPr/>
        </p:nvPicPr>
        <p:blipFill>
          <a:blip r:embed="rId6" cstate="print"/>
          <a:srcRect/>
          <a:stretch>
            <a:fillRect/>
          </a:stretch>
        </p:blipFill>
        <p:spPr bwMode="auto">
          <a:xfrm>
            <a:off x="3352800" y="3505200"/>
            <a:ext cx="2419350" cy="2428875"/>
          </a:xfrm>
          <a:prstGeom prst="rect">
            <a:avLst/>
          </a:prstGeom>
          <a:noFill/>
          <a:ln w="9525">
            <a:solidFill>
              <a:srgbClr val="A50021"/>
            </a:solidFill>
            <a:miter lim="800000"/>
            <a:headEnd/>
            <a:tailEnd/>
          </a:ln>
        </p:spPr>
      </p:pic>
      <p:sp>
        <p:nvSpPr>
          <p:cNvPr id="14345" name="WordArt 9"/>
          <p:cNvSpPr>
            <a:spLocks noChangeArrowheads="1" noChangeShapeType="1" noTextEdit="1"/>
          </p:cNvSpPr>
          <p:nvPr/>
        </p:nvSpPr>
        <p:spPr bwMode="auto">
          <a:xfrm>
            <a:off x="381000" y="228600"/>
            <a:ext cx="5562600" cy="685800"/>
          </a:xfrm>
          <a:prstGeom prst="rect">
            <a:avLst/>
          </a:prstGeom>
        </p:spPr>
        <p:txBody>
          <a:bodyPr wrap="none" fromWordArt="1">
            <a:prstTxWarp prst="textPlain">
              <a:avLst>
                <a:gd name="adj" fmla="val 50000"/>
              </a:avLst>
            </a:prstTxWarp>
          </a:bodyPr>
          <a:lstStyle/>
          <a:p>
            <a:pPr algn="ctr"/>
            <a:r>
              <a:rPr lang="en-US"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rPr>
              <a:t>World Trade Center</a:t>
            </a:r>
            <a:endParaRPr lang="ru-RU"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4" name="Picture 8" descr="320px-Civic_Fame[1]"/>
          <p:cNvPicPr>
            <a:picLocks noChangeAspect="1" noChangeArrowheads="1"/>
          </p:cNvPicPr>
          <p:nvPr/>
        </p:nvPicPr>
        <p:blipFill>
          <a:blip r:embed="rId2" cstate="print"/>
          <a:srcRect/>
          <a:stretch>
            <a:fillRect/>
          </a:stretch>
        </p:blipFill>
        <p:spPr bwMode="auto">
          <a:xfrm>
            <a:off x="6477000" y="2971800"/>
            <a:ext cx="2222500" cy="3595688"/>
          </a:xfrm>
          <a:prstGeom prst="rect">
            <a:avLst/>
          </a:prstGeom>
          <a:noFill/>
          <a:ln w="9525">
            <a:solidFill>
              <a:srgbClr val="A50021"/>
            </a:solidFill>
            <a:miter lim="800000"/>
            <a:headEnd/>
            <a:tailEnd/>
          </a:ln>
        </p:spPr>
      </p:pic>
      <p:sp>
        <p:nvSpPr>
          <p:cNvPr id="45059" name="Rectangle 3"/>
          <p:cNvSpPr>
            <a:spLocks noGrp="1" noChangeArrowheads="1"/>
          </p:cNvSpPr>
          <p:nvPr>
            <p:ph type="body" idx="1"/>
          </p:nvPr>
        </p:nvSpPr>
        <p:spPr>
          <a:xfrm>
            <a:off x="0" y="990600"/>
            <a:ext cx="8915400" cy="2438400"/>
          </a:xfrm>
        </p:spPr>
        <p:txBody>
          <a:bodyPr/>
          <a:lstStyle/>
          <a:p>
            <a:pPr algn="ctr">
              <a:lnSpc>
                <a:spcPct val="80000"/>
              </a:lnSpc>
              <a:buFontTx/>
              <a:buNone/>
            </a:pPr>
            <a:r>
              <a:rPr lang="en-US" sz="1400"/>
              <a:t>   </a:t>
            </a:r>
            <a:r>
              <a:rPr lang="en-US" sz="1800">
                <a:solidFill>
                  <a:srgbClr val="A50021"/>
                </a:solidFill>
                <a:effectLst/>
              </a:rPr>
              <a:t>The Manhattan Municipal Building</a:t>
            </a:r>
            <a:r>
              <a:rPr lang="en-US" sz="1800">
                <a:solidFill>
                  <a:srgbClr val="000000"/>
                </a:solidFill>
                <a:effectLst/>
              </a:rPr>
              <a:t> is a 40-story building built to accommodate increased governmental space demands after the 1898 consolidation of New York City from The Five Boroughs. Standing 580 feet (177 m) tall, its highest point is the second largest statue in Manhattan. The Municipal Building is one of the largest governmental buildings in the world. Thirteen civic agencies of New York City and a public radio station are located in the building, and 28,000 New Yorkers are married inside of it each year. There are 25 floors of work space (served by 33 elevators), with an additional 15 stories in the tower.</a:t>
            </a:r>
            <a:endParaRPr lang="ru-RU" sz="1800">
              <a:solidFill>
                <a:srgbClr val="000000"/>
              </a:solidFill>
              <a:effectLst/>
            </a:endParaRPr>
          </a:p>
        </p:txBody>
      </p:sp>
      <p:pic>
        <p:nvPicPr>
          <p:cNvPr id="45060" name="Picture 4" descr="450px-Manhattan_Municipal_Building_by_David_Shankbone_edited-1[1]"/>
          <p:cNvPicPr>
            <a:picLocks noChangeAspect="1" noChangeArrowheads="1"/>
          </p:cNvPicPr>
          <p:nvPr/>
        </p:nvPicPr>
        <p:blipFill>
          <a:blip r:embed="rId3" cstate="print"/>
          <a:srcRect/>
          <a:stretch>
            <a:fillRect/>
          </a:stretch>
        </p:blipFill>
        <p:spPr bwMode="auto">
          <a:xfrm>
            <a:off x="228600" y="2971800"/>
            <a:ext cx="2698750" cy="3598863"/>
          </a:xfrm>
          <a:prstGeom prst="rect">
            <a:avLst/>
          </a:prstGeom>
          <a:noFill/>
          <a:ln w="9525">
            <a:solidFill>
              <a:srgbClr val="A50021"/>
            </a:solidFill>
            <a:miter lim="800000"/>
            <a:headEnd/>
            <a:tailEnd/>
          </a:ln>
        </p:spPr>
      </p:pic>
      <p:pic>
        <p:nvPicPr>
          <p:cNvPr id="45061" name="Picture 5" descr="Municipal_Building_Arch[1]"/>
          <p:cNvPicPr>
            <a:picLocks noChangeAspect="1" noChangeArrowheads="1"/>
          </p:cNvPicPr>
          <p:nvPr/>
        </p:nvPicPr>
        <p:blipFill>
          <a:blip r:embed="rId4" cstate="print"/>
          <a:srcRect/>
          <a:stretch>
            <a:fillRect/>
          </a:stretch>
        </p:blipFill>
        <p:spPr bwMode="auto">
          <a:xfrm>
            <a:off x="3429000" y="2971800"/>
            <a:ext cx="2482850" cy="3598863"/>
          </a:xfrm>
          <a:prstGeom prst="rect">
            <a:avLst/>
          </a:prstGeom>
          <a:noFill/>
          <a:ln w="9525">
            <a:solidFill>
              <a:srgbClr val="A50021"/>
            </a:solidFill>
            <a:miter lim="800000"/>
            <a:headEnd/>
            <a:tailEnd/>
          </a:ln>
        </p:spPr>
      </p:pic>
      <p:sp>
        <p:nvSpPr>
          <p:cNvPr id="45062" name="Rectangle 6"/>
          <p:cNvSpPr>
            <a:spLocks noChangeArrowheads="1"/>
          </p:cNvSpPr>
          <p:nvPr/>
        </p:nvSpPr>
        <p:spPr bwMode="auto">
          <a:xfrm>
            <a:off x="3429000" y="2971800"/>
            <a:ext cx="2449513" cy="366713"/>
          </a:xfrm>
          <a:prstGeom prst="rect">
            <a:avLst/>
          </a:prstGeom>
          <a:noFill/>
          <a:ln w="9525">
            <a:noFill/>
            <a:miter lim="800000"/>
            <a:headEnd/>
            <a:tailEnd/>
          </a:ln>
          <a:effectLst/>
        </p:spPr>
        <p:txBody>
          <a:bodyPr wrap="none" anchor="ctr">
            <a:spAutoFit/>
          </a:bodyPr>
          <a:lstStyle/>
          <a:p>
            <a:r>
              <a:rPr lang="ru-RU" b="1"/>
              <a:t>Arch of Constantine</a:t>
            </a:r>
          </a:p>
        </p:txBody>
      </p:sp>
      <p:sp>
        <p:nvSpPr>
          <p:cNvPr id="45063" name="Rectangle 7"/>
          <p:cNvSpPr>
            <a:spLocks noChangeArrowheads="1"/>
          </p:cNvSpPr>
          <p:nvPr/>
        </p:nvSpPr>
        <p:spPr bwMode="auto">
          <a:xfrm>
            <a:off x="6781800" y="6248400"/>
            <a:ext cx="1416050" cy="366713"/>
          </a:xfrm>
          <a:prstGeom prst="rect">
            <a:avLst/>
          </a:prstGeom>
          <a:noFill/>
          <a:ln w="9525">
            <a:noFill/>
            <a:miter lim="800000"/>
            <a:headEnd/>
            <a:tailEnd/>
          </a:ln>
          <a:effectLst/>
        </p:spPr>
        <p:txBody>
          <a:bodyPr anchor="ctr">
            <a:spAutoFit/>
          </a:bodyPr>
          <a:lstStyle/>
          <a:p>
            <a:r>
              <a:rPr lang="ru-RU" b="1"/>
              <a:t>Civic Fame</a:t>
            </a:r>
          </a:p>
        </p:txBody>
      </p:sp>
      <p:sp>
        <p:nvSpPr>
          <p:cNvPr id="45065" name="WordArt 9"/>
          <p:cNvSpPr>
            <a:spLocks noChangeArrowheads="1" noChangeShapeType="1" noTextEdit="1"/>
          </p:cNvSpPr>
          <p:nvPr/>
        </p:nvSpPr>
        <p:spPr bwMode="auto">
          <a:xfrm>
            <a:off x="1752600" y="228600"/>
            <a:ext cx="4876800" cy="685800"/>
          </a:xfrm>
          <a:prstGeom prst="rect">
            <a:avLst/>
          </a:prstGeom>
        </p:spPr>
        <p:txBody>
          <a:bodyPr wrap="none" fromWordArt="1">
            <a:prstTxWarp prst="textPlain">
              <a:avLst>
                <a:gd name="adj" fmla="val 50000"/>
              </a:avLst>
            </a:prstTxWarp>
          </a:bodyPr>
          <a:lstStyle/>
          <a:p>
            <a:pPr algn="ctr"/>
            <a:r>
              <a:rPr lang="en-US"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rPr>
              <a:t>Manicipal Building</a:t>
            </a:r>
            <a:endParaRPr lang="ru-RU"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4" name="Picture 8" descr="449px-Garibaldi_Washington_Square_Park[1]"/>
          <p:cNvPicPr>
            <a:picLocks noChangeAspect="1" noChangeArrowheads="1"/>
          </p:cNvPicPr>
          <p:nvPr/>
        </p:nvPicPr>
        <p:blipFill>
          <a:blip r:embed="rId2" cstate="print"/>
          <a:srcRect/>
          <a:stretch>
            <a:fillRect/>
          </a:stretch>
        </p:blipFill>
        <p:spPr bwMode="auto">
          <a:xfrm>
            <a:off x="6248400" y="228600"/>
            <a:ext cx="2692400" cy="3598863"/>
          </a:xfrm>
          <a:prstGeom prst="rect">
            <a:avLst/>
          </a:prstGeom>
          <a:noFill/>
          <a:ln w="9525">
            <a:solidFill>
              <a:srgbClr val="A50021"/>
            </a:solidFill>
            <a:miter lim="800000"/>
            <a:headEnd/>
            <a:tailEnd/>
          </a:ln>
        </p:spPr>
      </p:pic>
      <p:sp>
        <p:nvSpPr>
          <p:cNvPr id="19459" name="Rectangle 3"/>
          <p:cNvSpPr>
            <a:spLocks noGrp="1" noChangeArrowheads="1"/>
          </p:cNvSpPr>
          <p:nvPr>
            <p:ph type="body" idx="1"/>
          </p:nvPr>
        </p:nvSpPr>
        <p:spPr>
          <a:xfrm>
            <a:off x="0" y="1143000"/>
            <a:ext cx="5791200" cy="2286000"/>
          </a:xfrm>
        </p:spPr>
        <p:txBody>
          <a:bodyPr/>
          <a:lstStyle/>
          <a:p>
            <a:pPr algn="ctr">
              <a:lnSpc>
                <a:spcPct val="80000"/>
              </a:lnSpc>
              <a:buFontTx/>
              <a:buNone/>
            </a:pPr>
            <a:r>
              <a:rPr lang="en-US" sz="1800">
                <a:effectLst/>
              </a:rPr>
              <a:t>   </a:t>
            </a:r>
            <a:r>
              <a:rPr lang="en-US" sz="1800">
                <a:solidFill>
                  <a:srgbClr val="A50021"/>
                </a:solidFill>
                <a:effectLst/>
              </a:rPr>
              <a:t>Washington Square Park</a:t>
            </a:r>
            <a:r>
              <a:rPr lang="en-US" sz="1800">
                <a:solidFill>
                  <a:srgbClr val="000000"/>
                </a:solidFill>
                <a:effectLst/>
              </a:rPr>
              <a:t> is one of the best-known of New York City's 1,700 public parks. At 39,000 m², it is a major landmark in the Manhattan neighborhood of Greenwich Village, as well as a popular meeting place and center for cultural activity. It is operated by the New York City Department of Parks and Recreation. Most of the buildings surrounding the park now belong to New York University. The university rents the park for its graduation ceremonies, and uses the Arch as a symbol.</a:t>
            </a:r>
            <a:r>
              <a:rPr lang="en-US" sz="1800">
                <a:solidFill>
                  <a:srgbClr val="000000"/>
                </a:solidFill>
                <a:effectLst>
                  <a:outerShdw blurRad="38100" dist="38100" dir="2700000" algn="tl">
                    <a:srgbClr val="FFFFFF"/>
                  </a:outerShdw>
                </a:effectLst>
              </a:rPr>
              <a:t> </a:t>
            </a:r>
            <a:endParaRPr lang="ru-RU" sz="1800">
              <a:solidFill>
                <a:srgbClr val="000000"/>
              </a:solidFill>
              <a:effectLst>
                <a:outerShdw blurRad="38100" dist="38100" dir="2700000" algn="tl">
                  <a:srgbClr val="FFFFFF"/>
                </a:outerShdw>
              </a:effectLst>
            </a:endParaRPr>
          </a:p>
        </p:txBody>
      </p:sp>
      <p:sp>
        <p:nvSpPr>
          <p:cNvPr id="19463" name="Rectangle 7"/>
          <p:cNvSpPr>
            <a:spLocks noChangeArrowheads="1"/>
          </p:cNvSpPr>
          <p:nvPr/>
        </p:nvSpPr>
        <p:spPr bwMode="auto">
          <a:xfrm>
            <a:off x="6400800" y="228600"/>
            <a:ext cx="2519363" cy="366713"/>
          </a:xfrm>
          <a:prstGeom prst="rect">
            <a:avLst/>
          </a:prstGeom>
          <a:solidFill>
            <a:srgbClr val="009900"/>
          </a:solidFill>
          <a:ln w="9525">
            <a:noFill/>
            <a:miter lim="800000"/>
            <a:headEnd/>
            <a:tailEnd/>
          </a:ln>
          <a:effectLst/>
        </p:spPr>
        <p:txBody>
          <a:bodyPr wrap="none" anchor="ctr">
            <a:spAutoFit/>
          </a:bodyPr>
          <a:lstStyle/>
          <a:p>
            <a:r>
              <a:rPr lang="ru-RU" b="1"/>
              <a:t>Garibaldi Monument</a:t>
            </a:r>
          </a:p>
        </p:txBody>
      </p:sp>
      <p:pic>
        <p:nvPicPr>
          <p:cNvPr id="19466" name="Picture 10" descr="800px-Washington_square_park[1]"/>
          <p:cNvPicPr>
            <a:picLocks noChangeAspect="1" noChangeArrowheads="1"/>
          </p:cNvPicPr>
          <p:nvPr/>
        </p:nvPicPr>
        <p:blipFill>
          <a:blip r:embed="rId3" cstate="print"/>
          <a:srcRect/>
          <a:stretch>
            <a:fillRect/>
          </a:stretch>
        </p:blipFill>
        <p:spPr bwMode="auto">
          <a:xfrm>
            <a:off x="304800" y="3657600"/>
            <a:ext cx="4064000" cy="3048000"/>
          </a:xfrm>
          <a:prstGeom prst="rect">
            <a:avLst/>
          </a:prstGeom>
          <a:noFill/>
          <a:ln w="9525">
            <a:solidFill>
              <a:srgbClr val="A50021"/>
            </a:solidFill>
            <a:miter lim="800000"/>
            <a:headEnd/>
            <a:tailEnd/>
          </a:ln>
        </p:spPr>
      </p:pic>
      <p:sp>
        <p:nvSpPr>
          <p:cNvPr id="19467" name="WordArt 11"/>
          <p:cNvSpPr>
            <a:spLocks noChangeArrowheads="1" noChangeShapeType="1" noTextEdit="1"/>
          </p:cNvSpPr>
          <p:nvPr/>
        </p:nvSpPr>
        <p:spPr bwMode="auto">
          <a:xfrm>
            <a:off x="228600" y="228600"/>
            <a:ext cx="5638800" cy="685800"/>
          </a:xfrm>
          <a:prstGeom prst="rect">
            <a:avLst/>
          </a:prstGeom>
        </p:spPr>
        <p:txBody>
          <a:bodyPr wrap="none" fromWordArt="1">
            <a:prstTxWarp prst="textPlain">
              <a:avLst>
                <a:gd name="adj" fmla="val 50000"/>
              </a:avLst>
            </a:prstTxWarp>
          </a:bodyPr>
          <a:lstStyle/>
          <a:p>
            <a:pPr algn="ctr"/>
            <a:r>
              <a:rPr lang="en-US"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rPr>
              <a:t>Washington Square Park</a:t>
            </a:r>
            <a:endParaRPr lang="ru-RU" sz="3600" kern="10">
              <a:ln w="12700">
                <a:solidFill>
                  <a:srgbClr val="800000"/>
                </a:solidFill>
                <a:round/>
                <a:headEnd/>
                <a:tailEnd/>
              </a:ln>
              <a:solidFill>
                <a:srgbClr val="FF3300"/>
              </a:solidFill>
              <a:effectLst>
                <a:outerShdw dist="35921" dir="2700000" sy="50000" rotWithShape="0">
                  <a:srgbClr val="875B0D">
                    <a:alpha val="70000"/>
                  </a:srgbClr>
                </a:outerShdw>
              </a:effectLst>
              <a:latin typeface="Albertus Medium"/>
            </a:endParaRPr>
          </a:p>
        </p:txBody>
      </p:sp>
      <p:pic>
        <p:nvPicPr>
          <p:cNvPr id="19469" name="Picture 13" descr="GV033I"/>
          <p:cNvPicPr>
            <a:picLocks noChangeAspect="1" noChangeArrowheads="1"/>
          </p:cNvPicPr>
          <p:nvPr/>
        </p:nvPicPr>
        <p:blipFill>
          <a:blip r:embed="rId4" cstate="print"/>
          <a:srcRect/>
          <a:stretch>
            <a:fillRect/>
          </a:stretch>
        </p:blipFill>
        <p:spPr bwMode="auto">
          <a:xfrm>
            <a:off x="4495800" y="3962400"/>
            <a:ext cx="4325938" cy="2725738"/>
          </a:xfrm>
          <a:prstGeom prst="rect">
            <a:avLst/>
          </a:prstGeom>
          <a:noFill/>
          <a:ln w="9525">
            <a:solidFill>
              <a:srgbClr val="A50021"/>
            </a:solid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Океан">
  <a:themeElements>
    <a:clrScheme name="Океан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Океан">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кеан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Океан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Океан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Океан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Океан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Океан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Океан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Океан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Ocean</Template>
  <TotalTime>1732</TotalTime>
  <Words>2583</Words>
  <Application>Microsoft Office PowerPoint</Application>
  <PresentationFormat>Экран (4:3)</PresentationFormat>
  <Paragraphs>86</Paragraphs>
  <Slides>31</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31</vt:i4>
      </vt:variant>
    </vt:vector>
  </HeadingPairs>
  <TitlesOfParts>
    <vt:vector size="35" baseType="lpstr">
      <vt:lpstr>Arial</vt:lpstr>
      <vt:lpstr>Tahoma</vt:lpstr>
      <vt:lpstr>Wingdings</vt:lpstr>
      <vt:lpstr>Океан</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cp:lastModifiedBy>
  <cp:revision>52</cp:revision>
  <cp:lastPrinted>1601-01-01T00:00:00Z</cp:lastPrinted>
  <dcterms:created xsi:type="dcterms:W3CDTF">1601-01-01T00:00:00Z</dcterms:created>
  <dcterms:modified xsi:type="dcterms:W3CDTF">2012-03-22T15:06:37Z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