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5" r:id="rId8"/>
    <p:sldId id="267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2160240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Ғаламтормен ұялы телефондағы агенттің бала психикасына әсері 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09358">
            <a:off x="267381" y="11656"/>
            <a:ext cx="3168352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6329">
            <a:off x="4306943" y="4352462"/>
            <a:ext cx="4381500" cy="2465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7418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976664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sz="1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Компьютерді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орналастыру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Монитор экраны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көзден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50,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тіпті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70 сантиметр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қашықтықта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тұруға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Экранның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жоғарғы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бөлігі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көздің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тұсынан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төмендеу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тұрғаны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жөн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жасайтын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жерде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компьютер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ара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қашықтығы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метрдей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болсын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Мүмкіндігінше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компьютердің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артының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қабырғаға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қарап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тұрғаны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5. Компьютер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тұрған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бөлмеде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шаң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болмауы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Шаң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зиянды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6. Компьютер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тұрған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бөлменің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ауасын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тазалап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тұрады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компьютердің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жанына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су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құйылған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ыдыс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қояды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Компьютерде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1-2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сағаттан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артық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отырмайды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мүмкіндігінше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5-10 минут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үзіліс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жасап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тұрады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Үзіліс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көзге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жаттығулар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көзді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жоғары-төмен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оңға-солға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айналдыра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қозғалтады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алысқа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көз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жібереді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терезеге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қарайды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сонан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соң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көзді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жақын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маңайға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қарауға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бағыттайды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Компьютерлік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көру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қабілетінің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синдромдарын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жою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экран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бетіне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түсіп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тұратын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сәулелі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шағылысу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дақтарын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жояды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сәулелі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шағылысу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дақтары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жоғарыда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артта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орналасқан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люстрадан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терезеден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түскен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жарықтан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үстел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үстіне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шамнан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түсуі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себепті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мониторды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сөндіріп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экран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бетінің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шағылыспай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қалыпты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тұрған-тұрмағанын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тексеріп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сәулелі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шағылысу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дақтары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байқалса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экран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алдына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айна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қойып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қайдан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түсіп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тұрғандығын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анықтайды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Егерде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компьютердің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алдында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отырса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әрбір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 минут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жасаған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соң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15 минут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демалуға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Ересек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адамдар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сағаттан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соң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10-15 минут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дем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Компьютермен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жасаған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соң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салқын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сумен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жуыну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421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ru-RU" sz="2700" b="1" i="1" dirty="0" err="1" smtClean="0">
                <a:solidFill>
                  <a:prstClr val="black"/>
                </a:solidFill>
              </a:rPr>
              <a:t>Бүгінде</a:t>
            </a:r>
            <a:r>
              <a:rPr lang="ru-RU" sz="2700" b="1" i="1" dirty="0" smtClean="0">
                <a:solidFill>
                  <a:prstClr val="black"/>
                </a:solidFill>
              </a:rPr>
              <a:t> </a:t>
            </a:r>
            <a:r>
              <a:rPr lang="ru-RU" sz="2700" b="1" i="1" dirty="0">
                <a:solidFill>
                  <a:prstClr val="black"/>
                </a:solidFill>
              </a:rPr>
              <a:t>«</a:t>
            </a:r>
            <a:r>
              <a:rPr lang="en-US" sz="2700" b="1" i="1" dirty="0">
                <a:solidFill>
                  <a:prstClr val="black"/>
                </a:solidFill>
              </a:rPr>
              <a:t>ma</a:t>
            </a:r>
            <a:r>
              <a:rPr lang="ru-RU" sz="2700" b="1" i="1" dirty="0">
                <a:solidFill>
                  <a:prstClr val="black"/>
                </a:solidFill>
              </a:rPr>
              <a:t>і</a:t>
            </a:r>
            <a:r>
              <a:rPr lang="en-US" sz="2700" b="1" i="1" dirty="0">
                <a:solidFill>
                  <a:prstClr val="black"/>
                </a:solidFill>
              </a:rPr>
              <a:t>l.ru» </a:t>
            </a:r>
            <a:r>
              <a:rPr lang="ru-RU" sz="2700" b="1" i="1" dirty="0" err="1">
                <a:solidFill>
                  <a:prstClr val="black"/>
                </a:solidFill>
              </a:rPr>
              <a:t>қыз­­метіне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жүгінбейтін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адам</a:t>
            </a:r>
            <a:r>
              <a:rPr lang="ru-RU" sz="2700" b="1" i="1" dirty="0">
                <a:solidFill>
                  <a:prstClr val="black"/>
                </a:solidFill>
              </a:rPr>
              <a:t> аз. </a:t>
            </a:r>
            <a:r>
              <a:rPr lang="ru-RU" sz="2700" b="1" i="1" dirty="0" err="1">
                <a:solidFill>
                  <a:prstClr val="black"/>
                </a:solidFill>
              </a:rPr>
              <a:t>Әсіресе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жастар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арасында</a:t>
            </a:r>
            <a:r>
              <a:rPr lang="ru-RU" sz="2700" b="1" i="1" dirty="0">
                <a:solidFill>
                  <a:prstClr val="black"/>
                </a:solidFill>
              </a:rPr>
              <a:t> «</a:t>
            </a:r>
            <a:r>
              <a:rPr lang="ru-RU" sz="2700" b="1" i="1" dirty="0" err="1">
                <a:solidFill>
                  <a:prstClr val="black"/>
                </a:solidFill>
              </a:rPr>
              <a:t>агентші­лер­дің</a:t>
            </a:r>
            <a:r>
              <a:rPr lang="ru-RU" sz="2700" b="1" i="1" dirty="0">
                <a:solidFill>
                  <a:prstClr val="black"/>
                </a:solidFill>
              </a:rPr>
              <a:t>» </a:t>
            </a:r>
            <a:r>
              <a:rPr lang="ru-RU" sz="2700" b="1" i="1" dirty="0" err="1">
                <a:solidFill>
                  <a:prstClr val="black"/>
                </a:solidFill>
              </a:rPr>
              <a:t>қатары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күн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санап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көбейіп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ке­леді</a:t>
            </a:r>
            <a:r>
              <a:rPr lang="ru-RU" sz="2700" b="1" i="1" dirty="0">
                <a:solidFill>
                  <a:prstClr val="black"/>
                </a:solidFill>
              </a:rPr>
              <a:t>. «</a:t>
            </a:r>
            <a:r>
              <a:rPr lang="en-US" sz="2700" b="1" i="1" dirty="0">
                <a:solidFill>
                  <a:prstClr val="black"/>
                </a:solidFill>
              </a:rPr>
              <a:t>Ma</a:t>
            </a:r>
            <a:r>
              <a:rPr lang="ru-RU" sz="2700" b="1" i="1" dirty="0">
                <a:solidFill>
                  <a:prstClr val="black"/>
                </a:solidFill>
              </a:rPr>
              <a:t>і</a:t>
            </a:r>
            <a:r>
              <a:rPr lang="en-US" sz="2700" b="1" i="1" dirty="0">
                <a:solidFill>
                  <a:prstClr val="black"/>
                </a:solidFill>
              </a:rPr>
              <a:t>l.ru» </a:t>
            </a:r>
            <a:r>
              <a:rPr lang="ru-RU" sz="2700" b="1" i="1" dirty="0" err="1">
                <a:solidFill>
                  <a:prstClr val="black"/>
                </a:solidFill>
              </a:rPr>
              <a:t>компа­ния­сының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деректеріне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жүгін­сек</a:t>
            </a:r>
            <a:r>
              <a:rPr lang="ru-RU" sz="2700" b="1" i="1" dirty="0">
                <a:solidFill>
                  <a:prstClr val="black"/>
                </a:solidFill>
              </a:rPr>
              <a:t>, «м-агент» </a:t>
            </a:r>
            <a:r>
              <a:rPr lang="ru-RU" sz="2700" b="1" i="1" dirty="0" err="1">
                <a:solidFill>
                  <a:prstClr val="black"/>
                </a:solidFill>
              </a:rPr>
              <a:t>қыз­метін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айына</a:t>
            </a:r>
            <a:r>
              <a:rPr lang="ru-RU" sz="2700" b="1" i="1" dirty="0">
                <a:solidFill>
                  <a:prstClr val="black"/>
                </a:solidFill>
              </a:rPr>
              <a:t> 9 миллион </a:t>
            </a:r>
            <a:r>
              <a:rPr lang="ru-RU" sz="2700" b="1" i="1" dirty="0" err="1">
                <a:solidFill>
                  <a:prstClr val="black"/>
                </a:solidFill>
              </a:rPr>
              <a:t>адам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пайдаланады</a:t>
            </a:r>
            <a:r>
              <a:rPr lang="ru-RU" sz="2700" b="1" i="1" dirty="0">
                <a:solidFill>
                  <a:prstClr val="black"/>
                </a:solidFill>
              </a:rPr>
              <a:t>, ал </a:t>
            </a:r>
            <a:r>
              <a:rPr lang="ru-RU" sz="2700" b="1" i="1" dirty="0" err="1">
                <a:solidFill>
                  <a:prstClr val="black"/>
                </a:solidFill>
              </a:rPr>
              <a:t>оған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бір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уақытта</a:t>
            </a:r>
            <a:r>
              <a:rPr lang="ru-RU" sz="2700" b="1" i="1" dirty="0">
                <a:solidFill>
                  <a:prstClr val="black"/>
                </a:solidFill>
              </a:rPr>
              <a:t> 2 </a:t>
            </a:r>
            <a:r>
              <a:rPr lang="ru-RU" sz="2700" b="1" i="1" dirty="0" err="1">
                <a:solidFill>
                  <a:prstClr val="black"/>
                </a:solidFill>
              </a:rPr>
              <a:t>миллионнан</a:t>
            </a:r>
            <a:r>
              <a:rPr lang="ru-RU" sz="2700" b="1" i="1" dirty="0">
                <a:solidFill>
                  <a:prstClr val="black"/>
                </a:solidFill>
              </a:rPr>
              <a:t> аса </a:t>
            </a:r>
            <a:r>
              <a:rPr lang="ru-RU" sz="2700" b="1" i="1" dirty="0" err="1">
                <a:solidFill>
                  <a:prstClr val="black"/>
                </a:solidFill>
              </a:rPr>
              <a:t>адам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қосылады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екен</a:t>
            </a:r>
            <a:r>
              <a:rPr lang="ru-RU" sz="2700" b="1" i="1" dirty="0">
                <a:solidFill>
                  <a:prstClr val="black"/>
                </a:solidFill>
              </a:rPr>
              <a:t>. </a:t>
            </a:r>
            <a:r>
              <a:rPr lang="ru-RU" sz="2700" b="1" i="1" dirty="0" err="1">
                <a:solidFill>
                  <a:prstClr val="black"/>
                </a:solidFill>
              </a:rPr>
              <a:t>Ком­пьютерді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былай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қо­йып</a:t>
            </a:r>
            <a:r>
              <a:rPr lang="ru-RU" sz="2700" b="1" i="1" dirty="0">
                <a:solidFill>
                  <a:prstClr val="black"/>
                </a:solidFill>
              </a:rPr>
              <a:t>, </a:t>
            </a:r>
            <a:r>
              <a:rPr lang="ru-RU" sz="2700" b="1" i="1" dirty="0" err="1">
                <a:solidFill>
                  <a:prstClr val="black"/>
                </a:solidFill>
              </a:rPr>
              <a:t>енді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қалта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телефонына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еніп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алған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бұл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байланыс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желісінің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тиімділігі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айтпаса</a:t>
            </a:r>
            <a:r>
              <a:rPr lang="ru-RU" sz="2700" b="1" i="1" dirty="0">
                <a:solidFill>
                  <a:prstClr val="black"/>
                </a:solidFill>
              </a:rPr>
              <a:t> да </a:t>
            </a:r>
            <a:r>
              <a:rPr lang="ru-RU" sz="2700" b="1" i="1" dirty="0" err="1">
                <a:solidFill>
                  <a:prstClr val="black"/>
                </a:solidFill>
              </a:rPr>
              <a:t>түсінікті</a:t>
            </a:r>
            <a:r>
              <a:rPr lang="ru-RU" sz="2700" b="1" i="1" dirty="0">
                <a:solidFill>
                  <a:prstClr val="black"/>
                </a:solidFill>
              </a:rPr>
              <a:t>. </a:t>
            </a:r>
            <a:r>
              <a:rPr lang="ru-RU" sz="2700" b="1" i="1" dirty="0" err="1">
                <a:solidFill>
                  <a:prstClr val="black"/>
                </a:solidFill>
              </a:rPr>
              <a:t>Бірақ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оның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зияны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жоқ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деп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айта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аламыз</a:t>
            </a:r>
            <a:r>
              <a:rPr lang="ru-RU" sz="2700" b="1" i="1" dirty="0">
                <a:solidFill>
                  <a:prstClr val="black"/>
                </a:solidFill>
              </a:rPr>
              <a:t> ба? «</a:t>
            </a:r>
            <a:r>
              <a:rPr lang="ru-RU" sz="2700" b="1" i="1" dirty="0" err="1">
                <a:solidFill>
                  <a:prstClr val="black"/>
                </a:solidFill>
              </a:rPr>
              <a:t>Агентте</a:t>
            </a:r>
            <a:r>
              <a:rPr lang="ru-RU" sz="2700" b="1" i="1" dirty="0">
                <a:solidFill>
                  <a:prstClr val="black"/>
                </a:solidFill>
              </a:rPr>
              <a:t>» </a:t>
            </a:r>
            <a:r>
              <a:rPr lang="ru-RU" sz="2700" b="1" i="1" dirty="0" err="1">
                <a:solidFill>
                  <a:prstClr val="black"/>
                </a:solidFill>
              </a:rPr>
              <a:t>сағаттап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оты­ратын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адамдардың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денсаулығында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қандай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өзгерістер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болуы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мүмкін</a:t>
            </a:r>
            <a:r>
              <a:rPr lang="ru-RU" sz="2700" b="1" i="1" dirty="0">
                <a:solidFill>
                  <a:prstClr val="black"/>
                </a:solidFill>
              </a:rPr>
              <a:t>?</a:t>
            </a:r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373216"/>
            <a:ext cx="2664296" cy="148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0145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25000" lnSpcReduction="20000"/>
          </a:bodyPr>
          <a:lstStyle/>
          <a:p>
            <a:pPr lvl="0"/>
            <a:endParaRPr lang="ru-RU" sz="2500" dirty="0" smtClean="0">
              <a:solidFill>
                <a:prstClr val="black"/>
              </a:solidFill>
            </a:endParaRPr>
          </a:p>
          <a:p>
            <a:pPr lvl="0"/>
            <a:endParaRPr lang="ru-RU" sz="2500" dirty="0">
              <a:solidFill>
                <a:prstClr val="black"/>
              </a:solidFill>
            </a:endParaRPr>
          </a:p>
          <a:p>
            <a:pPr lvl="0"/>
            <a:endParaRPr lang="ru-RU" sz="2500" dirty="0" smtClean="0">
              <a:solidFill>
                <a:prstClr val="black"/>
              </a:solidFill>
            </a:endParaRPr>
          </a:p>
          <a:p>
            <a:pPr lvl="0"/>
            <a:endParaRPr lang="ru-RU" sz="2500" dirty="0">
              <a:solidFill>
                <a:prstClr val="black"/>
              </a:solidFill>
            </a:endParaRPr>
          </a:p>
          <a:p>
            <a:pPr lvl="0"/>
            <a:endParaRPr lang="ru-RU" sz="2500" dirty="0" smtClean="0">
              <a:solidFill>
                <a:prstClr val="black"/>
              </a:solidFill>
            </a:endParaRPr>
          </a:p>
          <a:p>
            <a:pPr lvl="0"/>
            <a:endParaRPr lang="ru-RU" sz="2500" dirty="0">
              <a:solidFill>
                <a:prstClr val="black"/>
              </a:solidFill>
            </a:endParaRPr>
          </a:p>
          <a:p>
            <a:pPr lvl="0"/>
            <a:endParaRPr lang="ru-RU" sz="2500" dirty="0" smtClean="0">
              <a:solidFill>
                <a:prstClr val="black"/>
              </a:solidFill>
            </a:endParaRPr>
          </a:p>
          <a:p>
            <a:pPr lvl="0"/>
            <a:endParaRPr lang="ru-RU" sz="2500" dirty="0">
              <a:solidFill>
                <a:prstClr val="black"/>
              </a:solidFill>
            </a:endParaRPr>
          </a:p>
          <a:p>
            <a:pPr lvl="0"/>
            <a:endParaRPr lang="ru-RU" sz="2500" dirty="0" smtClean="0">
              <a:solidFill>
                <a:prstClr val="black"/>
              </a:solidFill>
            </a:endParaRPr>
          </a:p>
          <a:p>
            <a:pPr lvl="0"/>
            <a:endParaRPr lang="ru-RU" sz="2500" dirty="0">
              <a:solidFill>
                <a:prstClr val="black"/>
              </a:solidFill>
            </a:endParaRPr>
          </a:p>
          <a:p>
            <a:pPr lvl="0"/>
            <a:endParaRPr lang="ru-RU" sz="2500" dirty="0" smtClean="0">
              <a:solidFill>
                <a:prstClr val="black"/>
              </a:solidFill>
            </a:endParaRPr>
          </a:p>
          <a:p>
            <a:pPr lvl="0"/>
            <a:endParaRPr lang="ru-RU" sz="2500" dirty="0">
              <a:solidFill>
                <a:prstClr val="black"/>
              </a:solidFill>
            </a:endParaRPr>
          </a:p>
          <a:p>
            <a:pPr lvl="0"/>
            <a:endParaRPr lang="ru-RU" sz="2500" dirty="0" smtClean="0">
              <a:solidFill>
                <a:prstClr val="black"/>
              </a:solidFill>
            </a:endParaRPr>
          </a:p>
          <a:p>
            <a:pPr lvl="0"/>
            <a:endParaRPr lang="ru-RU" sz="2500" dirty="0">
              <a:solidFill>
                <a:prstClr val="black"/>
              </a:solidFill>
            </a:endParaRPr>
          </a:p>
          <a:p>
            <a:pPr lvl="0"/>
            <a:endParaRPr lang="ru-RU" sz="2500" dirty="0" smtClean="0">
              <a:solidFill>
                <a:prstClr val="black"/>
              </a:solidFill>
            </a:endParaRPr>
          </a:p>
          <a:p>
            <a:pPr lvl="0"/>
            <a:endParaRPr lang="ru-RU" sz="2500" dirty="0">
              <a:solidFill>
                <a:prstClr val="black"/>
              </a:solidFill>
            </a:endParaRPr>
          </a:p>
          <a:p>
            <a:pPr lvl="0"/>
            <a:endParaRPr lang="ru-RU" sz="2500" dirty="0" smtClean="0">
              <a:solidFill>
                <a:prstClr val="black"/>
              </a:solidFill>
            </a:endParaRPr>
          </a:p>
          <a:p>
            <a:pPr lvl="0"/>
            <a:endParaRPr lang="ru-RU" sz="2500" dirty="0">
              <a:solidFill>
                <a:prstClr val="black"/>
              </a:solidFill>
            </a:endParaRPr>
          </a:p>
          <a:p>
            <a:pPr lvl="0"/>
            <a:endParaRPr lang="ru-RU" sz="2500" dirty="0" smtClean="0">
              <a:solidFill>
                <a:prstClr val="black"/>
              </a:solidFill>
            </a:endParaRPr>
          </a:p>
          <a:p>
            <a:pPr lvl="0"/>
            <a:endParaRPr lang="ru-RU" sz="2500" dirty="0">
              <a:solidFill>
                <a:prstClr val="black"/>
              </a:solidFill>
            </a:endParaRPr>
          </a:p>
          <a:p>
            <a:pPr lvl="0"/>
            <a:endParaRPr lang="ru-RU" sz="2500" dirty="0" smtClean="0">
              <a:solidFill>
                <a:prstClr val="black"/>
              </a:solidFill>
            </a:endParaRPr>
          </a:p>
          <a:p>
            <a:pPr lvl="0"/>
            <a:endParaRPr lang="ru-RU" sz="2500" dirty="0">
              <a:solidFill>
                <a:prstClr val="black"/>
              </a:solidFill>
            </a:endParaRPr>
          </a:p>
          <a:p>
            <a:pPr lvl="0"/>
            <a:endParaRPr lang="ru-RU" sz="2500" dirty="0" smtClean="0">
              <a:solidFill>
                <a:prstClr val="black"/>
              </a:solidFill>
            </a:endParaRPr>
          </a:p>
          <a:p>
            <a:pPr lvl="0"/>
            <a:endParaRPr lang="ru-RU" sz="2500" dirty="0">
              <a:solidFill>
                <a:prstClr val="black"/>
              </a:solidFill>
            </a:endParaRPr>
          </a:p>
          <a:p>
            <a:pPr lvl="0"/>
            <a:endParaRPr lang="ru-RU" sz="2500" dirty="0" smtClean="0">
              <a:solidFill>
                <a:prstClr val="black"/>
              </a:solidFill>
            </a:endParaRPr>
          </a:p>
          <a:p>
            <a:pPr lvl="0"/>
            <a:endParaRPr lang="ru-RU" sz="2500" dirty="0">
              <a:solidFill>
                <a:prstClr val="black"/>
              </a:solidFill>
            </a:endParaRPr>
          </a:p>
          <a:p>
            <a:pPr lvl="0"/>
            <a:endParaRPr lang="ru-RU" sz="4000" dirty="0" smtClean="0">
              <a:solidFill>
                <a:prstClr val="black"/>
              </a:solidFill>
            </a:endParaRPr>
          </a:p>
          <a:p>
            <a:pPr lvl="0"/>
            <a:endParaRPr lang="ru-RU" sz="4000" dirty="0">
              <a:solidFill>
                <a:prstClr val="black"/>
              </a:solidFill>
            </a:endParaRPr>
          </a:p>
          <a:p>
            <a:pPr lvl="0"/>
            <a:endParaRPr lang="ru-RU" sz="4000" dirty="0" smtClean="0">
              <a:solidFill>
                <a:prstClr val="black"/>
              </a:solidFill>
            </a:endParaRPr>
          </a:p>
          <a:p>
            <a:pPr lvl="0"/>
            <a:endParaRPr lang="ru-RU" sz="4000" dirty="0">
              <a:solidFill>
                <a:prstClr val="black"/>
              </a:solidFill>
            </a:endParaRPr>
          </a:p>
          <a:p>
            <a:pPr lvl="0"/>
            <a:endParaRPr lang="ru-RU" sz="4000" dirty="0" smtClean="0">
              <a:solidFill>
                <a:prstClr val="black"/>
              </a:solidFill>
            </a:endParaRPr>
          </a:p>
          <a:p>
            <a:pPr lvl="0" algn="just"/>
            <a:r>
              <a:rPr lang="ru-RU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Интернет-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тәуелділік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ұғымы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1990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Мамандар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тәуелділіктің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түрін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техникалық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құралдардың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негізіндегі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спецификалық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эмоционалды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наркоманияға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4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жатқызады</a:t>
            </a:r>
            <a:endParaRPr lang="en-US" sz="4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Ресей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психологтарының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мәліметтері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компьютерлік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ойнайтын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адамдардың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10-14%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екен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тәуелділік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шақта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алайда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жасөспірімдер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әлде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қайда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бейімдірек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жасөспірімдер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дара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ерекшеліктеріне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жағдайға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тез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бейімделгіш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жасөспірім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болмасын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іс-әрекетке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түрткі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барады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яғни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іс-әрекетке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баруына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мотив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әсер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0"/>
            <a:ext cx="4048125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65859">
            <a:off x="425717" y="2321427"/>
            <a:ext cx="2381250" cy="1740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5538">
            <a:off x="6199724" y="308541"/>
            <a:ext cx="2746094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2383">
            <a:off x="5100846" y="1811801"/>
            <a:ext cx="3315292" cy="2050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1246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04664"/>
            <a:ext cx="8229600" cy="6120680"/>
          </a:xfrm>
        </p:spPr>
        <p:txBody>
          <a:bodyPr>
            <a:normAutofit/>
          </a:bodyPr>
          <a:lstStyle/>
          <a:p>
            <a:pPr lvl="0" algn="ctr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Интернет–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тәуелділігінің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қалыптасуы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біртіндеп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жүреді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тәуелділіктің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қалыптасуының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кезеңдерін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бөліп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көрсетуге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Жеңіл </a:t>
            </a:r>
            <a:r>
              <a:rPr lang="ru-RU" sz="12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қызығушылық</a:t>
            </a:r>
            <a:r>
              <a:rPr lang="ru-RU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алғашқы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рет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компьютерлік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ойнағаннан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ойынның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сюжеті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ұнай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бастайды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өзін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кейіпкермен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ұқсата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бастайды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графика,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сурет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музыкасы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ұнайды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Бала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реалды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виртуалды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әлемді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салыстыра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бастайды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да,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таңдауын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ақырғысына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тоқтатады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Компьютерлік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реалдылық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балаға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армандарын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асыруға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Алайда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кезеңнің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спецификасы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бар: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компьютерге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жүйелік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сипат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ситуациялық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сипат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Ойынға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тұрақты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қажеттілік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әлі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қалыптаспаған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мәнді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құндылыққа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Қызығушылық </a:t>
            </a:r>
            <a:r>
              <a:rPr lang="ru-RU" sz="12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кезеңде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балада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қажеттілік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компьютерлік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ойнау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қажеттілігі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жерде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жүйелік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сипатқа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қажеттілігін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қанағаттандыра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алмаса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бала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белсенді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әрекеттерге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көшеді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Тәуелділік </a:t>
            </a:r>
            <a:r>
              <a:rPr lang="ru-RU" sz="12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Мұнда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құндылықтық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мағыналық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сферасында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күрделі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өзгерістер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сана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өзін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өзгерісіне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ұшырайды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реалды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әлемді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ығыстырып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тастайды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Тәуелділік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көрінісін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формада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табады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әлеуметтенген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индивидуалданған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Интернет–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тәуелділіктің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әлеуметтенген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формасында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сияқты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балалармен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да,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қоғаммен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ұстайды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жасөспірімдер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бірлесіп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ойнағанды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ұнатады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ойындық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мотивация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жарыстық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сипат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жатыр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Тәуелділіктің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формасы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формаға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қарағанда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әсері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әлдеқайда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жағымсыз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Индивидуалданған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формасында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тек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дүниетанымы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қатар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орта,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социуммен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әрекеттестігі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бұзылады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интернет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наркотикпен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теңдес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біраз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уақыт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құмарлықтың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орнын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бірдеңе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баспаса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табиғаты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 «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ломкаға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жақын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күйге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жағымсыз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эмоциялар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сезеді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қозулы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агрессивті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прострацияға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ұшырайды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көшеді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құбылыстар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клиникалық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тілмен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психопатология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патологияны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тудыратын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сүрудің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стилі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атайды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.Құштарлық </a:t>
            </a:r>
            <a:r>
              <a:rPr lang="ru-RU" sz="12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интернет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тәуелділіктің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ақырғы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ойындық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белсенділігінің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сөнуімен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индивидтің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сауығуға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психологиясының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өзгеруімен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сипатталады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Мұнда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компьютерден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дистанция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ұстайды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алайда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орныққан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тәуелділіктен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босай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алмайды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кезең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ұзақ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кейде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тіпті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бойы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сақталады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құштарлықтың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сөну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жылдамдығына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[26].</a:t>
            </a:r>
          </a:p>
          <a:p>
            <a:pPr lvl="0"/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Міне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жоғарыда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көрсетілгендей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интернет–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тәуелділігінің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қалыптасуы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осылайша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біртіндеп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жүреді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566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8640960" cy="5865515"/>
          </a:xfrm>
        </p:spPr>
        <p:txBody>
          <a:bodyPr>
            <a:noAutofit/>
          </a:bodyPr>
          <a:lstStyle/>
          <a:p>
            <a:pPr lvl="0"/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Халықаралық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денсаулық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ұйымының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дәлелдеуінше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бүкіләлемдік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ғаламтор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желісі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жеткіншектерге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физикалық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жағынан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айрықша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зиянды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алдымен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көру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қабілеті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төмендейді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бұлшық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еттері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қатаймаған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жасөспірімнің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көздері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шаршайды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Сондай-ақ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компьютер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алдында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отыру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балдырғанның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омыртқа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сүйегін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зақымдайды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Қозғалыссыз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отыру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қолмен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бірыңғай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істеу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содан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ағзаға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салмақ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түсуі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жүйке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қызметін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бұзып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мойнына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тұз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бен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суықтың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жиналуына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(остеохондроз)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әсер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жамбас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сүйектің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үнемі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қозғалыссыз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қалуы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қабынуы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(простатит) мен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тоқ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ішектегі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тамырдың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кеңеюі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(геморрой)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ауруына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ұшыратады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/>
            <a:r>
              <a:rPr lang="ru-RU" sz="1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таңда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оқушыларының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90%-ы «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агентке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десем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артық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айтпағаным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болар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Мұның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нәтижесі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күнделікті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сабаққа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қызығушылығы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үлгерімі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ынтасының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төмендеуіне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әкеледі</a:t>
            </a:r>
            <a:endParaRPr lang="ru-RU" sz="1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желілерде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үнемі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отыру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қызметіне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кері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әсер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гормональдық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тепе-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теңдікті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бұзады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иммунитетті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нашарлатады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мұның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бәрі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жүйкесі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мен ой-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санасына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мөлшерде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ауыртпалық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түсіреді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Өздеріңізге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жүйкеге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салмақ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түсуі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дегеніңіз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қабілетінің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төмендеуі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көңіл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бөлу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есте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сақтаудың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кемуі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бас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ауруы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ұйқысыздық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көңіл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күйдің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құлазуы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920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1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Компьютерлік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сырқат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белгілері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Негізінен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компьютердің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алдында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істейтіндердің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шағымданатын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сырқат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белгілері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топқа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бөлінеді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1.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Көздің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көру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қабілетінің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нәшарлауы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2.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Бастың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желке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тұсының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қарақұсының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мойын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иық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жауырын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білектің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ауыруы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Көру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қабілетінің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нәшарлауы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бұлдырап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анық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көрмеуі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өзіне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түскен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салмақтан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күйген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тәрізді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ашып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қызаруы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Көздің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көру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қабілеті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белгілерін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біріктіріп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мамандар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компьютерлік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көру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қабілетінің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синдромы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атайды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Дәрігерлердің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айтуынша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компьютерлік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көру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қабілетінің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синдромдары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уақытша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рефракцияның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нашарлауына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күшеюіне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аккомодация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көлемінің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кішіреюіне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қарама-қарсылық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сезімталдығының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сезіну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қабілетінің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әлсіреуіне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әкеліп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соқтырады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бейне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монитордың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столының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отыратын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орындықтың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тағы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басқаларының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орналастырылуы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болуға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тиісті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Орындықтың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биіктігін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арқалығының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тұруын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клавиатураның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тұрған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орнын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дисплейдің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көлемін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экранмен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ара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қашықтықта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істейтін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өзіне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ыңғайластырып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қойғаны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абзал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тәжірибесі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көрсеткеніндей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дисплей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тұрады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жүйелік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блоктың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үстіне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қойылады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Соның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салдарынан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үнемі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көтеріп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отыруға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тура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де,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мойын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омыртқа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тұсы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ауыратын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Жарыққа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мән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берген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жөн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Мамандар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бөлмеге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жарықтың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300-500 люкс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шамасында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біркелкі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түсуіне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ақыл-кеңес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Негізінен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жарықтың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қапталдан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түскені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қолайлы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бөлменің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төбесі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қабырғасына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қарағанда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ашық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ақ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шарт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endParaRPr lang="ru-RU" sz="1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Монитор 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клавиатураның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зияны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Компьютерден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шығатын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электромагниттік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сәуленің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ағзасына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зиянды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екендігі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жөнінде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көптен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бері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айтылып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Алайда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компьютерлерге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компьютерлерге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қарағанда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ертеректе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шыққандары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қауіпті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арасындағы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айырмашылық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үлкен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Кейінгі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жылдары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шығарылған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компьютерлер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құрылысына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қарай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түрге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бөлініп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келді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ақ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сары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қызыл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Ақ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құрылысты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компьютерлер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АҚШ-та,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Жапонияда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Батыс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Еуропа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ердерінде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шығарылғаны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сапалы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қауіпсіз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«Сары»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құрылысты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компьютерлер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Азия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елдерінде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(Гонконг, Тайвань)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жасалынғаны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Қызыл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құрылысты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компьютерлер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өзіміздің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шеберлердің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құрастырғандары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Зиянды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сәулені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көбірек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бөлетіні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осылар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Бұрындары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көбінесе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монитор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зиянды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дейтін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Мамандар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клавиатураның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қауіптірек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екенін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айтады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клавиатурадағы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төмен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диапозаннан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тарайтын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электромагниттік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сәулелер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саусақ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ағзаға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әсер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ететін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көрінеді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Нәтижесінде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компьютермен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істеген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жүйке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ауруына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ұшырайды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компьютердің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алдында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отырғандар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саусақ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ауруларына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шалдығады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5803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217760"/>
          </a:xfrm>
        </p:spPr>
        <p:txBody>
          <a:bodyPr>
            <a:normAutofit/>
          </a:bodyPr>
          <a:lstStyle/>
          <a:p>
            <a:pPr algn="ctr"/>
            <a:r>
              <a:rPr lang="kk-KZ" dirty="0" smtClean="0"/>
              <a:t>Ғаламтор мен ұялы телефондағы агенке тәуелділіктің апаратын жолы:</a:t>
            </a:r>
          </a:p>
          <a:p>
            <a:pPr algn="just"/>
            <a:r>
              <a:rPr lang="kk-KZ" dirty="0" smtClean="0"/>
              <a:t>Зорлық-зомбылық</a:t>
            </a:r>
          </a:p>
          <a:p>
            <a:pPr algn="just"/>
            <a:r>
              <a:rPr lang="kk-KZ" dirty="0" smtClean="0"/>
              <a:t>Қылмыс</a:t>
            </a:r>
          </a:p>
          <a:p>
            <a:pPr algn="just"/>
            <a:r>
              <a:rPr lang="kk-KZ" dirty="0" smtClean="0"/>
              <a:t>Жыныстық бұзылу</a:t>
            </a:r>
          </a:p>
          <a:p>
            <a:pPr algn="just"/>
            <a:r>
              <a:rPr lang="kk-KZ" dirty="0" smtClean="0"/>
              <a:t>Діншілдік</a:t>
            </a:r>
          </a:p>
          <a:p>
            <a:pPr algn="just"/>
            <a:r>
              <a:rPr lang="kk-KZ" dirty="0" smtClean="0"/>
              <a:t>Суицид</a:t>
            </a:r>
          </a:p>
          <a:p>
            <a:pPr algn="just"/>
            <a:r>
              <a:rPr lang="kk-KZ" dirty="0" smtClean="0"/>
              <a:t>Жүйке жүйесінің тозуы</a:t>
            </a:r>
          </a:p>
          <a:p>
            <a:pPr algn="just"/>
            <a:r>
              <a:rPr lang="kk-KZ" dirty="0" smtClean="0"/>
              <a:t>Әртүрлі аурулар (денсаулыққа зияны)</a:t>
            </a:r>
          </a:p>
          <a:p>
            <a:pPr marL="45720" indent="0" algn="ctr">
              <a:buNone/>
            </a:pPr>
            <a:endParaRPr lang="kk-KZ" dirty="0" smtClean="0"/>
          </a:p>
          <a:p>
            <a:pPr algn="ctr"/>
            <a:endParaRPr lang="kk-KZ" dirty="0" smtClean="0"/>
          </a:p>
          <a:p>
            <a:pPr algn="ctr"/>
            <a:endParaRPr lang="kk-KZ" dirty="0" smtClean="0"/>
          </a:p>
          <a:p>
            <a:pPr algn="ctr"/>
            <a:endParaRPr lang="kk-KZ" dirty="0" smtClean="0"/>
          </a:p>
          <a:p>
            <a:pPr algn="ctr"/>
            <a:endParaRPr lang="kk-KZ" dirty="0" smtClean="0"/>
          </a:p>
          <a:p>
            <a:pPr algn="ctr"/>
            <a:endParaRPr lang="kk-KZ" dirty="0" smtClean="0"/>
          </a:p>
          <a:p>
            <a:pPr algn="ctr"/>
            <a:endParaRPr lang="kk-KZ" dirty="0" smtClean="0"/>
          </a:p>
          <a:p>
            <a:pPr algn="ctr"/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pPr marL="0" indent="0">
              <a:buNone/>
            </a:pPr>
            <a:endParaRPr lang="kk-KZ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978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216024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1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87624" y="1351508"/>
            <a:ext cx="67687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400" b="1" dirty="0">
                <a:solidFill>
                  <a:prstClr val="black"/>
                </a:solidFill>
                <a:ea typeface="+mj-ea"/>
                <a:cs typeface="+mj-cs"/>
              </a:rPr>
              <a:t>Ғаламтормен ұялы телефондағы агенттің бала психикасына әсері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1764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6048672"/>
          </a:xfrm>
        </p:spPr>
        <p:txBody>
          <a:bodyPr>
            <a:noAutofit/>
          </a:bodyPr>
          <a:lstStyle/>
          <a:p>
            <a:pPr lvl="0" algn="ctr"/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Ғаламтордың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зиянынан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сақтандыру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Жастарды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ғаламтордың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зиянынан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сақтандыру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ата-ана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баласына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пайдаланудың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шарттарын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айтып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түсіндіруге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ондағы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ақпараттардың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үнемі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шындыққа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жанаспайтынын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сын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көзімен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қарау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қажеттігін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ақпараттарды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кітаптағы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энциклопедиядағы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ресми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газет-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журналдардағы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ақпараттармен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салыстырып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қабылдау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керектігін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ескертуге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ғаламтордағы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зорлық-зомбылыққа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қылмысқа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жыныстық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бұзылуға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тәрбиелейтін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бағдарламалардан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діншілдік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нәсілшілдік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ақпарттардан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сақтандыру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ата-аналар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ұстаздардың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міндеттерінің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бірі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Осы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орайда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есте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жағдай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он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жасқа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дейінгі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ата-анасы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рұхсат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берген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йттарға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енуге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ақпараттық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технологиялар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мамандарының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дәрігерлердің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талабы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бастысы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кәмелетке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толмаған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балалардың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поштасына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енуге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ата-анасының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мүмкіндігі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болуға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қауіпсіздігі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бақытты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болашағы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Әсіресе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он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төрт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жасқа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толғанында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өз-өзімен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оқшаулана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бастағанында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ата-анасы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беймәлім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адамдармен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ғаламтор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танысуына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бермеуге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Мамандардың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ақыл-кеңесіне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құлақ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ассақ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ғаламтор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балаларға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қауіпсіз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болсын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десек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оны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үнемі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бағдарламалармен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жабдықтап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спамфильтр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орнатуымыз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қауіпсіздік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ақпараттарды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біліп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отыруымыз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Баламыздың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ғаламтордағы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компьютерлік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ойындарға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тәуелділігін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тексеріп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тиісті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шаралар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қолданып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отыруымыз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да –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ата-аналық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парызымыз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53353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50</TotalTime>
  <Words>1478</Words>
  <Application>Microsoft Office PowerPoint</Application>
  <PresentationFormat>Экран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Ғаламтормен ұялы телефондағы агенттің бала психикасына әсері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Ғаламтормен ұялы телефондағы агенттің таңылған ұрпақтың психикасына әсері</dc:title>
  <dc:creator>user</dc:creator>
  <cp:lastModifiedBy>user</cp:lastModifiedBy>
  <cp:revision>6</cp:revision>
  <dcterms:created xsi:type="dcterms:W3CDTF">2012-01-27T10:15:21Z</dcterms:created>
  <dcterms:modified xsi:type="dcterms:W3CDTF">2012-01-27T11:16:23Z</dcterms:modified>
</cp:coreProperties>
</file>