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37" r:id="rId2"/>
    <p:sldMasterId id="2147483869" r:id="rId3"/>
  </p:sldMasterIdLst>
  <p:notesMasterIdLst>
    <p:notesMasterId r:id="rId18"/>
  </p:notesMasterIdLst>
  <p:sldIdLst>
    <p:sldId id="438" r:id="rId4"/>
    <p:sldId id="469" r:id="rId5"/>
    <p:sldId id="468" r:id="rId6"/>
    <p:sldId id="467" r:id="rId7"/>
    <p:sldId id="459" r:id="rId8"/>
    <p:sldId id="462" r:id="rId9"/>
    <p:sldId id="461" r:id="rId10"/>
    <p:sldId id="465" r:id="rId11"/>
    <p:sldId id="458" r:id="rId12"/>
    <p:sldId id="466" r:id="rId13"/>
    <p:sldId id="475" r:id="rId14"/>
    <p:sldId id="471" r:id="rId15"/>
    <p:sldId id="476" r:id="rId16"/>
    <p:sldId id="441" r:id="rId17"/>
  </p:sldIdLst>
  <p:sldSz cx="12192000" cy="6858000"/>
  <p:notesSz cx="6797675" cy="9928225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ECFF"/>
    <a:srgbClr val="CDFFFF"/>
    <a:srgbClr val="F0F4FA"/>
    <a:srgbClr val="E6EDF6"/>
    <a:srgbClr val="FFFFCC"/>
    <a:srgbClr val="EAEAEA"/>
    <a:srgbClr val="E1F4FF"/>
    <a:srgbClr val="FEE8FB"/>
    <a:srgbClr val="F0F8FA"/>
    <a:srgbClr val="FFF7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934" autoAdjust="0"/>
    <p:restoredTop sz="96433" autoAdjust="0"/>
  </p:normalViewPr>
  <p:slideViewPr>
    <p:cSldViewPr snapToGrid="0">
      <p:cViewPr>
        <p:scale>
          <a:sx n="120" d="100"/>
          <a:sy n="120" d="100"/>
        </p:scale>
        <p:origin x="-7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s\&#1057;&#1090;&#1072;&#1090;%20&#1050;&#1058;&#1055;&#1056;\&#1057;&#1090;&#1072;&#1090;%20&#1079;&#1072;%20&#1074;&#1089;&#1077;%20&#1075;&#1086;&#1076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cked"/>
        <c:ser>
          <c:idx val="1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50378</c:v>
                </c:pt>
                <c:pt idx="1">
                  <c:v>14332</c:v>
                </c:pt>
                <c:pt idx="2">
                  <c:v>9458</c:v>
                </c:pt>
                <c:pt idx="3">
                  <c:v>11882</c:v>
                </c:pt>
                <c:pt idx="4">
                  <c:v>13848</c:v>
                </c:pt>
                <c:pt idx="5">
                  <c:v>12798</c:v>
                </c:pt>
                <c:pt idx="6">
                  <c:v>14147</c:v>
                </c:pt>
                <c:pt idx="7">
                  <c:v>13723</c:v>
                </c:pt>
              </c:numCache>
            </c:numRef>
          </c:val>
        </c:ser>
        <c:dLbls/>
        <c:marker val="1"/>
        <c:axId val="73346048"/>
        <c:axId val="45011712"/>
      </c:lineChart>
      <c:catAx>
        <c:axId val="73346048"/>
        <c:scaling>
          <c:orientation val="minMax"/>
        </c:scaling>
        <c:axPos val="b"/>
        <c:numFmt formatCode="General" sourceLinked="1"/>
        <c:tickLblPos val="nextTo"/>
        <c:crossAx val="45011712"/>
        <c:crosses val="autoZero"/>
        <c:auto val="1"/>
        <c:lblAlgn val="ctr"/>
        <c:lblOffset val="100"/>
      </c:catAx>
      <c:valAx>
        <c:axId val="45011712"/>
        <c:scaling>
          <c:orientation val="minMax"/>
        </c:scaling>
        <c:axPos val="l"/>
        <c:majorGridlines/>
        <c:numFmt formatCode="General" sourceLinked="1"/>
        <c:tickLblPos val="nextTo"/>
        <c:crossAx val="73346048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20404FAD-7E9E-4083-B556-F8EC02BD4A3D}" type="datetimeFigureOut">
              <a:rPr lang="kk-KZ" smtClean="0"/>
              <a:pPr/>
              <a:t>19.10.2019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78009"/>
            <a:ext cx="5439101" cy="3908988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9817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02406821-E20B-4EAD-9251-D01A99312ADF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353882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06821-E20B-4EAD-9251-D01A99312ADF}" type="slidenum">
              <a:rPr lang="kk-KZ" smtClean="0"/>
              <a:pPr/>
              <a:t>1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274579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06821-E20B-4EAD-9251-D01A99312ADF}" type="slidenum">
              <a:rPr lang="kk-KZ" smtClean="0"/>
              <a:pPr/>
              <a:t>5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112157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7137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27509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18656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06495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79417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2513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41464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185013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232326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844245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4874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77001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771854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12892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879842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895736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49109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986487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271454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87318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15485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82639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20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75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19.10.2019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060700"/>
            <a:ext cx="10464800" cy="601663"/>
          </a:xfrm>
        </p:spPr>
        <p:txBody>
          <a:bodyPr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 и проведение </a:t>
            </a:r>
            <a:br>
              <a:rPr lang="kk-KZ" sz="36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Национального квалификационного тестирования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712" y="430534"/>
            <a:ext cx="1071958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Министерство образования и науки Республики Казахстан</a:t>
            </a:r>
          </a:p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Национальный </a:t>
            </a:r>
            <a:r>
              <a:rPr lang="kk-KZ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центр </a:t>
            </a:r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тестирования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098" name="Picture 2" descr="C:\Users\a.khaidarova\Desktop\Новый точечный рисунок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713" y="421133"/>
            <a:ext cx="1630747" cy="118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07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Palatino Linotype" pitchFamily="18" charset="0"/>
              </a:rPr>
              <a:t>Статистика по тестированию</a:t>
            </a:r>
            <a:r>
              <a:rPr lang="tr-TR" dirty="0" smtClean="0">
                <a:latin typeface="Palatino Linotype" pitchFamily="18" charset="0"/>
              </a:rPr>
              <a:t> </a:t>
            </a:r>
            <a:r>
              <a:rPr lang="ru-RU" sz="3200" dirty="0" smtClean="0">
                <a:latin typeface="Palatino Linotype" pitchFamily="18" charset="0"/>
              </a:rPr>
              <a:t>(май </a:t>
            </a:r>
            <a:r>
              <a:rPr lang="ru-RU" sz="3200" dirty="0" err="1" smtClean="0">
                <a:latin typeface="Palatino Linotype" pitchFamily="18" charset="0"/>
              </a:rPr>
              <a:t>т.г</a:t>
            </a:r>
            <a:r>
              <a:rPr lang="ru-RU" sz="3200" dirty="0" smtClean="0">
                <a:latin typeface="Palatino Linotype" pitchFamily="18" charset="0"/>
              </a:rPr>
              <a:t>.)</a:t>
            </a:r>
            <a:endParaRPr lang="ru-RU" sz="3200" dirty="0">
              <a:latin typeface="Palatino Linotype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306" y="2283937"/>
            <a:ext cx="24765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234" y="2283936"/>
            <a:ext cx="24765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9291" y="2283937"/>
            <a:ext cx="24765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8644" y="2317574"/>
            <a:ext cx="886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60 476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человек подали заявление на участие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6" name="AutoShape 14" descr="ÐÐ°ÑÑÐ¸Ð½ÐºÐ¸ Ð¿Ð¾ Ð·Ð°Ð¿ÑÐ¾ÑÑ tick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ÐÐ°ÑÑÐ¸Ð½ÐºÐ¸ Ð¿Ð¾ Ð·Ð°Ð¿ÑÐ¾ÑÑ tick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ÐÐ°ÑÑÐ¸Ð½ÐºÐ¸ Ð¿Ð¾ Ð·Ð°Ð¿ÑÐ¾ÑÑ tick 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587" y="2990592"/>
            <a:ext cx="523749" cy="5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38644" y="3123104"/>
            <a:ext cx="8863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56 910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человек приняли участие в тестировании, из них преодолели пороговый уровень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36289 </a:t>
            </a:r>
            <a:r>
              <a:rPr lang="kk-KZ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(63.77%)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1044" name="Picture 20" descr="ÐÐ°ÑÑÐ¸Ð½ÐºÐ¸ Ð¿Ð¾ Ð·Ð°Ð¿ÑÐ¾ÑÑ building pictogram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568" y="1048546"/>
            <a:ext cx="1094582" cy="109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38644" y="1483075"/>
            <a:ext cx="886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64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пунктов тестирования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4030301"/>
            <a:ext cx="3263900" cy="495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педагог-модератор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54300" y="4678001"/>
            <a:ext cx="3263900" cy="495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педагог-эксперт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7400" y="5325701"/>
            <a:ext cx="3263900" cy="495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педагог-исследователь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00500" y="5973401"/>
            <a:ext cx="3263900" cy="495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педагог-мастер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34100" y="3954101"/>
            <a:ext cx="1346200" cy="571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11 506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07200" y="4601801"/>
            <a:ext cx="1346200" cy="571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13 359</a:t>
            </a:r>
            <a:endParaRPr lang="ru-RU" sz="2000" i="1" dirty="0">
              <a:solidFill>
                <a:schemeClr val="accent3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80300" y="5249501"/>
            <a:ext cx="1346200" cy="571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10 659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153400" y="5897201"/>
            <a:ext cx="1346200" cy="571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765</a:t>
            </a:r>
          </a:p>
        </p:txBody>
      </p:sp>
    </p:spTree>
    <p:extLst>
      <p:ext uri="{BB962C8B-B14F-4D97-AF65-F5344CB8AC3E}">
        <p14:creationId xmlns:p14="http://schemas.microsoft.com/office/powerpoint/2010/main" xmlns="" val="254731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Palatino Linotype" pitchFamily="18" charset="0"/>
              </a:rPr>
              <a:t>Статистика по тестированию </a:t>
            </a:r>
            <a:r>
              <a:rPr lang="ru-RU" sz="3200" dirty="0" smtClean="0">
                <a:latin typeface="Palatino Linotype" pitchFamily="18" charset="0"/>
              </a:rPr>
              <a:t>( на ноябрь) </a:t>
            </a:r>
            <a:endParaRPr lang="ru-RU" sz="3200" dirty="0">
              <a:latin typeface="Palatino Linotype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0" descr="ÐÐ°ÑÑÐ¸Ð½ÐºÐ¸ Ð¿Ð¾ Ð·Ð°Ð¿ÑÐ¾ÑÑ building pictogram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643" y="1048546"/>
            <a:ext cx="1094582" cy="109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24216" y="1595838"/>
            <a:ext cx="6057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65 </a:t>
            </a:r>
            <a:r>
              <a:rPr lang="ru-RU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пунктов тестирования</a:t>
            </a:r>
          </a:p>
        </p:txBody>
      </p:sp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050" y="2653930"/>
            <a:ext cx="24765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327" y="2648135"/>
            <a:ext cx="24765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6482" y="2648135"/>
            <a:ext cx="24765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32225" y="2681772"/>
            <a:ext cx="8827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54968</a:t>
            </a:r>
            <a:r>
              <a:rPr lang="ru-RU" sz="2400" dirty="0" smtClean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 человек </a:t>
            </a:r>
            <a:r>
              <a:rPr lang="ru-RU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подали заявление на </a:t>
            </a:r>
            <a:r>
              <a:rPr lang="ru-RU" sz="2400" dirty="0" smtClean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участие, </a:t>
            </a:r>
            <a:r>
              <a:rPr lang="ru-RU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из </a:t>
            </a:r>
            <a:r>
              <a:rPr lang="ru-RU" sz="2400" dirty="0" smtClean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них на :</a:t>
            </a:r>
            <a:endParaRPr lang="ru-RU" sz="2400" dirty="0">
              <a:solidFill>
                <a:srgbClr val="465E9C">
                  <a:lumMod val="75000"/>
                </a:srgb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00470" y="3449855"/>
            <a:ext cx="3263900" cy="495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педагог-модератор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30446" y="4226251"/>
            <a:ext cx="3263900" cy="495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педагог-эксперт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31155" y="5023552"/>
            <a:ext cx="3263900" cy="495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педагог-исследователь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00500" y="5838229"/>
            <a:ext cx="3263900" cy="495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педагог-мастер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21955" y="3411755"/>
            <a:ext cx="1346200" cy="571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15218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01683" y="4176539"/>
            <a:ext cx="1346200" cy="571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19858</a:t>
            </a:r>
            <a:endParaRPr lang="ru-RU" sz="2000" i="1" dirty="0">
              <a:solidFill>
                <a:schemeClr val="accent3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26470" y="4985452"/>
            <a:ext cx="1346200" cy="571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17910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99570" y="5800129"/>
            <a:ext cx="1346200" cy="571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1382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11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Palatino Linotype" pitchFamily="18" charset="0"/>
              </a:rPr>
              <a:t>Что </a:t>
            </a:r>
            <a:r>
              <a:rPr lang="kk-KZ" dirty="0" smtClean="0">
                <a:latin typeface="Palatino Linotype" pitchFamily="18" charset="0"/>
              </a:rPr>
              <a:t>сделано на </a:t>
            </a:r>
            <a:r>
              <a:rPr lang="kk-KZ" dirty="0">
                <a:latin typeface="Palatino Linotype" pitchFamily="18" charset="0"/>
              </a:rPr>
              <a:t>сегодняшний день?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4299" y="1566408"/>
            <a:ext cx="9740348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228600">
              <a:spcBef>
                <a:spcPct val="20000"/>
              </a:spcBef>
              <a:buClr>
                <a:srgbClr val="FDA023"/>
              </a:buClr>
              <a:buFont typeface="Arial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Проведена разработка, экспертиза новых и повторная ревизия имеющихся тестовых заданий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0690" y="4031311"/>
            <a:ext cx="9803957" cy="2441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228600">
              <a:spcBef>
                <a:spcPct val="20000"/>
              </a:spcBef>
              <a:buClr>
                <a:srgbClr val="FDA023"/>
              </a:buClr>
              <a:buFont typeface="Arial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Согласованы пункты проведения НКТ (ППНКТ) с управлениями образования и Вузами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203187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Важная информация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94846" y="1804946"/>
            <a:ext cx="3586038" cy="43414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kk-KZ" sz="2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При запуске тестируемых металлоискатели  использоваться  будут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41773" y="1804946"/>
            <a:ext cx="3617843" cy="41903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kk-KZ" sz="2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Во время тестирования онлайн трансляция производиться не будет </a:t>
            </a:r>
          </a:p>
        </p:txBody>
      </p:sp>
    </p:spTree>
    <p:extLst>
      <p:ext uri="{BB962C8B-B14F-4D97-AF65-F5344CB8AC3E}">
        <p14:creationId xmlns:p14="http://schemas.microsoft.com/office/powerpoint/2010/main" xmlns="" val="374338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8000" y="27516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40388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Национального квалификационного тестирования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Правила и </a:t>
            </a:r>
            <a:r>
              <a:rPr lang="ru-RU" sz="2400" dirty="0" err="1"/>
              <a:t>услови</a:t>
            </a:r>
            <a:r>
              <a:rPr lang="kk-KZ" sz="2400" dirty="0"/>
              <a:t>я</a:t>
            </a:r>
            <a:r>
              <a:rPr lang="ru-RU" sz="2400" dirty="0"/>
              <a:t> проведения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начального, основного среднего и общего среднего образования, образовательные программы технического и профессионального, </a:t>
            </a:r>
            <a:r>
              <a:rPr lang="ru-RU" sz="2400" dirty="0" err="1"/>
              <a:t>послесреднего</a:t>
            </a:r>
            <a:r>
              <a:rPr lang="ru-RU" sz="2400" dirty="0"/>
              <a:t>,  дополнительного образования и специальные учебные программы, и иных гражданских служащих в области образования  и науки</a:t>
            </a:r>
            <a:r>
              <a:rPr lang="kk-KZ" sz="2400" dirty="0"/>
              <a:t>, утвержденных приказом Министра образования и науки Республики Казахстан от 27 января 2016 года                  № 83 </a:t>
            </a:r>
            <a:r>
              <a:rPr lang="ru-RU" sz="2400" dirty="0"/>
              <a:t>(с внесенными изменениями от </a:t>
            </a:r>
            <a:r>
              <a:rPr lang="ru-RU" sz="2400" dirty="0" smtClean="0"/>
              <a:t>29 июня 2018 </a:t>
            </a:r>
            <a:r>
              <a:rPr lang="ru-RU" sz="2400" dirty="0"/>
              <a:t>года №</a:t>
            </a:r>
            <a:r>
              <a:rPr lang="en-US" sz="2400" dirty="0"/>
              <a:t> </a:t>
            </a:r>
            <a:r>
              <a:rPr lang="ru-RU" sz="2400" dirty="0" smtClean="0"/>
              <a:t>360)</a:t>
            </a:r>
            <a:endParaRPr lang="ru-RU" sz="24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27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1" y="272955"/>
            <a:ext cx="10346519" cy="1144683"/>
          </a:xfrm>
        </p:spPr>
        <p:txBody>
          <a:bodyPr/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проведения Национального квалификационного тестирования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4661" y="1964646"/>
            <a:ext cx="7889299" cy="45447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1654" y="122598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Нкт будет проводится на базе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 проведения Национального квалификационного тестирования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колледжей- 2;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базе школ-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6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Palatino Linotype" pitchFamily="18" charset="0"/>
              </a:rPr>
              <a:t>Всего в Квалификационном тестировании педагогических работников с 2010 по 2017 года приняли участие 140 566 педагогов.</a:t>
            </a:r>
            <a:endParaRPr lang="ru-RU" sz="2800" b="1" dirty="0">
              <a:latin typeface="Palatino Linotype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9955091"/>
              </p:ext>
            </p:extLst>
          </p:nvPr>
        </p:nvGraphicFramePr>
        <p:xfrm>
          <a:off x="342900" y="1485900"/>
          <a:ext cx="10858500" cy="490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503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2033" y="457520"/>
            <a:ext cx="1161838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Структура теста</a:t>
            </a: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7113386"/>
              </p:ext>
            </p:extLst>
          </p:nvPr>
        </p:nvGraphicFramePr>
        <p:xfrm>
          <a:off x="220963" y="1110940"/>
          <a:ext cx="10942336" cy="525175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07937"/>
                <a:gridCol w="1373405"/>
                <a:gridCol w="2230114"/>
                <a:gridCol w="3774379"/>
                <a:gridCol w="1156501"/>
              </a:tblGrid>
              <a:tr h="682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Блок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Количество заданий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Форма заданий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Время (минут)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</a:tr>
              <a:tr h="6825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Содержание учебного предмета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70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50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</a:tr>
              <a:tr h="934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 выбором одного или нескольких правильных ответов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</a:tr>
              <a:tr h="11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10</a:t>
                      </a:r>
                      <a:b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</a:br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(2 </a:t>
                      </a:r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контекста по 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5 заданий к ним)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К</a:t>
                      </a:r>
                      <a:r>
                        <a:rPr lang="ru-RU" sz="2000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онтекстные</a:t>
                      </a:r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задания 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</a:tr>
              <a:tr h="919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Педагогика, методика обучения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30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30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60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</a:tr>
              <a:tr h="890477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Общее время тестирования – 3 час</a:t>
                      </a:r>
                      <a:r>
                        <a:rPr lang="kk-KZ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а 20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минут (200 минут), для предметов</a:t>
                      </a:r>
                      <a:r>
                        <a:rPr lang="ru-RU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«М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атематика», «Физика», «Химия», «Информатика» – 3 часа 50 минут (230 минут).</a:t>
                      </a:r>
                      <a:endParaRPr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7" marR="9527" marT="95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09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" y="756712"/>
            <a:ext cx="10972800" cy="6054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Установление порогового уровня баллов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+mn-ea"/>
                <a:cs typeface="+mn-cs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7040680"/>
              </p:ext>
            </p:extLst>
          </p:nvPr>
        </p:nvGraphicFramePr>
        <p:xfrm>
          <a:off x="282835" y="1207830"/>
          <a:ext cx="10855065" cy="5460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4565"/>
                <a:gridCol w="2463800"/>
                <a:gridCol w="1447800"/>
                <a:gridCol w="2603500"/>
                <a:gridCol w="2565400"/>
              </a:tblGrid>
              <a:tr h="1353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Категории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Блок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Баллы по предметом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Для прохождения квалификационного теста (проценты)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Для прохождения квалификационного теста (баллы)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58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Педагог-модератор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Предметные знания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395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Педагогика,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етодика обучения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8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Педагог-эксперт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Предметные знания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</a:tr>
              <a:tr h="395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Педагогика, методика обучения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8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Педагог-исследователь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Предметные знания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</a:tr>
              <a:tr h="395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Педагогика, методика обучения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8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Педагог-мастер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Предметные знания 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</a:tr>
              <a:tr h="395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Педагогика, методика обучения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261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764704"/>
            <a:ext cx="10972800" cy="523220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4F81BD">
                    <a:lumMod val="50000"/>
                  </a:srgbClr>
                </a:solidFill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КРИТЕРИИ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ОЦЕНИВАНИЯ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403" y="1484785"/>
            <a:ext cx="10443897" cy="29813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Для заданий с выбором одного правильного ответа присуждается 1 балл, в остальных случаях 0 баллов.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Для заданий </a:t>
            </a:r>
            <a:r>
              <a:rPr lang="kk-KZ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с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 выбором одного или нескольких правильных ответов </a:t>
            </a:r>
            <a:r>
              <a:rPr lang="kk-KZ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из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нескольких предложенных: </a:t>
            </a:r>
          </a:p>
          <a:p>
            <a:pPr marL="715963" indent="0"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- за все правильные ответы получает - 2 балла, </a:t>
            </a:r>
          </a:p>
          <a:p>
            <a:pPr marL="715963" indent="0" defTabSz="247650"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- за одну допущенную ошибку - 1 балл, </a:t>
            </a:r>
          </a:p>
          <a:p>
            <a:pPr marL="715963" indent="0"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- за допущенные 2 и более ошибки - 0 баллов.</a:t>
            </a:r>
          </a:p>
          <a:p>
            <a:pPr marL="0" indent="0">
              <a:buNone/>
            </a:pPr>
            <a:endParaRPr lang="ru-RU" sz="2400" b="1" dirty="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Максимальный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балл 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1</a:t>
            </a: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1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0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баллов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7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a.khaidarova\Downloads\Подготовка базы тестовых заданий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679" y="0"/>
            <a:ext cx="1226867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560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226" t="56101" r="5053" b="26313"/>
          <a:stretch/>
        </p:blipFill>
        <p:spPr bwMode="auto">
          <a:xfrm>
            <a:off x="1023306" y="3911055"/>
            <a:ext cx="977954" cy="87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7558" y="475229"/>
            <a:ext cx="7056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Национальное квалификационное тестирование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1844" y="1655198"/>
            <a:ext cx="886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Прием заявлений: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Аттестационная комиссия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5053" y="3817642"/>
            <a:ext cx="8966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Общее время тестирования: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200 минут;</a:t>
            </a:r>
          </a:p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230 минут для предметов естественно-математического направления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1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438" b="23760" l="85625" r="94167">
                        <a14:foregroundMark x1="90208" y1="9917" x2="90208" y2="9917"/>
                        <a14:foregroundMark x1="90208" y1="12397" x2="90208" y2="12397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02" t="8095" r="4677" b="74319"/>
          <a:stretch/>
        </p:blipFill>
        <p:spPr bwMode="auto">
          <a:xfrm>
            <a:off x="1023306" y="1428195"/>
            <a:ext cx="1022144" cy="91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133850" y="415146"/>
            <a:ext cx="598220" cy="718208"/>
            <a:chOff x="1500671" y="810196"/>
            <a:chExt cx="648072" cy="718208"/>
          </a:xfrm>
        </p:grpSpPr>
        <p:pic>
          <p:nvPicPr>
            <p:cNvPr id="14" name="Picture 8" descr="Образования, Школы, Университет, Стационарный, Пакет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784" b="23852" l="58160" r="667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088" t="8025" r="32191" b="74389"/>
            <a:stretch/>
          </p:blipFill>
          <p:spPr bwMode="auto">
            <a:xfrm>
              <a:off x="1500671" y="810196"/>
              <a:ext cx="648072" cy="535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Образования, Школы, Университет, Стационарный, Пакет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331" b="24380" l="43125" r="52396">
                          <a14:foregroundMark x1="45521" y1="12190" x2="45521" y2="121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38" t="8584" r="47141" b="73830"/>
            <a:stretch/>
          </p:blipFill>
          <p:spPr bwMode="auto">
            <a:xfrm>
              <a:off x="1512841" y="1143617"/>
              <a:ext cx="576064" cy="384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041844" y="2247870"/>
            <a:ext cx="764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Сроки подачи заявлений: с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10 марта по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2 мая; </a:t>
            </a:r>
          </a:p>
          <a:p>
            <a:r>
              <a:rPr lang="kk-KZ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                                               с 10 августа по 6 сентября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75053" y="3073577"/>
            <a:ext cx="8014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Сроки проведения тестирования: с 26 мая по 5 июня;</a:t>
            </a:r>
          </a:p>
          <a:p>
            <a:r>
              <a:rPr lang="kk-KZ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                                                            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с 1 по 10 ноября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61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566" y="2575378"/>
            <a:ext cx="743435" cy="8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799921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седств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6594</TotalTime>
  <Words>587</Words>
  <Application>Microsoft Office PowerPoint</Application>
  <PresentationFormat>Произвольный</PresentationFormat>
  <Paragraphs>132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HDOfficeLightV0</vt:lpstr>
      <vt:lpstr>1_HDOfficeLightV0</vt:lpstr>
      <vt:lpstr>Соседство</vt:lpstr>
      <vt:lpstr>Организация и проведение  Национального квалификационного тестирования</vt:lpstr>
      <vt:lpstr>Нормативно-правовая база Национального квалификационного тестирования </vt:lpstr>
      <vt:lpstr>Пункты проведения Национального квалификационного тестирования  </vt:lpstr>
      <vt:lpstr>Всего в Квалификационном тестировании педагогических работников с 2010 по 2017 года приняли участие 140 566 педагогов.</vt:lpstr>
      <vt:lpstr>Слайд 5</vt:lpstr>
      <vt:lpstr>Установление порогового уровня баллов </vt:lpstr>
      <vt:lpstr> КРИТЕРИИ ОЦЕНИВАНИЯ</vt:lpstr>
      <vt:lpstr>Слайд 8</vt:lpstr>
      <vt:lpstr>Слайд 9</vt:lpstr>
      <vt:lpstr>Статистика по тестированию (май т.г.)</vt:lpstr>
      <vt:lpstr>Статистика по тестированию ( на ноябрь) </vt:lpstr>
      <vt:lpstr>Что сделано на сегодняшний день? </vt:lpstr>
      <vt:lpstr>  Важная информация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Zhanbota</dc:creator>
  <cp:lastModifiedBy>User-ПК</cp:lastModifiedBy>
  <cp:revision>1024</cp:revision>
  <cp:lastPrinted>2018-10-17T06:13:35Z</cp:lastPrinted>
  <dcterms:created xsi:type="dcterms:W3CDTF">2015-09-16T09:12:39Z</dcterms:created>
  <dcterms:modified xsi:type="dcterms:W3CDTF">2019-10-19T17:42:11Z</dcterms:modified>
</cp:coreProperties>
</file>