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58" r:id="rId3"/>
    <p:sldId id="259" r:id="rId4"/>
    <p:sldId id="260" r:id="rId5"/>
    <p:sldId id="284" r:id="rId6"/>
    <p:sldId id="261" r:id="rId7"/>
    <p:sldId id="262" r:id="rId8"/>
    <p:sldId id="285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86" r:id="rId19"/>
    <p:sldId id="287" r:id="rId20"/>
    <p:sldId id="272" r:id="rId21"/>
    <p:sldId id="273" r:id="rId22"/>
    <p:sldId id="288" r:id="rId23"/>
    <p:sldId id="274" r:id="rId24"/>
    <p:sldId id="275" r:id="rId25"/>
    <p:sldId id="276" r:id="rId26"/>
    <p:sldId id="277" r:id="rId27"/>
    <p:sldId id="278" r:id="rId28"/>
    <p:sldId id="279" r:id="rId29"/>
    <p:sldId id="289" r:id="rId30"/>
    <p:sldId id="280" r:id="rId31"/>
    <p:sldId id="281" r:id="rId32"/>
    <p:sldId id="282" r:id="rId33"/>
    <p:sldId id="283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320" y="-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0573E-5592-4ABD-AD90-15B3831EB1BB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BF4C3-0690-4264-8F20-9816CDBEBB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0573E-5592-4ABD-AD90-15B3831EB1BB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BF4C3-0690-4264-8F20-9816CDBEBB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0573E-5592-4ABD-AD90-15B3831EB1BB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BF4C3-0690-4264-8F20-9816CDBEBBB6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0573E-5592-4ABD-AD90-15B3831EB1BB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BF4C3-0690-4264-8F20-9816CDBEBBB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0573E-5592-4ABD-AD90-15B3831EB1BB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BF4C3-0690-4264-8F20-9816CDBEBB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0573E-5592-4ABD-AD90-15B3831EB1BB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BF4C3-0690-4264-8F20-9816CDBEBBB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0573E-5592-4ABD-AD90-15B3831EB1BB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BF4C3-0690-4264-8F20-9816CDBEBB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0573E-5592-4ABD-AD90-15B3831EB1BB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BF4C3-0690-4264-8F20-9816CDBEBB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0573E-5592-4ABD-AD90-15B3831EB1BB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BF4C3-0690-4264-8F20-9816CDBEBB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0573E-5592-4ABD-AD90-15B3831EB1BB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BF4C3-0690-4264-8F20-9816CDBEBBB6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0573E-5592-4ABD-AD90-15B3831EB1BB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BF4C3-0690-4264-8F20-9816CDBEBBB6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F3E0573E-5592-4ABD-AD90-15B3831EB1BB}" type="datetimeFigureOut">
              <a:rPr lang="ru-RU" smtClean="0"/>
              <a:t>27.08.2018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3AFBF4C3-0690-4264-8F20-9816CDBEBBB6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052736"/>
            <a:ext cx="894453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700000"/>
                </a:solidFill>
              </a:rPr>
              <a:t>1) </a:t>
            </a:r>
            <a:r>
              <a:rPr lang="ru-RU" sz="3600" b="1" dirty="0" smtClean="0">
                <a:solidFill>
                  <a:srgbClr val="6C0000"/>
                </a:solidFill>
              </a:rPr>
              <a:t>Копии </a:t>
            </a:r>
            <a:r>
              <a:rPr lang="ru-RU" sz="3600" b="1" dirty="0">
                <a:solidFill>
                  <a:srgbClr val="6C0000"/>
                </a:solidFill>
              </a:rPr>
              <a:t>документов, необходимых для обязательного представления всеми аттестуемыми педагогическими </a:t>
            </a:r>
            <a:r>
              <a:rPr lang="ru-RU" sz="3600" b="1" dirty="0" smtClean="0">
                <a:solidFill>
                  <a:srgbClr val="6C0000"/>
                </a:solidFill>
              </a:rPr>
              <a:t>работниками</a:t>
            </a:r>
          </a:p>
          <a:p>
            <a:r>
              <a:rPr lang="ru-RU" sz="3600" b="1" dirty="0" smtClean="0">
                <a:solidFill>
                  <a:srgbClr val="002060"/>
                </a:solidFill>
              </a:rPr>
              <a:t>2) </a:t>
            </a:r>
            <a:r>
              <a:rPr lang="ru-RU" sz="3600" b="1" dirty="0">
                <a:solidFill>
                  <a:srgbClr val="002060"/>
                </a:solidFill>
              </a:rPr>
              <a:t>Сведения о профессиональных </a:t>
            </a:r>
            <a:r>
              <a:rPr lang="ru-RU" sz="3600" b="1" dirty="0" smtClean="0">
                <a:solidFill>
                  <a:srgbClr val="002060"/>
                </a:solidFill>
              </a:rPr>
              <a:t>достижениях </a:t>
            </a:r>
            <a:r>
              <a:rPr lang="ru-RU" sz="3600" b="1" dirty="0">
                <a:solidFill>
                  <a:srgbClr val="002060"/>
                </a:solidFill>
              </a:rPr>
              <a:t/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dirty="0">
                <a:solidFill>
                  <a:srgbClr val="6C0000"/>
                </a:solidFill>
              </a:rPr>
              <a:t>    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6727" y="188640"/>
            <a:ext cx="81599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</a:rPr>
              <a:t>Структура портфолио учителя </a:t>
            </a:r>
            <a:endParaRPr lang="ru-RU" sz="4000" dirty="0">
              <a:solidFill>
                <a:srgbClr val="FFFF00"/>
              </a:solidFill>
            </a:endParaRPr>
          </a:p>
        </p:txBody>
      </p:sp>
      <p:pic>
        <p:nvPicPr>
          <p:cNvPr id="4" name="Picture 2" descr="Презентация Шаблон-Портфоли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278" y="4005808"/>
            <a:ext cx="4036772" cy="285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8194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Конкурс Лучший методист\Турмашева А К\15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913"/>
            <a:ext cx="4266356" cy="694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User\Desktop\Конкурс Лучший методист\Турмашева А К\15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-127796"/>
            <a:ext cx="4788024" cy="70226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562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Конкурс Лучший методист\Турмашева А К\15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9" y="-77136"/>
            <a:ext cx="4914994" cy="6953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User\Desktop\Конкурс Лучший методист\Турмашева А К\15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" t="761" r="7693" b="-427"/>
          <a:stretch/>
        </p:blipFill>
        <p:spPr bwMode="auto">
          <a:xfrm>
            <a:off x="4716036" y="-77136"/>
            <a:ext cx="4572000" cy="70052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641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E:\Турмашева А К\14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427" y="-24753"/>
            <a:ext cx="4446884" cy="6882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E:\15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" y="-265261"/>
            <a:ext cx="4678142" cy="71232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113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Конкурс Лучший методист\Турмашева А К\14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1" y="-1"/>
            <a:ext cx="4981527" cy="6859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User\Desktop\Конкурс Лучший методист\Турмашева А К\14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81"/>
          <a:stretch/>
        </p:blipFill>
        <p:spPr bwMode="auto">
          <a:xfrm>
            <a:off x="4915909" y="692696"/>
            <a:ext cx="4194348" cy="5147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542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16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4499992" cy="6741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E:\16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59"/>
          <a:stretch/>
        </p:blipFill>
        <p:spPr bwMode="auto">
          <a:xfrm>
            <a:off x="4501805" y="-671356"/>
            <a:ext cx="4608393" cy="75146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356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16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5" t="6265" r="2918"/>
          <a:stretch/>
        </p:blipFill>
        <p:spPr bwMode="auto">
          <a:xfrm>
            <a:off x="2138516" y="0"/>
            <a:ext cx="494071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7651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Турмашева А К\13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55" y="-2"/>
            <a:ext cx="5940425" cy="2668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E:\Турмашева А К\14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72590"/>
            <a:ext cx="5940425" cy="4362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723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Конкурс Лучший методист\Турмашева А К 2013\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6632"/>
            <a:ext cx="5112568" cy="6741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071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534044" y="5153255"/>
            <a:ext cx="33466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Мария Рамазановна Утепкалиева – </a:t>
            </a:r>
          </a:p>
          <a:p>
            <a:r>
              <a:rPr lang="kk-KZ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учитель истории СШ №16 г.Атырау</a:t>
            </a:r>
            <a:endParaRPr lang="ru-RU" dirty="0"/>
          </a:p>
        </p:txBody>
      </p:sp>
      <p:pic>
        <p:nvPicPr>
          <p:cNvPr id="6" name="Picture 3" descr="E:\2014-05-12\0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" r="2692"/>
          <a:stretch/>
        </p:blipFill>
        <p:spPr bwMode="auto">
          <a:xfrm>
            <a:off x="539552" y="836712"/>
            <a:ext cx="3894189" cy="576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esktop\4-й Мастер-класс\Фото 4 МК\SAM_50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1" t="27527" r="35000" b="46022"/>
          <a:stretch/>
        </p:blipFill>
        <p:spPr bwMode="auto">
          <a:xfrm>
            <a:off x="5848019" y="1916832"/>
            <a:ext cx="2718743" cy="3096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3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2014-05-12\0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" t="1506" b="19140"/>
          <a:stretch/>
        </p:blipFill>
        <p:spPr bwMode="auto">
          <a:xfrm>
            <a:off x="179512" y="476672"/>
            <a:ext cx="4809493" cy="544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5" descr="https://apf.mail.ru/cgi-bin/readmsg/IMG_0445.JPG?id=13842535440000000357%3B0%3B3&amp;mode=attachment&amp;channel&amp;bs=542898&amp;bl=320459&amp;ct=image%2Fjpeg&amp;cn=IMG_0445.JPG&amp;cte=base64&amp;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750" name="Picture 6" descr="C:\Users\User\Downloads\IMG_044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9" b="17384"/>
          <a:stretch/>
        </p:blipFill>
        <p:spPr bwMode="auto">
          <a:xfrm>
            <a:off x="6156176" y="3068960"/>
            <a:ext cx="2289727" cy="211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652120" y="5517232"/>
            <a:ext cx="3491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Асем Жабаева – ученица 10Б класса СШГ №2 г.Актобе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046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8257" y="1124744"/>
            <a:ext cx="842493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6C0000"/>
                </a:solidFill>
              </a:rPr>
              <a:t>Резюме:</a:t>
            </a:r>
            <a:r>
              <a:rPr lang="ru-RU" sz="3200" b="1" dirty="0">
                <a:solidFill>
                  <a:srgbClr val="6C0000"/>
                </a:solidFill>
              </a:rPr>
              <a:t/>
            </a:r>
            <a:br>
              <a:rPr lang="ru-RU" sz="3200" b="1" dirty="0">
                <a:solidFill>
                  <a:srgbClr val="6C000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- фото (5х6</a:t>
            </a:r>
            <a:r>
              <a:rPr lang="ru-RU" sz="3200" b="1" dirty="0" smtClean="0">
                <a:solidFill>
                  <a:srgbClr val="002060"/>
                </a:solidFill>
              </a:rPr>
              <a:t>);</a:t>
            </a:r>
            <a:r>
              <a:rPr lang="ru-RU" sz="3200" b="1" dirty="0">
                <a:solidFill>
                  <a:srgbClr val="002060"/>
                </a:solidFill>
              </a:rPr>
              <a:t/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- </a:t>
            </a:r>
            <a:r>
              <a:rPr lang="ru-RU" sz="3200" b="1" dirty="0" smtClean="0">
                <a:solidFill>
                  <a:srgbClr val="002060"/>
                </a:solidFill>
              </a:rPr>
              <a:t>фамилия, имя, отчество;</a:t>
            </a:r>
            <a:r>
              <a:rPr lang="ru-RU" sz="3200" b="1" dirty="0">
                <a:solidFill>
                  <a:srgbClr val="002060"/>
                </a:solidFill>
              </a:rPr>
              <a:t/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- </a:t>
            </a:r>
            <a:r>
              <a:rPr lang="ru-RU" sz="3200" b="1" dirty="0" smtClean="0">
                <a:solidFill>
                  <a:srgbClr val="002060"/>
                </a:solidFill>
              </a:rPr>
              <a:t>специальность по диплому;</a:t>
            </a:r>
            <a:r>
              <a:rPr lang="ru-RU" sz="3200" b="1" dirty="0">
                <a:solidFill>
                  <a:srgbClr val="002060"/>
                </a:solidFill>
              </a:rPr>
              <a:t/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- </a:t>
            </a:r>
            <a:r>
              <a:rPr lang="ru-RU" sz="3200" b="1" dirty="0" smtClean="0">
                <a:solidFill>
                  <a:srgbClr val="002060"/>
                </a:solidFill>
              </a:rPr>
              <a:t>место работы и должность;</a:t>
            </a:r>
            <a:r>
              <a:rPr lang="ru-RU" sz="3200" b="1" dirty="0">
                <a:solidFill>
                  <a:srgbClr val="002060"/>
                </a:solidFill>
              </a:rPr>
              <a:t/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- </a:t>
            </a:r>
            <a:r>
              <a:rPr lang="ru-RU" sz="3200" b="1" dirty="0" smtClean="0">
                <a:solidFill>
                  <a:srgbClr val="002060"/>
                </a:solidFill>
              </a:rPr>
              <a:t>стаж работы в данном учреждении;</a:t>
            </a:r>
            <a:r>
              <a:rPr lang="ru-RU" sz="3200" b="1" dirty="0">
                <a:solidFill>
                  <a:srgbClr val="002060"/>
                </a:solidFill>
              </a:rPr>
              <a:t/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- </a:t>
            </a:r>
            <a:r>
              <a:rPr lang="ru-RU" sz="3200" b="1" dirty="0" smtClean="0">
                <a:solidFill>
                  <a:srgbClr val="002060"/>
                </a:solidFill>
              </a:rPr>
              <a:t>государственные награды, грамоты и благодарственные письма; дипломы о достижениях на международном, республиканском, областном уровнях</a:t>
            </a:r>
            <a:r>
              <a:rPr lang="ru-RU" sz="3200" b="1" dirty="0">
                <a:solidFill>
                  <a:srgbClr val="002060"/>
                </a:solidFill>
              </a:rPr>
              <a:t/>
            </a:r>
            <a:br>
              <a:rPr lang="ru-RU" sz="3200" b="1" dirty="0">
                <a:solidFill>
                  <a:srgbClr val="002060"/>
                </a:solidFill>
              </a:rPr>
            </a:br>
            <a:endParaRPr lang="ru-RU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84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24744"/>
            <a:ext cx="828092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600000"/>
                </a:solidFill>
              </a:rPr>
              <a:t>* Итоги </a:t>
            </a:r>
            <a:r>
              <a:rPr lang="ru-RU" sz="3200" b="1" i="1" dirty="0">
                <a:solidFill>
                  <a:srgbClr val="600000"/>
                </a:solidFill>
              </a:rPr>
              <a:t>независимой оценки профессиональной компетентности педагогического работника: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ru-RU" sz="32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отзывы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, результаты анкетирования обучающихся и воспитанников, родителей, коллег и администрации; отзывы со стороны руководителей баз практик, работодателей, информация о поступлениях в вуз или трудоустройстве.</a:t>
            </a:r>
            <a:br>
              <a:rPr lang="ru-RU" sz="3200" b="1" dirty="0">
                <a:solidFill>
                  <a:schemeClr val="tx2">
                    <a:lumMod val="50000"/>
                  </a:schemeClr>
                </a:solidFill>
              </a:rPr>
            </a:b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16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980728"/>
            <a:ext cx="84969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rgbClr val="6C0000"/>
                </a:solidFill>
              </a:rPr>
              <a:t>* Результаты </a:t>
            </a:r>
            <a:r>
              <a:rPr lang="ru-RU" sz="3600" b="1" i="1" dirty="0">
                <a:solidFill>
                  <a:srgbClr val="6C0000"/>
                </a:solidFill>
              </a:rPr>
              <a:t>педагогической деятельности:</a:t>
            </a:r>
            <a:r>
              <a:rPr lang="ru-RU" sz="3600" b="1" dirty="0">
                <a:solidFill>
                  <a:srgbClr val="6C0000"/>
                </a:solidFill>
              </a:rPr>
              <a:t> </a:t>
            </a:r>
            <a:endParaRPr lang="ru-RU" sz="3600" b="1" dirty="0" smtClean="0">
              <a:solidFill>
                <a:srgbClr val="6C0000"/>
              </a:solidFill>
            </a:endParaRPr>
          </a:p>
          <a:p>
            <a:r>
              <a:rPr lang="ru-RU" sz="3600" b="1" dirty="0" smtClean="0">
                <a:solidFill>
                  <a:srgbClr val="002060"/>
                </a:solidFill>
              </a:rPr>
              <a:t>документы</a:t>
            </a:r>
            <a:r>
              <a:rPr lang="ru-RU" sz="3600" b="1" dirty="0">
                <a:solidFill>
                  <a:srgbClr val="002060"/>
                </a:solidFill>
              </a:rPr>
              <a:t>, подтверждающие </a:t>
            </a:r>
            <a:r>
              <a:rPr lang="ru-RU" sz="3600" b="1" dirty="0">
                <a:solidFill>
                  <a:srgbClr val="6C0000"/>
                </a:solidFill>
              </a:rPr>
              <a:t>участие педагогического работника</a:t>
            </a:r>
            <a:r>
              <a:rPr lang="ru-RU" sz="3600" b="1" dirty="0">
                <a:solidFill>
                  <a:srgbClr val="002060"/>
                </a:solidFill>
              </a:rPr>
              <a:t> в учебных, творческих, спортивных, предметных олимпиадах, конкурсах, смотрах, соревнованиях, играх.</a:t>
            </a:r>
          </a:p>
        </p:txBody>
      </p:sp>
    </p:spTree>
    <p:extLst>
      <p:ext uri="{BB962C8B-B14F-4D97-AF65-F5344CB8AC3E}">
        <p14:creationId xmlns:p14="http://schemas.microsoft.com/office/powerpoint/2010/main" val="235528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231493"/>
              </p:ext>
            </p:extLst>
          </p:nvPr>
        </p:nvGraphicFramePr>
        <p:xfrm>
          <a:off x="251520" y="1052736"/>
          <a:ext cx="8496945" cy="5204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84376"/>
                <a:gridCol w="2808314"/>
                <a:gridCol w="2304255"/>
              </a:tblGrid>
              <a:tr h="2575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Уровень</a:t>
                      </a:r>
                      <a:r>
                        <a:rPr lang="ru-RU" sz="3600" baseline="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конкурса</a:t>
                      </a:r>
                      <a:endParaRPr lang="ru-RU" sz="3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Результат участия</a:t>
                      </a:r>
                      <a:endParaRPr lang="ru-RU" sz="3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effectLst/>
                        </a:rPr>
                        <a:t>Год</a:t>
                      </a:r>
                      <a:endParaRPr lang="ru-RU" sz="3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3857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Международный</a:t>
                      </a:r>
                      <a:endParaRPr lang="ru-RU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2014-2015 гг.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961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Республиканский </a:t>
                      </a:r>
                      <a:endParaRPr lang="ru-RU" sz="3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082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Областной </a:t>
                      </a:r>
                      <a:endParaRPr lang="ru-RU" sz="3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297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Конкурс Лучший методист\Турмашева А К 2013\1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0"/>
            <a:ext cx="471687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C:\empir1\Академия\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" r="3313"/>
          <a:stretch/>
        </p:blipFill>
        <p:spPr bwMode="auto">
          <a:xfrm>
            <a:off x="0" y="0"/>
            <a:ext cx="4822723" cy="683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19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Сканер\Изображение 3 04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46168" y="-934000"/>
            <a:ext cx="6367036" cy="87563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994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268760"/>
            <a:ext cx="842493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rgbClr val="6C0000"/>
                </a:solidFill>
              </a:rPr>
              <a:t>* Результаты </a:t>
            </a:r>
            <a:r>
              <a:rPr lang="ru-RU" sz="3600" b="1" i="1" dirty="0">
                <a:solidFill>
                  <a:srgbClr val="6C0000"/>
                </a:solidFill>
              </a:rPr>
              <a:t>педагогической деятельности:</a:t>
            </a:r>
            <a:r>
              <a:rPr lang="ru-RU" sz="3600" b="1" dirty="0">
                <a:solidFill>
                  <a:srgbClr val="6C0000"/>
                </a:solidFill>
              </a:rPr>
              <a:t> </a:t>
            </a:r>
            <a:endParaRPr lang="ru-RU" sz="3600" b="1" dirty="0" smtClean="0">
              <a:solidFill>
                <a:srgbClr val="6C0000"/>
              </a:solidFill>
            </a:endParaRPr>
          </a:p>
          <a:p>
            <a:r>
              <a:rPr lang="ru-RU" sz="3600" b="1" dirty="0" smtClean="0">
                <a:solidFill>
                  <a:srgbClr val="005C2A"/>
                </a:solidFill>
              </a:rPr>
              <a:t>документы</a:t>
            </a:r>
            <a:r>
              <a:rPr lang="ru-RU" sz="3600" b="1" dirty="0">
                <a:solidFill>
                  <a:srgbClr val="005C2A"/>
                </a:solidFill>
              </a:rPr>
              <a:t>, подтверждающие </a:t>
            </a:r>
            <a:r>
              <a:rPr lang="ru-RU" sz="3600" b="1" dirty="0">
                <a:solidFill>
                  <a:srgbClr val="6C0000"/>
                </a:solidFill>
              </a:rPr>
              <a:t>участие обучающихся </a:t>
            </a:r>
            <a:r>
              <a:rPr lang="ru-RU" sz="3600" b="1" dirty="0">
                <a:solidFill>
                  <a:srgbClr val="005C2A"/>
                </a:solidFill>
              </a:rPr>
              <a:t>и воспитанников в учебных, творческих, спортивных, предметных олимпиадах, конкурсах, смотрах, соревнованиях, играх.</a:t>
            </a:r>
          </a:p>
        </p:txBody>
      </p:sp>
    </p:spTree>
    <p:extLst>
      <p:ext uri="{BB962C8B-B14F-4D97-AF65-F5344CB8AC3E}">
        <p14:creationId xmlns:p14="http://schemas.microsoft.com/office/powerpoint/2010/main" val="337079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3509035"/>
              </p:ext>
            </p:extLst>
          </p:nvPr>
        </p:nvGraphicFramePr>
        <p:xfrm>
          <a:off x="0" y="980728"/>
          <a:ext cx="9144000" cy="33691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1752"/>
                <a:gridCol w="2096059"/>
                <a:gridCol w="1892469"/>
                <a:gridCol w="861559"/>
                <a:gridCol w="1700908"/>
                <a:gridCol w="1411253"/>
              </a:tblGrid>
              <a:tr h="16845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Учебный год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Вид состязаний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Предмет (номинация)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Класс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Фамилия и имя учащегося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Результат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845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2014-2015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705"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007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empir1\Конкурс Уздик педагог2\Портфолио Уздик педагог1-30-07\Грамоты детей\Изображение 3 0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4" t="3122" r="1936"/>
          <a:stretch/>
        </p:blipFill>
        <p:spPr bwMode="auto">
          <a:xfrm>
            <a:off x="4601517" y="32546"/>
            <a:ext cx="4572000" cy="643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Сканер\Изображение 3 0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7" t="5167" r="3786"/>
          <a:stretch/>
        </p:blipFill>
        <p:spPr bwMode="auto">
          <a:xfrm>
            <a:off x="21088" y="32546"/>
            <a:ext cx="4392945" cy="663414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87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628800"/>
            <a:ext cx="77768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600000"/>
                </a:solidFill>
              </a:rPr>
              <a:t>Наградные материалы педагогического </a:t>
            </a:r>
            <a:r>
              <a:rPr lang="ru-RU" sz="4000" b="1" dirty="0" smtClean="0">
                <a:solidFill>
                  <a:srgbClr val="600000"/>
                </a:solidFill>
              </a:rPr>
              <a:t>работника</a:t>
            </a:r>
            <a:r>
              <a:rPr lang="ru-RU" sz="4000" b="1" dirty="0">
                <a:solidFill>
                  <a:srgbClr val="600000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89923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2035273"/>
              </p:ext>
            </p:extLst>
          </p:nvPr>
        </p:nvGraphicFramePr>
        <p:xfrm>
          <a:off x="395536" y="1196752"/>
          <a:ext cx="8496945" cy="39931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84376"/>
                <a:gridCol w="2808314"/>
                <a:gridCol w="2304255"/>
              </a:tblGrid>
              <a:tr h="984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Уровень</a:t>
                      </a:r>
                      <a:r>
                        <a:rPr lang="ru-RU" sz="28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 поощрения</a:t>
                      </a:r>
                      <a:endParaRPr lang="ru-RU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Вид поощрения</a:t>
                      </a:r>
                      <a:endParaRPr lang="ru-RU" sz="3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effectLst/>
                        </a:rPr>
                        <a:t>Год</a:t>
                      </a:r>
                      <a:endParaRPr lang="ru-RU" sz="3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961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Республиканский</a:t>
                      </a:r>
                      <a:endParaRPr lang="ru-RU" sz="3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082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Областной </a:t>
                      </a:r>
                      <a:endParaRPr lang="ru-RU" sz="3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492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6727" y="1052736"/>
            <a:ext cx="806489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rgbClr val="002060"/>
                </a:solidFill>
              </a:rPr>
              <a:t>      </a:t>
            </a:r>
            <a:r>
              <a:rPr lang="ru-RU" sz="4400" b="1" dirty="0" smtClean="0">
                <a:solidFill>
                  <a:srgbClr val="700000"/>
                </a:solidFill>
              </a:rPr>
              <a:t>1) </a:t>
            </a:r>
            <a:r>
              <a:rPr lang="ru-RU" sz="4400" b="1" dirty="0" smtClean="0">
                <a:solidFill>
                  <a:srgbClr val="6C0000"/>
                </a:solidFill>
              </a:rPr>
              <a:t>Копии </a:t>
            </a:r>
            <a:r>
              <a:rPr lang="ru-RU" sz="4400" b="1" dirty="0">
                <a:solidFill>
                  <a:srgbClr val="6C0000"/>
                </a:solidFill>
              </a:rPr>
              <a:t>документов, необходимых для обязательного представления всеми аттестуемыми педагогическими </a:t>
            </a:r>
            <a:r>
              <a:rPr lang="ru-RU" sz="4400" b="1" dirty="0" smtClean="0">
                <a:solidFill>
                  <a:srgbClr val="6C0000"/>
                </a:solidFill>
              </a:rPr>
              <a:t>работниками</a:t>
            </a:r>
            <a:r>
              <a:rPr lang="ru-RU" sz="4400" b="1" dirty="0">
                <a:solidFill>
                  <a:srgbClr val="6C0000"/>
                </a:solidFill>
              </a:rPr>
              <a:t/>
            </a:r>
            <a:br>
              <a:rPr lang="ru-RU" sz="4400" b="1" dirty="0">
                <a:solidFill>
                  <a:srgbClr val="6C0000"/>
                </a:solidFill>
              </a:rPr>
            </a:br>
            <a:r>
              <a:rPr lang="ru-RU" sz="4400" dirty="0">
                <a:solidFill>
                  <a:srgbClr val="6C0000"/>
                </a:solidFill>
              </a:rPr>
              <a:t>     </a:t>
            </a:r>
          </a:p>
        </p:txBody>
      </p:sp>
    </p:spTree>
    <p:extLst>
      <p:ext uri="{BB962C8B-B14F-4D97-AF65-F5344CB8AC3E}">
        <p14:creationId xmlns:p14="http://schemas.microsoft.com/office/powerpoint/2010/main" val="32790870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empir1\Конкурс Уздик педагог1\Конкурс1\Асия Кадировна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004" y="0"/>
            <a:ext cx="49879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02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556792"/>
            <a:ext cx="82089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rgbClr val="700000"/>
                </a:solidFill>
              </a:rPr>
              <a:t>Динамика результативности профессиональной деятельности работника</a:t>
            </a:r>
            <a:r>
              <a:rPr lang="ru-RU" sz="3600" b="1" dirty="0">
                <a:solidFill>
                  <a:srgbClr val="700000"/>
                </a:solidFill>
              </a:rPr>
              <a:t> </a:t>
            </a:r>
            <a:endParaRPr lang="ru-RU" sz="3600" b="1" dirty="0" smtClean="0">
              <a:solidFill>
                <a:srgbClr val="700000"/>
              </a:solidFill>
            </a:endParaRPr>
          </a:p>
          <a:p>
            <a:r>
              <a:rPr lang="ru-RU" sz="3600" b="1" dirty="0" smtClean="0">
                <a:solidFill>
                  <a:srgbClr val="002060"/>
                </a:solidFill>
              </a:rPr>
              <a:t>за </a:t>
            </a:r>
            <a:r>
              <a:rPr lang="ru-RU" sz="3600" b="1" dirty="0">
                <a:solidFill>
                  <a:srgbClr val="002060"/>
                </a:solidFill>
              </a:rPr>
              <a:t>последние три года (при досрочной аттестации - 1-2 года).</a:t>
            </a:r>
            <a:br>
              <a:rPr lang="ru-RU" sz="3600" b="1" dirty="0">
                <a:solidFill>
                  <a:srgbClr val="002060"/>
                </a:solidFill>
              </a:rPr>
            </a:br>
            <a:endParaRPr lang="ru-RU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12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2014-11-11\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1" t="37850" r="13960" b="20645"/>
          <a:stretch/>
        </p:blipFill>
        <p:spPr bwMode="auto">
          <a:xfrm rot="10800000">
            <a:off x="827584" y="1052733"/>
            <a:ext cx="7597062" cy="547261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20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2014-11-11\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5" t="4409" r="9310" b="47527"/>
          <a:stretch/>
        </p:blipFill>
        <p:spPr bwMode="auto">
          <a:xfrm>
            <a:off x="1032387" y="1124744"/>
            <a:ext cx="6694188" cy="5496365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99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908720"/>
            <a:ext cx="876755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1.Заявление </a:t>
            </a:r>
            <a:r>
              <a:rPr lang="ru-RU" sz="3600" b="1" dirty="0">
                <a:solidFill>
                  <a:srgbClr val="002060"/>
                </a:solidFill>
              </a:rPr>
              <a:t>на </a:t>
            </a:r>
            <a:r>
              <a:rPr lang="ru-RU" sz="3600" b="1" dirty="0" smtClean="0">
                <a:solidFill>
                  <a:srgbClr val="002060"/>
                </a:solidFill>
              </a:rPr>
              <a:t>аттестацию;</a:t>
            </a:r>
            <a:endParaRPr lang="ru-RU" sz="3600" b="1" dirty="0">
              <a:solidFill>
                <a:srgbClr val="002060"/>
              </a:solidFill>
            </a:endParaRPr>
          </a:p>
          <a:p>
            <a:r>
              <a:rPr lang="ru-RU" sz="3600" b="1" dirty="0" smtClean="0">
                <a:solidFill>
                  <a:srgbClr val="001E0E"/>
                </a:solidFill>
              </a:rPr>
              <a:t>2. Документ</a:t>
            </a:r>
            <a:r>
              <a:rPr lang="ru-RU" sz="3600" b="1" dirty="0">
                <a:solidFill>
                  <a:srgbClr val="001E0E"/>
                </a:solidFill>
              </a:rPr>
              <a:t>, удостоверяющий личность;</a:t>
            </a:r>
            <a:br>
              <a:rPr lang="ru-RU" sz="3600" b="1" dirty="0">
                <a:solidFill>
                  <a:srgbClr val="001E0E"/>
                </a:solidFill>
              </a:rPr>
            </a:br>
            <a:r>
              <a:rPr lang="ru-RU" sz="3600" b="1" dirty="0" smtClean="0">
                <a:solidFill>
                  <a:srgbClr val="600000"/>
                </a:solidFill>
              </a:rPr>
              <a:t>3. Диплом </a:t>
            </a:r>
            <a:r>
              <a:rPr lang="ru-RU" sz="3600" b="1" dirty="0">
                <a:solidFill>
                  <a:srgbClr val="600000"/>
                </a:solidFill>
              </a:rPr>
              <a:t>об образовании;</a:t>
            </a:r>
            <a:br>
              <a:rPr lang="ru-RU" sz="3600" b="1" dirty="0">
                <a:solidFill>
                  <a:srgbClr val="60000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4. Трудовая </a:t>
            </a:r>
            <a:r>
              <a:rPr lang="ru-RU" sz="3600" b="1" dirty="0">
                <a:solidFill>
                  <a:srgbClr val="002060"/>
                </a:solidFill>
              </a:rPr>
              <a:t>книжка;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70C0"/>
                </a:solidFill>
              </a:rPr>
              <a:t>5. Удостоверение </a:t>
            </a:r>
            <a:r>
              <a:rPr lang="ru-RU" sz="3600" b="1" dirty="0">
                <a:solidFill>
                  <a:srgbClr val="0070C0"/>
                </a:solidFill>
              </a:rPr>
              <a:t>и приказ  о ранее присвоенной квалификационной категории;</a:t>
            </a:r>
            <a:br>
              <a:rPr lang="ru-RU" sz="3600" b="1" dirty="0">
                <a:solidFill>
                  <a:srgbClr val="0070C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6. Документы </a:t>
            </a:r>
            <a:r>
              <a:rPr lang="ru-RU" sz="3600" b="1" dirty="0">
                <a:solidFill>
                  <a:srgbClr val="002060"/>
                </a:solidFill>
              </a:rPr>
              <a:t>о прохождении курсов повышения квалификации</a:t>
            </a:r>
            <a:r>
              <a:rPr lang="ru-RU" sz="3600" b="1" dirty="0" smtClean="0">
                <a:solidFill>
                  <a:srgbClr val="002060"/>
                </a:solidFill>
              </a:rPr>
              <a:t>.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17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4106329"/>
              </p:ext>
            </p:extLst>
          </p:nvPr>
        </p:nvGraphicFramePr>
        <p:xfrm>
          <a:off x="395534" y="1124744"/>
          <a:ext cx="8496945" cy="38122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16108"/>
                <a:gridCol w="3076582"/>
                <a:gridCol w="2304255"/>
              </a:tblGrid>
              <a:tr h="5101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Наименование курсов</a:t>
                      </a:r>
                      <a:endParaRPr lang="ru-RU" sz="3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Место проведения</a:t>
                      </a:r>
                      <a:endParaRPr lang="ru-RU" sz="3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Год</a:t>
                      </a:r>
                      <a:endParaRPr lang="ru-RU" sz="3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906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2014-2015 гг.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51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3861048"/>
            <a:ext cx="82809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rgbClr val="700000"/>
                </a:solidFill>
              </a:rPr>
              <a:t>2) Сведения о профессиональных </a:t>
            </a:r>
            <a:r>
              <a:rPr lang="ru-RU" sz="5400" b="1" dirty="0" smtClean="0">
                <a:solidFill>
                  <a:srgbClr val="700000"/>
                </a:solidFill>
              </a:rPr>
              <a:t>достижениях учителя</a:t>
            </a:r>
            <a:endParaRPr lang="ru-RU" sz="5400" b="1" dirty="0">
              <a:solidFill>
                <a:srgbClr val="700000"/>
              </a:solidFill>
            </a:endParaRPr>
          </a:p>
        </p:txBody>
      </p:sp>
      <p:pic>
        <p:nvPicPr>
          <p:cNvPr id="5" name="Picture 6" descr="http://go2.imgsmail.ru/imgpreview?key=7876d72145039182&amp;mb=imgdb_preview_5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312" y="101926"/>
            <a:ext cx="3284840" cy="375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8571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-11159609"/>
            <a:ext cx="78488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MO" b="1" dirty="0"/>
              <a:t>ІІ. </a:t>
            </a:r>
            <a:r>
              <a:rPr lang="ru-MO" b="1" dirty="0" err="1"/>
              <a:t>Түсінік</a:t>
            </a:r>
            <a:r>
              <a:rPr lang="ru-MO" b="1" dirty="0"/>
              <a:t> </a:t>
            </a:r>
            <a:r>
              <a:rPr lang="ru-MO" b="1" dirty="0" err="1"/>
              <a:t>хатқа</a:t>
            </a:r>
            <a:r>
              <a:rPr lang="ru-MO" b="1" dirty="0"/>
              <a:t> </a:t>
            </a:r>
            <a:r>
              <a:rPr lang="ru-MO" b="1" dirty="0" err="1"/>
              <a:t>қойылатын</a:t>
            </a:r>
            <a:r>
              <a:rPr lang="ru-MO" b="1" dirty="0"/>
              <a:t>  </a:t>
            </a:r>
            <a:r>
              <a:rPr lang="ru-MO" b="1" dirty="0" err="1"/>
              <a:t>талаптар</a:t>
            </a:r>
            <a:r>
              <a:rPr lang="ru-MO" b="1" dirty="0"/>
              <a:t>.</a:t>
            </a:r>
            <a:endParaRPr lang="ru-RU" dirty="0"/>
          </a:p>
          <a:p>
            <a:r>
              <a:rPr lang="ru-MO" dirty="0" err="1"/>
              <a:t>Түсінік</a:t>
            </a:r>
            <a:r>
              <a:rPr lang="ru-MO" dirty="0"/>
              <a:t> </a:t>
            </a:r>
            <a:r>
              <a:rPr lang="ru-MO" dirty="0" err="1"/>
              <a:t>хаттың</a:t>
            </a:r>
            <a:r>
              <a:rPr lang="ru-MO" dirty="0"/>
              <a:t> </a:t>
            </a:r>
            <a:r>
              <a:rPr lang="ru-MO" dirty="0" err="1"/>
              <a:t>негізгі</a:t>
            </a:r>
            <a:r>
              <a:rPr lang="ru-MO" dirty="0"/>
              <a:t> </a:t>
            </a:r>
            <a:r>
              <a:rPr lang="ru-MO" dirty="0" err="1"/>
              <a:t>бөліктері</a:t>
            </a:r>
            <a:r>
              <a:rPr lang="ru-MO" dirty="0"/>
              <a:t>:</a:t>
            </a:r>
            <a:endParaRPr lang="ru-RU" dirty="0"/>
          </a:p>
          <a:p>
            <a:r>
              <a:rPr lang="ru-MO" b="1" dirty="0" err="1" smtClean="0"/>
              <a:t>Өзектілігі</a:t>
            </a:r>
            <a:endParaRPr lang="ru-RU" dirty="0"/>
          </a:p>
          <a:p>
            <a:r>
              <a:rPr lang="ru-MO" b="1" dirty="0" err="1"/>
              <a:t>Курстың</a:t>
            </a:r>
            <a:r>
              <a:rPr lang="ru-MO" b="1" dirty="0"/>
              <a:t> </a:t>
            </a:r>
            <a:r>
              <a:rPr lang="ru-MO" b="1" dirty="0" err="1"/>
              <a:t>мақсаты</a:t>
            </a:r>
            <a:r>
              <a:rPr lang="ru-MO" b="1" dirty="0"/>
              <a:t>, </a:t>
            </a:r>
            <a:r>
              <a:rPr lang="ru-MO" b="1" dirty="0" err="1"/>
              <a:t>міндеттері</a:t>
            </a:r>
            <a:r>
              <a:rPr lang="ru-MO" b="1" dirty="0"/>
              <a:t>:</a:t>
            </a:r>
            <a:endParaRPr lang="ru-RU" dirty="0"/>
          </a:p>
          <a:p>
            <a:r>
              <a:rPr lang="ru-MO" b="1" dirty="0" err="1" smtClean="0"/>
              <a:t>Білім</a:t>
            </a:r>
            <a:r>
              <a:rPr lang="ru-MO" b="1" dirty="0" smtClean="0"/>
              <a:t> </a:t>
            </a:r>
            <a:r>
              <a:rPr lang="ru-MO" b="1" dirty="0"/>
              <a:t>беру </a:t>
            </a:r>
            <a:r>
              <a:rPr lang="ru-MO" b="1" dirty="0" err="1"/>
              <a:t>жүйесіндегі</a:t>
            </a:r>
            <a:r>
              <a:rPr lang="ru-MO" b="1" dirty="0"/>
              <a:t> </a:t>
            </a:r>
            <a:r>
              <a:rPr lang="ru-MO" b="1" dirty="0" err="1"/>
              <a:t>курстың</a:t>
            </a:r>
            <a:r>
              <a:rPr lang="ru-MO" b="1" dirty="0"/>
              <a:t> </a:t>
            </a:r>
            <a:r>
              <a:rPr lang="ru-MO" b="1" dirty="0" err="1"/>
              <a:t>орны</a:t>
            </a:r>
            <a:r>
              <a:rPr lang="ru-MO" b="1" dirty="0"/>
              <a:t>.</a:t>
            </a:r>
            <a:r>
              <a:rPr lang="ru-MO" dirty="0"/>
              <a:t> </a:t>
            </a:r>
            <a:endParaRPr lang="ru-RU" dirty="0"/>
          </a:p>
          <a:p>
            <a:r>
              <a:rPr lang="ru-MO" b="1" dirty="0" err="1" smtClean="0"/>
              <a:t>Мазмұны</a:t>
            </a:r>
            <a:r>
              <a:rPr lang="ru-MO" b="1" dirty="0"/>
              <a:t>.</a:t>
            </a:r>
            <a:r>
              <a:rPr lang="ru-MO" dirty="0"/>
              <a:t> </a:t>
            </a:r>
            <a:endParaRPr lang="ru-MO" dirty="0" smtClean="0"/>
          </a:p>
          <a:p>
            <a:r>
              <a:rPr lang="ru-MO" b="1" dirty="0" err="1" smtClean="0"/>
              <a:t>Сабақтарды</a:t>
            </a:r>
            <a:r>
              <a:rPr lang="ru-MO" b="1" dirty="0" smtClean="0"/>
              <a:t> </a:t>
            </a:r>
            <a:r>
              <a:rPr lang="ru-MO" b="1" dirty="0" err="1"/>
              <a:t>реттеудің</a:t>
            </a:r>
            <a:r>
              <a:rPr lang="ru-MO" b="1" dirty="0"/>
              <a:t> </a:t>
            </a:r>
            <a:r>
              <a:rPr lang="ru-MO" b="1" dirty="0" err="1"/>
              <a:t>құрылымдық</a:t>
            </a:r>
            <a:r>
              <a:rPr lang="ru-MO" b="1" dirty="0"/>
              <a:t> </a:t>
            </a:r>
            <a:r>
              <a:rPr lang="ru-MO" b="1" dirty="0" err="1"/>
              <a:t>моделі</a:t>
            </a:r>
            <a:r>
              <a:rPr lang="ru-MO" dirty="0"/>
              <a:t>.</a:t>
            </a:r>
            <a:endParaRPr lang="ru-RU" dirty="0"/>
          </a:p>
          <a:p>
            <a:r>
              <a:rPr lang="kk-KZ" b="1" dirty="0" smtClean="0"/>
              <a:t>Сабақ  </a:t>
            </a:r>
            <a:r>
              <a:rPr lang="kk-KZ" b="1" dirty="0"/>
              <a:t>жүргізу әдістері</a:t>
            </a:r>
            <a:endParaRPr lang="ru-RU" b="1" dirty="0"/>
          </a:p>
          <a:p>
            <a:r>
              <a:rPr lang="ru-MO" b="1" dirty="0" err="1" smtClean="0"/>
              <a:t>Күтілетін</a:t>
            </a:r>
            <a:r>
              <a:rPr lang="ru-MO" b="1" dirty="0" smtClean="0"/>
              <a:t>  </a:t>
            </a:r>
            <a:r>
              <a:rPr lang="ru-MO" b="1" dirty="0" err="1"/>
              <a:t>нәтиже</a:t>
            </a:r>
            <a:r>
              <a:rPr lang="ru-MO" b="1" dirty="0"/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052736"/>
            <a:ext cx="864096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6C0000"/>
                </a:solidFill>
              </a:rPr>
              <a:t>*</a:t>
            </a:r>
            <a:r>
              <a:rPr lang="ru-RU" sz="3200" b="1" dirty="0" smtClean="0">
                <a:solidFill>
                  <a:srgbClr val="6C0000"/>
                </a:solidFill>
              </a:rPr>
              <a:t> </a:t>
            </a:r>
            <a:r>
              <a:rPr lang="ru-RU" sz="3200" b="1" i="1" dirty="0">
                <a:solidFill>
                  <a:srgbClr val="6C0000"/>
                </a:solidFill>
              </a:rPr>
              <a:t>документы, свидетельствующие о научно-методической деятельности педагога: </a:t>
            </a:r>
            <a:endParaRPr lang="ru-RU" sz="3200" b="1" dirty="0">
              <a:solidFill>
                <a:srgbClr val="6C0000"/>
              </a:solidFill>
            </a:endParaRPr>
          </a:p>
          <a:p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- участие в научно-практических конференциях, творческих конкурсах, семинарах, круглых столах, педагогических чтениях различного уровня; </a:t>
            </a:r>
          </a:p>
          <a:p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- копии публикаций научно-методических материалов в периодической печати, средствах массовой информации.</a:t>
            </a:r>
          </a:p>
        </p:txBody>
      </p:sp>
    </p:spTree>
    <p:extLst>
      <p:ext uri="{BB962C8B-B14F-4D97-AF65-F5344CB8AC3E}">
        <p14:creationId xmlns:p14="http://schemas.microsoft.com/office/powerpoint/2010/main" val="290723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4106329"/>
              </p:ext>
            </p:extLst>
          </p:nvPr>
        </p:nvGraphicFramePr>
        <p:xfrm>
          <a:off x="395534" y="1124744"/>
          <a:ext cx="8496945" cy="38122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16108"/>
                <a:gridCol w="3076582"/>
                <a:gridCol w="2304255"/>
              </a:tblGrid>
              <a:tr h="5101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Наименование курсов</a:t>
                      </a:r>
                      <a:endParaRPr lang="ru-RU" sz="3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Место проведения</a:t>
                      </a:r>
                      <a:endParaRPr lang="ru-RU" sz="3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Год</a:t>
                      </a:r>
                      <a:endParaRPr lang="ru-RU" sz="3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906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2014-2015 гг.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51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921"/>
            <a:ext cx="506474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505" y="0"/>
            <a:ext cx="4518495" cy="66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11</TotalTime>
  <Words>309</Words>
  <Application>Microsoft Office PowerPoint</Application>
  <PresentationFormat>Экран (4:3)</PresentationFormat>
  <Paragraphs>59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</cp:revision>
  <dcterms:created xsi:type="dcterms:W3CDTF">2018-06-02T04:07:29Z</dcterms:created>
  <dcterms:modified xsi:type="dcterms:W3CDTF">2018-08-27T10:29:03Z</dcterms:modified>
</cp:coreProperties>
</file>