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92C2E97-9303-4A05-9F17-2F324A1A005B}" type="datetimeFigureOut">
              <a:rPr lang="ru-RU" smtClean="0"/>
              <a:t>13.09.2011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A022D65-A56A-4A7B-A163-2FFE5A46581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556792"/>
            <a:ext cx="60308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История открытия 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3140968"/>
            <a:ext cx="7256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и исследования клетки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548680"/>
            <a:ext cx="8208912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ru-RU" sz="3000" b="1" i="0" u="none" strike="noStrike" cap="none" spc="0" normalizeH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В 1874 г. Русским ботаником И. Д. Чистяковым было открыто деление клетки - митоз и, таким образом, подтвердилось предположение Р.Вирхова.</a:t>
            </a:r>
            <a:endParaRPr lang="ru-RU" sz="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400px-Major_events_in_mitosis_ru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429000"/>
            <a:ext cx="7466996" cy="2706786"/>
          </a:xfrm>
          <a:prstGeom prst="rect">
            <a:avLst/>
          </a:prstGeo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052736"/>
            <a:ext cx="4320480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500" b="1" cap="none" spc="0" dirty="0">
                <a:ln/>
                <a:solidFill>
                  <a:schemeClr val="accent3"/>
                </a:solidFill>
                <a:effectLst/>
              </a:rPr>
              <a:t>Основным методом исследования клеток является </a:t>
            </a:r>
            <a:r>
              <a:rPr lang="ru-RU" sz="2500" b="1" i="1" cap="none" spc="0" dirty="0" smtClean="0">
                <a:ln/>
                <a:solidFill>
                  <a:schemeClr val="accent3"/>
                </a:solidFill>
                <a:effectLst/>
              </a:rPr>
              <a:t>световая </a:t>
            </a:r>
            <a:r>
              <a:rPr lang="ru-RU" sz="2500" b="1" i="1" cap="none" spc="0" dirty="0">
                <a:ln/>
                <a:solidFill>
                  <a:schemeClr val="accent3"/>
                </a:solidFill>
                <a:effectLst/>
              </a:rPr>
              <a:t>микроскопия</a:t>
            </a:r>
            <a:r>
              <a:rPr lang="ru-RU" sz="2500" b="1" cap="none" spc="0" dirty="0">
                <a:ln/>
                <a:solidFill>
                  <a:schemeClr val="accent3"/>
                </a:solidFill>
                <a:effectLst/>
              </a:rPr>
              <a:t>. Для изучения мелких структур применяют оптические приборы - микроскопы. Разрешающая </a:t>
            </a:r>
            <a:r>
              <a:rPr lang="ru-RU" sz="2500" b="1" cap="none" spc="0" dirty="0" smtClean="0">
                <a:ln/>
                <a:solidFill>
                  <a:schemeClr val="accent3"/>
                </a:solidFill>
                <a:effectLst/>
              </a:rPr>
              <a:t>способность </a:t>
            </a:r>
            <a:r>
              <a:rPr lang="ru-RU" sz="2500" b="1" cap="none" spc="0" dirty="0">
                <a:ln/>
                <a:solidFill>
                  <a:schemeClr val="accent3"/>
                </a:solidFill>
                <a:effectLst/>
              </a:rPr>
              <a:t>микроскопов составляет 0,13-0,20 мкм, </a:t>
            </a:r>
            <a:r>
              <a:rPr lang="ru-RU" sz="2500" b="1" cap="none" spc="0" dirty="0" smtClean="0">
                <a:ln/>
                <a:solidFill>
                  <a:schemeClr val="accent3"/>
                </a:solidFill>
                <a:effectLst/>
              </a:rPr>
              <a:t>т.е</a:t>
            </a:r>
            <a:r>
              <a:rPr lang="ru-RU" sz="2500" b="1" cap="none" spc="0" dirty="0">
                <a:ln/>
                <a:solidFill>
                  <a:schemeClr val="accent3"/>
                </a:solidFill>
                <a:effectLst/>
              </a:rPr>
              <a:t>. примерно в тысячу раз выше разрешающей способности человеческого глаза.</a:t>
            </a:r>
          </a:p>
        </p:txBody>
      </p:sp>
      <p:pic>
        <p:nvPicPr>
          <p:cNvPr id="8" name="Рисунок 7" descr="microscopeG380_th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3429001"/>
            <a:ext cx="2880320" cy="2592288"/>
          </a:xfrm>
          <a:prstGeom prst="rect">
            <a:avLst/>
          </a:prstGeom>
        </p:spPr>
      </p:pic>
      <p:pic>
        <p:nvPicPr>
          <p:cNvPr id="9" name="Рисунок 8" descr="5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980728"/>
            <a:ext cx="2880320" cy="214984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691680" y="188640"/>
            <a:ext cx="5744970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5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Методы исследования</a:t>
            </a:r>
            <a:endParaRPr lang="ru-RU" sz="35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980728"/>
            <a:ext cx="5400600" cy="27853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25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Исследования клетки имеют большое значение для разгадки заболеваний. Именно в клетках начинают развиваться </a:t>
            </a:r>
            <a:r>
              <a:rPr lang="ru-RU" sz="25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патологические </a:t>
            </a:r>
            <a:r>
              <a:rPr lang="ru-RU" sz="25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изменения, приводящие к возникновению заболеваний.</a:t>
            </a:r>
          </a:p>
        </p:txBody>
      </p:sp>
      <p:pic>
        <p:nvPicPr>
          <p:cNvPr id="12" name="Рисунок 11" descr="klet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4365104"/>
            <a:ext cx="2463800" cy="1889760"/>
          </a:xfrm>
          <a:prstGeom prst="rect">
            <a:avLst/>
          </a:prstGeom>
        </p:spPr>
      </p:pic>
      <p:pic>
        <p:nvPicPr>
          <p:cNvPr id="13" name="Рисунок 12" descr="1253089866yVK76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404664"/>
            <a:ext cx="2538995" cy="3770784"/>
          </a:xfrm>
          <a:prstGeom prst="rect">
            <a:avLst/>
          </a:prstGeom>
        </p:spPr>
      </p:pic>
      <p:pic>
        <p:nvPicPr>
          <p:cNvPr id="14" name="Рисунок 13" descr="pic3_44d5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47864" y="4365104"/>
            <a:ext cx="2448272" cy="1880679"/>
          </a:xfrm>
          <a:prstGeom prst="rect">
            <a:avLst/>
          </a:prstGeom>
        </p:spPr>
      </p:pic>
      <p:pic>
        <p:nvPicPr>
          <p:cNvPr id="15" name="Рисунок 14" descr="29_midd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4365104"/>
            <a:ext cx="2448272" cy="1875532"/>
          </a:xfrm>
          <a:prstGeom prst="rect">
            <a:avLst/>
          </a:prstGeo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476672"/>
            <a:ext cx="6862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Вне клетки жизни нет</a:t>
            </a:r>
          </a:p>
        </p:txBody>
      </p:sp>
      <p:pic>
        <p:nvPicPr>
          <p:cNvPr id="7" name="Рисунок 6" descr="Olde_Skull_Bone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772816"/>
            <a:ext cx="4032448" cy="4032448"/>
          </a:xfrm>
          <a:prstGeom prst="rect">
            <a:avLst/>
          </a:prstGeom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932040" y="1772816"/>
            <a:ext cx="360040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000" b="1" cap="none" spc="0" dirty="0">
                <a:ln/>
                <a:solidFill>
                  <a:schemeClr val="accent3"/>
                </a:solidFill>
                <a:effectLst/>
              </a:rPr>
              <a:t>Открытие клетки принадлежит английскому </a:t>
            </a:r>
            <a:r>
              <a:rPr lang="ru-RU" sz="2000" b="1" cap="none" spc="0" dirty="0" smtClean="0">
                <a:ln/>
                <a:solidFill>
                  <a:schemeClr val="accent3"/>
                </a:solidFill>
                <a:effectLst/>
              </a:rPr>
              <a:t>естествоиспытателю </a:t>
            </a:r>
            <a:r>
              <a:rPr lang="ru-RU" sz="2000" b="1" cap="none" spc="0" dirty="0">
                <a:ln/>
                <a:solidFill>
                  <a:schemeClr val="accent3"/>
                </a:solidFill>
                <a:effectLst/>
              </a:rPr>
              <a:t>Р. Гуку, который в 1665 г. впервые рассмотрел тонкий срез пробки в усовершенствованном им микроскопе. На срезе было видно, что пробка имеет ячеистое строение, подобно </a:t>
            </a:r>
            <a:r>
              <a:rPr lang="ru-RU" sz="2000" b="1" cap="none" spc="0" dirty="0" smtClean="0">
                <a:ln/>
                <a:solidFill>
                  <a:schemeClr val="accent3"/>
                </a:solidFill>
                <a:effectLst/>
              </a:rPr>
              <a:t>пчелиным </a:t>
            </a:r>
            <a:r>
              <a:rPr lang="ru-RU" sz="2000" b="1" cap="none" spc="0" dirty="0">
                <a:ln/>
                <a:solidFill>
                  <a:schemeClr val="accent3"/>
                </a:solidFill>
                <a:effectLst/>
              </a:rPr>
              <a:t>сотам. Эти ячейки Р. Гук назвал клетками</a:t>
            </a:r>
          </a:p>
        </p:txBody>
      </p:sp>
      <p:pic>
        <p:nvPicPr>
          <p:cNvPr id="6" name="Рисунок 5" descr="hook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980728"/>
            <a:ext cx="3810000" cy="52324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31640" y="0"/>
            <a:ext cx="65621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Открытие клетки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malipigi mar4ell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3501008"/>
            <a:ext cx="2223725" cy="2808312"/>
          </a:xfrm>
          <a:prstGeom prst="rect">
            <a:avLst/>
          </a:prstGeom>
        </p:spPr>
      </p:pic>
      <p:pic>
        <p:nvPicPr>
          <p:cNvPr id="11" name="Рисунок 10" descr="gr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332656"/>
            <a:ext cx="2160240" cy="2838522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6231994" y="3068960"/>
            <a:ext cx="9365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/>
                <a:solidFill>
                  <a:schemeClr val="accent3"/>
                </a:solidFill>
                <a:effectLst/>
              </a:rPr>
              <a:t>Н. </a:t>
            </a:r>
            <a:r>
              <a:rPr lang="ru-RU" sz="2000" b="1" cap="none" spc="0" dirty="0" err="1" smtClean="0">
                <a:ln/>
                <a:solidFill>
                  <a:schemeClr val="accent3"/>
                </a:solidFill>
                <a:effectLst/>
              </a:rPr>
              <a:t>Грю</a:t>
            </a:r>
            <a:endParaRPr lang="ru-RU" sz="2000" b="1" cap="none" spc="0" dirty="0" smtClean="0">
              <a:ln/>
              <a:solidFill>
                <a:schemeClr val="accent3"/>
              </a:solidFill>
              <a:effectLst/>
            </a:endParaRPr>
          </a:p>
          <a:p>
            <a:pPr algn="ctr"/>
            <a:endParaRPr lang="ru-RU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1268760"/>
            <a:ext cx="4320480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Вслед за Гуком клеточное строение растений подтвердили итальянский врач и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1" i="0" u="none" strike="noStrike" spc="0" normalizeH="0" baseline="-3000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1" i="0" u="none" strike="noStrike" spc="0" normalizeH="0" baseline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микроскопист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М. </a:t>
            </a:r>
            <a:r>
              <a:rPr kumimoji="0" lang="ru-RU" sz="2000" b="1" i="0" u="none" strike="noStrike" spc="0" normalizeH="0" baseline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Мальпиги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(1675) и английский ботаник Н. </a:t>
            </a:r>
            <a:r>
              <a:rPr kumimoji="0" lang="ru-RU" sz="2000" b="1" i="0" u="none" strike="noStrike" spc="0" normalizeH="0" baseline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Грю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(1682). Их внимание привлекли форма клеток и строение их оболочек. В результате было дано представление о клетках как о 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мешочках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или 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пузырьках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, наполненных 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питательным соком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0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940152" y="6237312"/>
            <a:ext cx="166423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/>
                <a:solidFill>
                  <a:schemeClr val="accent3"/>
                </a:solidFill>
                <a:effectLst/>
              </a:rPr>
              <a:t>М. </a:t>
            </a:r>
            <a:r>
              <a:rPr lang="ru-RU" sz="2000" b="1" cap="none" spc="0" dirty="0" err="1" smtClean="0">
                <a:ln/>
                <a:solidFill>
                  <a:schemeClr val="accent3"/>
                </a:solidFill>
                <a:effectLst/>
              </a:rPr>
              <a:t>Мальпиги</a:t>
            </a:r>
            <a:endParaRPr lang="ru-RU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836712"/>
            <a:ext cx="7848872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Значительный вклад в изучение клетки внес голландский </a:t>
            </a:r>
            <a:r>
              <a:rPr lang="ru-RU" sz="3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микроскопист</a:t>
            </a:r>
            <a:r>
              <a:rPr lang="ru-RU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А. </a:t>
            </a:r>
            <a:r>
              <a:rPr lang="ru-RU" sz="3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ван</a:t>
            </a:r>
            <a:r>
              <a:rPr lang="ru-RU" sz="3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Левенгук</a:t>
            </a:r>
          </a:p>
        </p:txBody>
      </p:sp>
      <p:pic>
        <p:nvPicPr>
          <p:cNvPr id="6" name="Рисунок 5" descr="Levengu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204864"/>
            <a:ext cx="5476875" cy="3574382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41137" y="764704"/>
            <a:ext cx="6929269" cy="4770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</a:t>
            </a:r>
            <a:r>
              <a:rPr lang="ru-RU" sz="25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1674 г</a:t>
            </a:r>
            <a:r>
              <a:rPr lang="ru-RU" sz="2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он открыл одноклеточные организмы:</a:t>
            </a:r>
            <a:endParaRPr lang="ru-RU" sz="2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1556792"/>
            <a:ext cx="210826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000" b="1" cap="none" spc="0" dirty="0">
                <a:ln/>
                <a:solidFill>
                  <a:schemeClr val="accent3"/>
                </a:solidFill>
                <a:effectLst/>
              </a:rPr>
              <a:t>инфузории</a:t>
            </a:r>
          </a:p>
        </p:txBody>
      </p:sp>
      <p:pic>
        <p:nvPicPr>
          <p:cNvPr id="7" name="Рисунок 6" descr="265px-Tetrahymena_thermophil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2492896"/>
            <a:ext cx="1440160" cy="228251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475656" y="1844824"/>
            <a:ext cx="130676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0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амебы</a:t>
            </a:r>
          </a:p>
        </p:txBody>
      </p:sp>
      <p:pic>
        <p:nvPicPr>
          <p:cNvPr id="9" name="Рисунок 8" descr="Амеб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2852936"/>
            <a:ext cx="2381249" cy="161448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300192" y="1700808"/>
            <a:ext cx="1795684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000" b="1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бактерии</a:t>
            </a:r>
          </a:p>
        </p:txBody>
      </p:sp>
      <p:pic>
        <p:nvPicPr>
          <p:cNvPr id="12" name="Рисунок 11" descr="bakterii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2708920"/>
            <a:ext cx="2376264" cy="1674186"/>
          </a:xfrm>
          <a:prstGeom prst="rect">
            <a:avLst/>
          </a:prstGeom>
        </p:spPr>
      </p:pic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75656" y="548680"/>
            <a:ext cx="635733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>
                <a:ln/>
                <a:solidFill>
                  <a:schemeClr val="accent3"/>
                </a:solidFill>
                <a:effectLst/>
              </a:rPr>
              <a:t>Он также впервые наблюдал  животные </a:t>
            </a:r>
            <a:r>
              <a:rPr lang="ru-RU" sz="4000" b="1" cap="none" spc="0" dirty="0" smtClean="0">
                <a:ln/>
                <a:solidFill>
                  <a:schemeClr val="accent3"/>
                </a:solidFill>
                <a:effectLst/>
              </a:rPr>
              <a:t>клетки:</a:t>
            </a:r>
            <a:endParaRPr lang="ru-RU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7" name="Рисунок 6" descr="red_blood_cel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501008"/>
            <a:ext cx="3238500" cy="24384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364088" y="2780928"/>
            <a:ext cx="312617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3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сперматозоиды</a:t>
            </a:r>
            <a:endParaRPr lang="ru-RU" sz="3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Рисунок 9" descr="skolko-jivut-spermatozoid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3429000"/>
            <a:ext cx="3264554" cy="2450867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67544" y="2708920"/>
            <a:ext cx="345716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</a:t>
            </a:r>
            <a:r>
              <a:rPr lang="ru-RU" sz="3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ритроциты крови</a:t>
            </a:r>
            <a:endParaRPr lang="ru-RU" sz="3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3933056"/>
            <a:ext cx="936104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10000" b="1" cap="none" spc="0" dirty="0" smtClean="0">
                <a:ln/>
                <a:solidFill>
                  <a:schemeClr val="accent3"/>
                </a:solidFill>
                <a:effectLst/>
              </a:rPr>
              <a:t>И</a:t>
            </a:r>
            <a:endParaRPr lang="ru-RU" sz="10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10800000" flipV="1">
            <a:off x="1259632" y="4653136"/>
            <a:ext cx="662473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2000" b="1" cap="none" spc="0" dirty="0">
                <a:ln/>
                <a:solidFill>
                  <a:schemeClr val="accent3"/>
                </a:solidFill>
                <a:effectLst/>
              </a:rPr>
              <a:t>Многочисленные наблюдения по строению клетки, обобщение накопленных данных позволили немецкому зоологу Т. Шванну в 1839 г. сделать ряд обобщений, которые </a:t>
            </a:r>
            <a:r>
              <a:rPr lang="ru-RU" sz="2000" b="1" cap="none" spc="0" dirty="0" smtClean="0">
                <a:ln/>
                <a:solidFill>
                  <a:schemeClr val="accent3"/>
                </a:solidFill>
                <a:effectLst/>
              </a:rPr>
              <a:t>впоследствии </a:t>
            </a:r>
            <a:r>
              <a:rPr lang="ru-RU" sz="2000" b="1" cap="none" spc="0" dirty="0">
                <a:ln/>
                <a:solidFill>
                  <a:schemeClr val="accent3"/>
                </a:solidFill>
                <a:effectLst/>
              </a:rPr>
              <a:t>назвали клеточной теорией</a:t>
            </a:r>
          </a:p>
        </p:txBody>
      </p:sp>
      <p:pic>
        <p:nvPicPr>
          <p:cNvPr id="6" name="Рисунок 5" descr="shvan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548680"/>
            <a:ext cx="3064545" cy="3737250"/>
          </a:xfrm>
          <a:prstGeom prst="rect">
            <a:avLst/>
          </a:prstGeom>
        </p:spPr>
      </p:pic>
      <p:pic>
        <p:nvPicPr>
          <p:cNvPr id="7" name="Рисунок 6" descr="wvan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548680"/>
            <a:ext cx="2903761" cy="3737891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228233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996952"/>
            <a:ext cx="3098354" cy="220560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644008" y="2204864"/>
            <a:ext cx="373358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000" b="1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</a:t>
            </a:r>
            <a:r>
              <a:rPr lang="ru-RU" sz="30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астительная клетка</a:t>
            </a:r>
            <a:endParaRPr lang="ru-RU" sz="30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1" name="Рисунок 10" descr="2282324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5364087" y="2492897"/>
            <a:ext cx="2232249" cy="309634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755576" y="2204864"/>
            <a:ext cx="3082254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000" b="1" cap="none" spc="0" dirty="0">
                <a:ln/>
                <a:solidFill>
                  <a:schemeClr val="accent3"/>
                </a:solidFill>
                <a:effectLst/>
              </a:rPr>
              <a:t>ж</a:t>
            </a:r>
            <a:r>
              <a:rPr lang="ru-RU" sz="3000" b="1" cap="none" spc="0" dirty="0" smtClean="0">
                <a:ln/>
                <a:solidFill>
                  <a:schemeClr val="accent3"/>
                </a:solidFill>
                <a:effectLst/>
              </a:rPr>
              <a:t>ивотная клетка</a:t>
            </a:r>
            <a:endParaRPr lang="ru-RU" sz="3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188640"/>
            <a:ext cx="908754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kumimoji="0" lang="ru-RU" sz="3000" b="1" i="0" u="none" strike="noStrike" cap="none" spc="0" normalizeH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Он показал, что клетки растений и животных принципиально сходны между собой.</a:t>
            </a:r>
            <a:endParaRPr lang="ru-RU" sz="3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3851920" y="4005064"/>
            <a:ext cx="1008112" cy="1588"/>
          </a:xfrm>
          <a:prstGeom prst="straightConnector1">
            <a:avLst/>
          </a:prstGeom>
          <a:ln w="38100" cmpd="sng">
            <a:solidFill>
              <a:schemeClr val="accent4">
                <a:lumMod val="60000"/>
                <a:lumOff val="40000"/>
              </a:schemeClr>
            </a:solidFill>
            <a:headEnd type="stealth" w="lg" len="lg"/>
            <a:tailEnd type="stealth" w="lg" len="lg"/>
          </a:ln>
          <a:scene3d>
            <a:camera prst="orthographicFront"/>
            <a:lightRig rig="threePt" dir="t"/>
          </a:scene3d>
          <a:sp3d>
            <a:bevelT w="6350" h="82550"/>
            <a:bevelB w="12700" h="889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27984" y="1124744"/>
            <a:ext cx="4392488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0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Дальнейшее развитие клеточной теории получило в </a:t>
            </a:r>
            <a:r>
              <a:rPr lang="ru-RU" sz="3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работах Р.Вирхова </a:t>
            </a:r>
            <a:r>
              <a:rPr lang="ru-RU" sz="30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(1858), который предположил, что клетки </a:t>
            </a:r>
            <a:r>
              <a:rPr lang="ru-RU" sz="3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образуются </a:t>
            </a:r>
            <a:r>
              <a:rPr lang="ru-RU" sz="30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из предшествующих материнских клеток. </a:t>
            </a:r>
          </a:p>
        </p:txBody>
      </p:sp>
      <p:pic>
        <p:nvPicPr>
          <p:cNvPr id="6" name="Рисунок 5" descr="virho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764704"/>
            <a:ext cx="3608148" cy="5229200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210</TotalTime>
  <Words>227</Words>
  <Application>Microsoft Office PowerPoint</Application>
  <PresentationFormat>Экран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fiancike</dc:creator>
  <cp:lastModifiedBy>fiancike</cp:lastModifiedBy>
  <cp:revision>21</cp:revision>
  <dcterms:created xsi:type="dcterms:W3CDTF">2011-09-13T09:52:21Z</dcterms:created>
  <dcterms:modified xsi:type="dcterms:W3CDTF">2011-09-13T13:22:33Z</dcterms:modified>
</cp:coreProperties>
</file>