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57"/>
    <a:srgbClr val="FFFF00"/>
    <a:srgbClr val="FFFF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61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E3A8C1-E751-455F-B371-589DC7E83A31}" type="datetimeFigureOut">
              <a:rPr lang="ru-RU"/>
              <a:pPr>
                <a:defRPr/>
              </a:pPr>
              <a:t>08.12.2011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C436FD-D09A-4462-8DC3-41903372441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40D863-1C99-4E3C-A18B-8892B83246EF}" type="datetimeFigureOut">
              <a:rPr lang="ru-RU"/>
              <a:pPr>
                <a:defRPr/>
              </a:pPr>
              <a:t>08.12.2011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85BCAD-4190-4F27-A91B-B1CE59A58E1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03C3FA-182D-40F2-BCA3-8AAC9A769A00}" type="datetimeFigureOut">
              <a:rPr lang="ru-RU"/>
              <a:pPr>
                <a:defRPr/>
              </a:pPr>
              <a:t>08.12.2011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B8E203-82D9-468E-81A3-D8BA809B11B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33B9D2-0420-4AC7-805A-6816B056FEF7}" type="datetimeFigureOut">
              <a:rPr lang="ru-RU"/>
              <a:pPr>
                <a:defRPr/>
              </a:pPr>
              <a:t>08.12.2011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9EEA9C-9E5D-4728-9C7C-70B6640C160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53D773-A056-4990-A9EB-A2EE1526A312}" type="datetimeFigureOut">
              <a:rPr lang="ru-RU"/>
              <a:pPr>
                <a:defRPr/>
              </a:pPr>
              <a:t>08.12.2011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DE536E-C942-4EE0-B71F-24C084AF7F0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D06348-96DD-4D2A-AC4F-F672ACAD7BA8}" type="datetimeFigureOut">
              <a:rPr lang="ru-RU"/>
              <a:pPr>
                <a:defRPr/>
              </a:pPr>
              <a:t>08.12.2011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527272-9759-456C-9A82-B0219F63C0B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97B0D2-167F-40F0-BE0F-792845DE2412}" type="datetimeFigureOut">
              <a:rPr lang="ru-RU"/>
              <a:pPr>
                <a:defRPr/>
              </a:pPr>
              <a:t>08.12.2011</a:t>
            </a:fld>
            <a:endParaRPr lang="ru-RU" dirty="0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EEA6CD-9165-417F-91CF-6AE7892FE73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81FE38-1625-4B70-89CD-3E3F347FB35D}" type="datetimeFigureOut">
              <a:rPr lang="ru-RU"/>
              <a:pPr>
                <a:defRPr/>
              </a:pPr>
              <a:t>08.12.2011</a:t>
            </a:fld>
            <a:endParaRPr lang="ru-RU" dirty="0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80B788-8979-40B5-A5BE-E9E67EB6AD7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A183BA-C611-49FE-9B92-B8328B7ECD46}" type="datetimeFigureOut">
              <a:rPr lang="ru-RU"/>
              <a:pPr>
                <a:defRPr/>
              </a:pPr>
              <a:t>08.12.2011</a:t>
            </a:fld>
            <a:endParaRPr lang="ru-RU" dirty="0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BB6771-3973-4B9E-BB18-15B7EDBA273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856FDB-06A0-48FE-A9E1-72EF18497FAA}" type="datetimeFigureOut">
              <a:rPr lang="ru-RU"/>
              <a:pPr>
                <a:defRPr/>
              </a:pPr>
              <a:t>08.12.2011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DBAE8F-2DE3-49F5-B6DD-5B8FA57CBA2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BEEB4-4867-46A1-A905-DDF910CDBC09}" type="datetimeFigureOut">
              <a:rPr lang="ru-RU"/>
              <a:pPr>
                <a:defRPr/>
              </a:pPr>
              <a:t>08.12.2011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E7EF7C-3D2F-4C38-885F-3433CC57E33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C566F92-3CD1-43E4-898F-2E6D9370F72D}" type="datetimeFigureOut">
              <a:rPr lang="ru-RU"/>
              <a:pPr>
                <a:defRPr/>
              </a:pPr>
              <a:t>08.12.2011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A8368E0-CBE8-477D-BD14-40934E049D6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38" y="428625"/>
            <a:ext cx="7772400" cy="1470025"/>
          </a:xfrm>
        </p:spPr>
        <p:txBody>
          <a:bodyPr/>
          <a:lstStyle/>
          <a:p>
            <a:r>
              <a:rPr lang="vi-VN" sz="8800" i="1" smtClean="0"/>
              <a:t>Осьминоги</a:t>
            </a:r>
            <a:endParaRPr lang="ru-RU" sz="8800" i="1" smtClean="0">
              <a:latin typeface="Comic Sans MS" pitchFamily="66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2500313"/>
            <a:ext cx="4214813" cy="2857500"/>
          </a:xfrm>
        </p:spPr>
        <p:txBody>
          <a:bodyPr/>
          <a:lstStyle/>
          <a:p>
            <a:r>
              <a:rPr lang="ru-RU" sz="2800" i="1" smtClean="0">
                <a:solidFill>
                  <a:schemeClr val="tx1"/>
                </a:solidFill>
              </a:rPr>
              <a:t>Домен: Эукариоты</a:t>
            </a:r>
          </a:p>
          <a:p>
            <a:r>
              <a:rPr lang="ru-RU" sz="2800" i="1" smtClean="0">
                <a:solidFill>
                  <a:schemeClr val="tx1"/>
                </a:solidFill>
              </a:rPr>
              <a:t>Царство: Животные</a:t>
            </a:r>
          </a:p>
          <a:p>
            <a:r>
              <a:rPr lang="ru-RU" sz="2800" i="1" smtClean="0">
                <a:solidFill>
                  <a:schemeClr val="tx1"/>
                </a:solidFill>
              </a:rPr>
              <a:t>Тип: Моллюски</a:t>
            </a:r>
          </a:p>
          <a:p>
            <a:r>
              <a:rPr lang="ru-RU" sz="2800" i="1" smtClean="0">
                <a:solidFill>
                  <a:schemeClr val="tx1"/>
                </a:solidFill>
              </a:rPr>
              <a:t>Класс: Головоногие</a:t>
            </a:r>
          </a:p>
          <a:p>
            <a:r>
              <a:rPr lang="ru-RU" sz="2800" i="1" smtClean="0">
                <a:solidFill>
                  <a:schemeClr val="tx1"/>
                </a:solidFill>
              </a:rPr>
              <a:t>Отряд: Осьминоги</a:t>
            </a:r>
          </a:p>
        </p:txBody>
      </p:sp>
      <p:pic>
        <p:nvPicPr>
          <p:cNvPr id="5" name="Рисунок 4" descr="art,illustration,octopus,graphic,design-2df8cb3deb8cbd5fbc17191d26e0cdeb_h_large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38625" y="2786063"/>
            <a:ext cx="4694238" cy="3725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4800" dirty="0" smtClean="0">
                <a:solidFill>
                  <a:schemeClr val="tx2">
                    <a:lumMod val="50000"/>
                  </a:schemeClr>
                </a:solidFill>
                <a:latin typeface="Century Gothic" pitchFamily="34" charset="0"/>
              </a:rPr>
              <a:t>Размножение</a:t>
            </a:r>
            <a:endParaRPr lang="ru-RU" sz="4800" dirty="0">
              <a:solidFill>
                <a:schemeClr val="tx2">
                  <a:lumMod val="50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2938" y="1357313"/>
            <a:ext cx="3857625" cy="5500687"/>
          </a:xfrm>
        </p:spPr>
        <p:txBody>
          <a:bodyPr rtlCol="0">
            <a:normAutofit fontScale="55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600" b="1" dirty="0" smtClean="0">
                <a:solidFill>
                  <a:schemeClr val="tx2">
                    <a:lumMod val="50000"/>
                  </a:schemeClr>
                </a:solidFill>
              </a:rPr>
              <a:t>Гнездо представляет собой ямку в грунте, обложенную валом из камней и ракушек. Яйца шарообразные, соединенные группами по 8—20 штук. После оплодотворения самка устраивает гнездо в норе или пещерке на мелководье, где откладывает до 80 тысяч яиц. Самка всегда ухаживает за яйцами: она постоянно вентилирует их, пропуская воду через так называемый сифон. Щупальцами она убирает посторонние предметы и грязь. В течение всего периода развития яиц самка остается у гнезда без еды и часто умирает после </a:t>
            </a:r>
            <a:r>
              <a:rPr lang="ru-RU" sz="3600" b="1" dirty="0" err="1" smtClean="0">
                <a:solidFill>
                  <a:schemeClr val="tx2">
                    <a:lumMod val="50000"/>
                  </a:schemeClr>
                </a:solidFill>
              </a:rPr>
              <a:t>вылупления</a:t>
            </a:r>
            <a:r>
              <a:rPr lang="ru-RU" sz="3600" b="1" dirty="0" smtClean="0">
                <a:solidFill>
                  <a:schemeClr val="tx2">
                    <a:lumMod val="50000"/>
                  </a:schemeClr>
                </a:solidFill>
              </a:rPr>
              <a:t> молоди.</a:t>
            </a:r>
            <a:endParaRPr lang="ru-RU" sz="3600" b="1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4" name="Рисунок 3" descr="4020323102_a1ea185ec7_z_large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625" y="2071688"/>
            <a:ext cx="3763963" cy="456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57563" y="1357313"/>
            <a:ext cx="6229350" cy="500062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6000" i="1" dirty="0" smtClean="0">
                <a:solidFill>
                  <a:schemeClr val="bg1"/>
                </a:solidFill>
              </a:rPr>
              <a:t>Анатомия и физиология</a:t>
            </a:r>
            <a:endParaRPr lang="ru-RU" sz="6000" i="1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171825" y="3143250"/>
            <a:ext cx="5972175" cy="3411538"/>
          </a:xfrm>
        </p:spPr>
        <p:txBody>
          <a:bodyPr rtlCol="0">
            <a:normAutofit fontScale="85000"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i="1" dirty="0" smtClean="0">
                <a:solidFill>
                  <a:schemeClr val="bg1"/>
                </a:solidFill>
              </a:rPr>
              <a:t>Тело короткое, мягкое, сзади овальное. Ротовое отверстие расположено в месте, где сходятся его щупальца, а анальное — открывается под мантией.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i="1" dirty="0" smtClean="0">
                <a:solidFill>
                  <a:schemeClr val="bg1"/>
                </a:solidFill>
              </a:rPr>
              <a:t>В глотке имеется тёрка (радула), которая перетирает пищу.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  <p:pic>
        <p:nvPicPr>
          <p:cNvPr id="4" name="Рисунок 3" descr="tumblr_ltp4vkbnAG1qj9vkco1_500_large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571875" cy="550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0" y="500063"/>
            <a:ext cx="4114800" cy="5626100"/>
          </a:xfrm>
        </p:spPr>
        <p:txBody>
          <a:bodyPr rtlCol="0">
            <a:normAutofit fontScale="92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i="1" dirty="0" smtClean="0">
                <a:solidFill>
                  <a:schemeClr val="accent2">
                    <a:lumMod val="50000"/>
                  </a:schemeClr>
                </a:solidFill>
              </a:rPr>
              <a:t>Голова несёт восемь длинных щупалец — «рук». «Руки» соединены между собой тонкой перепонкой и имеют от одного до трёх рядов присосок. На всех восьми щупальцах взрослого осьминога их около 2000, каждая из которых обладает держащей силой около 100 г.</a:t>
            </a:r>
            <a:endParaRPr lang="ru-RU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4" name="Рисунок 3" descr="tumblr_lrx43sERbC1qi95c1o1_500_large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625" y="0"/>
            <a:ext cx="3786188" cy="688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786188" y="642938"/>
            <a:ext cx="4900612" cy="5483225"/>
          </a:xfrm>
        </p:spPr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/>
              <a:t> </a:t>
            </a:r>
            <a:r>
              <a:rPr lang="ru-RU" i="1" dirty="0" smtClean="0"/>
              <a:t>   Дышит осьминог жабрами, однако без ущерба здоровью может непродолжительное время быть вне воды.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i="1" dirty="0"/>
              <a:t> </a:t>
            </a:r>
            <a:r>
              <a:rPr lang="ru-RU" i="1" dirty="0" smtClean="0"/>
              <a:t>   У осьминога три сердца: одно (главное) гонит голубую кровь по всему телу, а два других — жаберных — проталкивают кровь через жабры.</a:t>
            </a:r>
          </a:p>
        </p:txBody>
      </p:sp>
      <p:pic>
        <p:nvPicPr>
          <p:cNvPr id="4" name="Рисунок 3" descr="tumblr_lsgcg3Bdx01qejmnpo1_500_large.gi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50" y="0"/>
            <a:ext cx="3643313" cy="6697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500" y="0"/>
            <a:ext cx="8229600" cy="1143000"/>
          </a:xfrm>
        </p:spPr>
        <p:txBody>
          <a:bodyPr/>
          <a:lstStyle/>
          <a:p>
            <a:r>
              <a:rPr lang="ru-RU" u="sng" smtClean="0">
                <a:solidFill>
                  <a:schemeClr val="bg1"/>
                </a:solidFill>
              </a:rPr>
              <a:t>Нервная система и органы чувств</a:t>
            </a:r>
          </a:p>
        </p:txBody>
      </p:sp>
      <p:pic>
        <p:nvPicPr>
          <p:cNvPr id="6" name="Содержимое 5" descr="hello-52hji02f1-160544-500-334_large.jp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3000375" y="3055938"/>
            <a:ext cx="6143625" cy="3802062"/>
          </a:xfrm>
        </p:spPr>
      </p:pic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500063" y="928688"/>
            <a:ext cx="8358187" cy="203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chemeClr val="bg1"/>
                </a:solidFill>
                <a:latin typeface="Calibri" pitchFamily="34" charset="0"/>
              </a:rPr>
              <a:t>Головной мозг высокоразвитый (один из самых развитых среди беспозвоночных), имеет зачаточную кору.</a:t>
            </a:r>
          </a:p>
          <a:p>
            <a:r>
              <a:rPr lang="ru-RU" b="1">
                <a:solidFill>
                  <a:schemeClr val="bg1"/>
                </a:solidFill>
                <a:latin typeface="Calibri" pitchFamily="34" charset="0"/>
              </a:rPr>
              <a:t>Глаза большие, с хрусталиком, похожим на человеческий. Зрачок прямоугольный.</a:t>
            </a:r>
          </a:p>
          <a:p>
            <a:r>
              <a:rPr lang="ru-RU" b="1">
                <a:solidFill>
                  <a:schemeClr val="bg1"/>
                </a:solidFill>
                <a:latin typeface="Calibri" pitchFamily="34" charset="0"/>
              </a:rPr>
              <a:t>Осьминоги способны воспринимать звук, в том числе инфразвук.</a:t>
            </a:r>
          </a:p>
          <a:p>
            <a:r>
              <a:rPr lang="ru-RU" b="1">
                <a:solidFill>
                  <a:schemeClr val="bg1"/>
                </a:solidFill>
                <a:latin typeface="Calibri" pitchFamily="34" charset="0"/>
              </a:rPr>
              <a:t>На каждой «руке» расположено до десяти тысяч вкусовых рецепторов, определяющих съедобность или несъедобность предмета.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0"/>
                            </p:stCondLst>
                            <p:childTnLst>
                              <p:par>
                                <p:cTn id="31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913" y="0"/>
            <a:ext cx="8229600" cy="1143000"/>
          </a:xfrm>
        </p:spPr>
        <p:txBody>
          <a:bodyPr/>
          <a:lstStyle/>
          <a:p>
            <a:r>
              <a:rPr lang="ru-RU" sz="7200" b="1" smtClean="0">
                <a:latin typeface="Book Antiqua" pitchFamily="18" charset="0"/>
              </a:rPr>
              <a:t>Окрас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0" y="928688"/>
            <a:ext cx="4186238" cy="5483225"/>
          </a:xfrm>
        </p:spPr>
        <p:txBody>
          <a:bodyPr rtlCol="0">
            <a:normAutofit fontScale="62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b="1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i="1" dirty="0" smtClean="0">
                <a:latin typeface="Century Gothic" pitchFamily="34" charset="0"/>
              </a:rPr>
              <a:t>Обыкновенный осьминог обладает способностью изменять окраску, приспосабливаясь к окружающей среде. Это объясняется наличием в его коже клеток с различными пигментами, способных под влиянием импульсов из центральной нервной системы растягиваться или сжиматься в зависимости от восприятия органов чувств. Обычный окрас — коричневый. Если осьминог напуган — он белеет, если разгневан, то краснеет</a:t>
            </a:r>
            <a:endParaRPr lang="ru-RU" b="1" i="1" dirty="0">
              <a:latin typeface="Century Gothic" pitchFamily="34" charset="0"/>
            </a:endParaRPr>
          </a:p>
        </p:txBody>
      </p:sp>
      <p:pic>
        <p:nvPicPr>
          <p:cNvPr id="4" name="Рисунок 3" descr="298970_10543065_b_large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63" y="928688"/>
            <a:ext cx="3743325" cy="5297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500" y="357188"/>
            <a:ext cx="8358188" cy="2357437"/>
          </a:xfrm>
        </p:spPr>
        <p:txBody>
          <a:bodyPr/>
          <a:lstStyle/>
          <a:p>
            <a:r>
              <a:rPr lang="ru-RU" sz="3600" smtClean="0">
                <a:solidFill>
                  <a:schemeClr val="bg1"/>
                </a:solidFill>
                <a:latin typeface="Candara" pitchFamily="34" charset="0"/>
              </a:rPr>
              <a:t>Размер</a:t>
            </a:r>
          </a:p>
          <a:p>
            <a:endParaRPr lang="ru-RU" sz="2000" smtClean="0">
              <a:solidFill>
                <a:schemeClr val="bg1"/>
              </a:solidFill>
              <a:latin typeface="Comic Sans MS" pitchFamily="66" charset="0"/>
            </a:endParaRPr>
          </a:p>
          <a:p>
            <a:r>
              <a:rPr lang="ru-RU" sz="2000" smtClean="0">
                <a:solidFill>
                  <a:schemeClr val="bg1"/>
                </a:solidFill>
                <a:latin typeface="Comic Sans MS" pitchFamily="66" charset="0"/>
              </a:rPr>
              <a:t>От 1 сантиметра до 4 метров.</a:t>
            </a:r>
          </a:p>
          <a:p>
            <a:r>
              <a:rPr lang="ru-RU" sz="2000" smtClean="0">
                <a:solidFill>
                  <a:schemeClr val="bg1"/>
                </a:solidFill>
                <a:latin typeface="Comic Sans MS" pitchFamily="66" charset="0"/>
              </a:rPr>
              <a:t>Некоторые виды достигают огромных размеров — общая длина до 300 см и массы до 50 кг.По другим сведениям осьминог Дофлейна достигает длины 960 см и массы до 270.</a:t>
            </a:r>
          </a:p>
        </p:txBody>
      </p:sp>
      <p:pic>
        <p:nvPicPr>
          <p:cNvPr id="4" name="Рисунок 3" descr="octopus_large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038475"/>
            <a:ext cx="3919538" cy="381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xlarge_octopustop2_large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6250" y="3286125"/>
            <a:ext cx="4457700" cy="326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00"/>
                            </p:stCondLst>
                            <p:childTnLst>
                              <p:par>
                                <p:cTn id="23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0" y="3000375"/>
            <a:ext cx="4000500" cy="1214438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600" dirty="0" smtClean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  <a:t>Место обитания и распространение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  <a:t/>
            </a:r>
            <a:b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</a:b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</a:rPr>
              <a:t>Обитают во всех тропических и субтропических морях и океанах, от мелководья до глубины 100—150 м. Предпочитают скалистые прибрежные зоны, отыскивая для обитания пещеры и расщелины в скалах. В 2007 году учёные обнаружили «антарктического осьминога».</a:t>
            </a:r>
            <a:endParaRPr lang="ru-RU" sz="2000" b="1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4" name="Рисунок 3" descr="homeOctopus_large.gi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4295775" cy="526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4438" y="0"/>
            <a:ext cx="8229600" cy="1143000"/>
          </a:xfrm>
        </p:spPr>
        <p:txBody>
          <a:bodyPr/>
          <a:lstStyle/>
          <a:p>
            <a:r>
              <a:rPr lang="ru-RU" smtClean="0">
                <a:solidFill>
                  <a:schemeClr val="bg1"/>
                </a:solidFill>
                <a:latin typeface="Century Gothic" pitchFamily="34" charset="0"/>
              </a:rPr>
              <a:t>Питание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14813" y="857250"/>
            <a:ext cx="4329112" cy="4483100"/>
          </a:xfrm>
        </p:spPr>
        <p:txBody>
          <a:bodyPr/>
          <a:lstStyle/>
          <a:p>
            <a:endParaRPr lang="ru-RU" sz="2400" smtClean="0">
              <a:solidFill>
                <a:schemeClr val="bg1"/>
              </a:solidFill>
            </a:endParaRPr>
          </a:p>
          <a:p>
            <a:r>
              <a:rPr lang="ru-RU" sz="2400" smtClean="0">
                <a:solidFill>
                  <a:schemeClr val="bg1"/>
                </a:solidFill>
                <a:latin typeface="Candara" pitchFamily="34" charset="0"/>
              </a:rPr>
              <a:t>Хищники. Поедают моллюсков, ракообразных, рыбу. Добычу обыкновенный осьминог захватывает всеми восемью щупальцами. Осьминог своим клювом кусает жертву, удерживая её присосками. При этом яд слюнных желез из глотки попадает в рану. Сильно выражены индивидуальные предпочтения в еде и в способе её добывания</a:t>
            </a:r>
            <a:r>
              <a:rPr lang="ru-RU" sz="2400" smtClean="0">
                <a:latin typeface="Candara" pitchFamily="34" charset="0"/>
              </a:rPr>
              <a:t>.</a:t>
            </a:r>
          </a:p>
        </p:txBody>
      </p:sp>
      <p:pic>
        <p:nvPicPr>
          <p:cNvPr id="4" name="Рисунок 3" descr="cool,octopus,sealife,colour,complexity,light,natural,forms-3e3341cbfbbc7a1086008ff13236513b_h_large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5" y="714375"/>
            <a:ext cx="38100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401</Words>
  <Application>Microsoft Office PowerPoint</Application>
  <PresentationFormat>Экран (4:3)</PresentationFormat>
  <Paragraphs>31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8" baseType="lpstr">
      <vt:lpstr>Calibri</vt:lpstr>
      <vt:lpstr>Arial</vt:lpstr>
      <vt:lpstr>Times New Roman</vt:lpstr>
      <vt:lpstr>Comic Sans MS</vt:lpstr>
      <vt:lpstr>Book Antiqua</vt:lpstr>
      <vt:lpstr>Century Gothic</vt:lpstr>
      <vt:lpstr>Candara</vt:lpstr>
      <vt:lpstr>Тема Office</vt:lpstr>
      <vt:lpstr>Осьминоги</vt:lpstr>
      <vt:lpstr>Анатомия и физиология</vt:lpstr>
      <vt:lpstr>Слайд 3</vt:lpstr>
      <vt:lpstr>Слайд 4</vt:lpstr>
      <vt:lpstr>Нервная система и органы чувств</vt:lpstr>
      <vt:lpstr>Окрас</vt:lpstr>
      <vt:lpstr>Слайд 7</vt:lpstr>
      <vt:lpstr>Место обитания и распространение  Обитают во всех тропических и субтропических морях и океанах, от мелководья до глубины 100—150 м. Предпочитают скалистые прибрежные зоны, отыскивая для обитания пещеры и расщелины в скалах. В 2007 году учёные обнаружили «антарктического осьминога».</vt:lpstr>
      <vt:lpstr>Питание</vt:lpstr>
      <vt:lpstr>Размножение</vt:lpstr>
    </vt:vector>
  </TitlesOfParts>
  <Company>COMP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Осьминоги</dc:title>
  <dc:creator>User</dc:creator>
  <cp:lastModifiedBy>User</cp:lastModifiedBy>
  <cp:revision>12</cp:revision>
  <dcterms:created xsi:type="dcterms:W3CDTF">2011-12-02T11:38:36Z</dcterms:created>
  <dcterms:modified xsi:type="dcterms:W3CDTF">2011-12-08T14:26:36Z</dcterms:modified>
</cp:coreProperties>
</file>