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6" r:id="rId5"/>
    <p:sldId id="261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5BED-37D9-4D98-AD51-0C6BBB851EA8}" type="datetimeFigureOut">
              <a:rPr lang="ru-RU"/>
              <a:pPr>
                <a:defRPr/>
              </a:pPr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5EA4-A2F9-4DC1-8E1A-5947FCC3C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D943A-93A4-4D8E-909B-E60D204114C1}" type="datetimeFigureOut">
              <a:rPr lang="ru-RU"/>
              <a:pPr>
                <a:defRPr/>
              </a:pPr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B755-2A10-45AF-8FE4-36F5887DB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4735B-3B12-44FA-9E32-B8A5B136C4B8}" type="datetimeFigureOut">
              <a:rPr lang="ru-RU"/>
              <a:pPr>
                <a:defRPr/>
              </a:pPr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B896-B4FB-40ED-B69E-D731B4394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032B-0938-4E72-ABCC-C5A6F4C9163E}" type="datetimeFigureOut">
              <a:rPr lang="ru-RU"/>
              <a:pPr>
                <a:defRPr/>
              </a:pPr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6FF3-423C-41C6-ADA8-6C3010B86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C208-8B14-4B2B-B4F2-318467282E36}" type="datetimeFigureOut">
              <a:rPr lang="ru-RU"/>
              <a:pPr>
                <a:defRPr/>
              </a:pPr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D05A-896F-460D-A981-1D405D61E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2DE09-0C1C-4ABF-95E3-501F7638B2BC}" type="datetimeFigureOut">
              <a:rPr lang="ru-RU"/>
              <a:pPr>
                <a:defRPr/>
              </a:pPr>
              <a:t>11.01.2011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D42CA-93EA-46E2-BE8C-CDC036480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6765-E7B1-4859-A814-826F63C536F4}" type="datetimeFigureOut">
              <a:rPr lang="ru-RU"/>
              <a:pPr>
                <a:defRPr/>
              </a:pPr>
              <a:t>11.01.2011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0006-1FB4-4977-BC2E-8F0C0AB8E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6D16-C58F-43F0-AFD3-6ADC10B50E4A}" type="datetimeFigureOut">
              <a:rPr lang="ru-RU"/>
              <a:pPr>
                <a:defRPr/>
              </a:pPr>
              <a:t>11.01.2011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2FB0E-1A7A-4DFB-9363-504579413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8734-601D-4CBF-9F8C-AD917B5BF4AE}" type="datetimeFigureOut">
              <a:rPr lang="ru-RU"/>
              <a:pPr>
                <a:defRPr/>
              </a:pPr>
              <a:t>11.01.2011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8FEB-4721-40A2-9808-CCC28BABC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40663-E540-4899-97D0-F01160B03609}" type="datetimeFigureOut">
              <a:rPr lang="ru-RU"/>
              <a:pPr>
                <a:defRPr/>
              </a:pPr>
              <a:t>11.01.2011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D8367-0E26-4F7D-AB56-B41AD373C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CB309-59C9-46C6-9107-4709F75FBFB5}" type="datetimeFigureOut">
              <a:rPr lang="ru-RU"/>
              <a:pPr>
                <a:defRPr/>
              </a:pPr>
              <a:t>11.01.2011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CD277-B20F-44C6-B751-65F54F0A4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33CC6D-BF32-400E-889D-C53999108AC8}" type="datetimeFigureOut">
              <a:rPr lang="ru-RU"/>
              <a:pPr>
                <a:defRPr/>
              </a:pPr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7C9E0B-7D51-402A-9F4B-1AA969F97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0003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i="1" dirty="0">
                <a:solidFill>
                  <a:srgbClr val="FFFF00"/>
                </a:solidFill>
              </a:rPr>
              <a:t> Қазақ әдебиеті сабақтарында бағдарламалық материалды игерту тәсілдері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 descr="1024LA~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29063" y="-2643188"/>
            <a:ext cx="13763626" cy="1032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429000"/>
            <a:ext cx="8229600" cy="1143000"/>
          </a:xfrm>
        </p:spPr>
        <p:txBody>
          <a:bodyPr>
            <a:normAutofit/>
          </a:bodyPr>
          <a:lstStyle/>
          <a:p>
            <a:r>
              <a:rPr lang="kk-KZ" sz="4000" i="1" smtClean="0">
                <a:solidFill>
                  <a:srgbClr val="FFFF00"/>
                </a:solidFill>
              </a:rPr>
              <a:t>Қарағанды қаласы</a:t>
            </a:r>
            <a:br>
              <a:rPr lang="kk-KZ" sz="4000" i="1" smtClean="0">
                <a:solidFill>
                  <a:srgbClr val="FFFF00"/>
                </a:solidFill>
              </a:rPr>
            </a:br>
            <a:r>
              <a:rPr lang="kk-KZ" sz="4000" i="1" smtClean="0">
                <a:solidFill>
                  <a:srgbClr val="FFFF00"/>
                </a:solidFill>
              </a:rPr>
              <a:t> № </a:t>
            </a:r>
            <a:r>
              <a:rPr lang="kk-KZ" sz="4000" i="1" smtClean="0">
                <a:solidFill>
                  <a:srgbClr val="FFFF00"/>
                </a:solidFill>
                <a:latin typeface="Arial" charset="0"/>
              </a:rPr>
              <a:t>16</a:t>
            </a:r>
            <a:r>
              <a:rPr lang="kk-KZ" sz="4000" i="1" smtClean="0">
                <a:solidFill>
                  <a:srgbClr val="FFFF00"/>
                </a:solidFill>
              </a:rPr>
              <a:t> </a:t>
            </a:r>
            <a:r>
              <a:rPr lang="kk-KZ" sz="4000" i="1" smtClean="0">
                <a:solidFill>
                  <a:srgbClr val="FFFF00"/>
                </a:solidFill>
                <a:latin typeface="Arial" charset="0"/>
              </a:rPr>
              <a:t>ЖББ ОМ-нің</a:t>
            </a:r>
            <a:r>
              <a:rPr lang="kk-KZ" sz="4000" i="1" smtClean="0">
                <a:solidFill>
                  <a:srgbClr val="FFFF00"/>
                </a:solidFill>
              </a:rPr>
              <a:t>  қазақ тілі және әдебиет пәнінің мұғалімі :</a:t>
            </a:r>
            <a:r>
              <a:rPr lang="kk-KZ" sz="4000" i="1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kk-KZ" sz="4000" i="1" smtClean="0">
                <a:solidFill>
                  <a:srgbClr val="FFFF00"/>
                </a:solidFill>
                <a:latin typeface="Arial" charset="0"/>
              </a:rPr>
            </a:br>
            <a:r>
              <a:rPr lang="kk-KZ" sz="4000" i="1" smtClean="0">
                <a:solidFill>
                  <a:srgbClr val="FFFF00"/>
                </a:solidFill>
                <a:latin typeface="Arial" charset="0"/>
              </a:rPr>
              <a:t>Акимова Ш.К.</a:t>
            </a:r>
            <a:r>
              <a:rPr lang="kk-KZ" sz="4000" i="1" smtClean="0">
                <a:solidFill>
                  <a:srgbClr val="FFFF00"/>
                </a:solidFill>
              </a:rPr>
              <a:t> 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 descr="blowing_grasses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6850" y="0"/>
            <a:ext cx="9555163" cy="76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143250"/>
            <a:ext cx="8229600" cy="1143000"/>
          </a:xfrm>
        </p:spPr>
        <p:txBody>
          <a:bodyPr/>
          <a:lstStyle/>
          <a:p>
            <a:pPr algn="l"/>
            <a:r>
              <a:rPr lang="en-US" sz="3200" b="1" smtClean="0">
                <a:solidFill>
                  <a:srgbClr val="FFFF00"/>
                </a:solidFill>
                <a:latin typeface="Monotype Corsiva" pitchFamily="66" charset="0"/>
              </a:rPr>
              <a:t>      </a:t>
            </a:r>
            <a:r>
              <a:rPr lang="kk-KZ" sz="3200" b="1" smtClean="0">
                <a:solidFill>
                  <a:srgbClr val="FFFF00"/>
                </a:solidFill>
                <a:latin typeface="Monotype Corsiva" pitchFamily="66" charset="0"/>
              </a:rPr>
              <a:t>Басқа  ұлт балаларына  қазақ әдебиетін </a:t>
            </a:r>
            <a:r>
              <a:rPr lang="en-US" sz="3200" b="1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kk-KZ" sz="3200" b="1" smtClean="0">
                <a:solidFill>
                  <a:srgbClr val="FFFF00"/>
                </a:solidFill>
                <a:latin typeface="Monotype Corsiva" pitchFamily="66" charset="0"/>
              </a:rPr>
              <a:t>оқытуда бірталай  қиыншылықтар кездеседі. </a:t>
            </a:r>
            <a:r>
              <a:rPr lang="ru-RU" sz="3200" b="1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en-US" sz="3200" b="1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en-US" sz="3200" b="1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kk-KZ" sz="3200" b="1" smtClean="0">
                <a:solidFill>
                  <a:srgbClr val="FFFF00"/>
                </a:solidFill>
                <a:latin typeface="Monotype Corsiva" pitchFamily="66" charset="0"/>
              </a:rPr>
              <a:t>Себептері: </a:t>
            </a:r>
            <a:r>
              <a:rPr lang="en-US" sz="3200" b="1" smtClean="0">
                <a:solidFill>
                  <a:srgbClr val="FFFF00"/>
                </a:solidFill>
                <a:latin typeface="Monotype Corsiva" pitchFamily="66" charset="0"/>
              </a:rPr>
              <a:t> *</a:t>
            </a:r>
            <a:r>
              <a:rPr lang="kk-KZ" sz="3200" b="1" smtClean="0">
                <a:solidFill>
                  <a:srgbClr val="FFFF00"/>
                </a:solidFill>
                <a:latin typeface="Monotype Corsiva" pitchFamily="66" charset="0"/>
              </a:rPr>
              <a:t>Оқушының тілді түсінбеуі, сөздік </a:t>
            </a:r>
            <a:r>
              <a:rPr lang="en-US" sz="3200" b="1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 		     </a:t>
            </a:r>
            <a:r>
              <a:rPr lang="kk-KZ" sz="3200" b="1" smtClean="0">
                <a:solidFill>
                  <a:srgbClr val="FFFF00"/>
                </a:solidFill>
                <a:latin typeface="Monotype Corsiva" pitchFamily="66" charset="0"/>
              </a:rPr>
              <a:t>қорының аз болуы</a:t>
            </a:r>
            <a:r>
              <a:rPr lang="en-US" sz="3200" b="1" smtClean="0">
                <a:solidFill>
                  <a:srgbClr val="FFFF00"/>
                </a:solidFill>
                <a:latin typeface="Monotype Corsiva" pitchFamily="66" charset="0"/>
              </a:rPr>
              <a:t>.</a:t>
            </a:r>
            <a:br>
              <a:rPr lang="en-US" sz="3200" b="1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en-US" sz="3200" b="1" smtClean="0">
                <a:solidFill>
                  <a:srgbClr val="FFFF00"/>
                </a:solidFill>
                <a:latin typeface="Monotype Corsiva" pitchFamily="66" charset="0"/>
              </a:rPr>
              <a:t>                      *</a:t>
            </a:r>
            <a:r>
              <a:rPr lang="kk-KZ" sz="3200" b="1" smtClean="0">
                <a:solidFill>
                  <a:srgbClr val="FFFF00"/>
                </a:solidFill>
                <a:latin typeface="Monotype Corsiva" pitchFamily="66" charset="0"/>
              </a:rPr>
              <a:t>Толық сыныппен оқытылуы.</a:t>
            </a:r>
            <a:r>
              <a:rPr lang="ru-RU" sz="3200" b="1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kk-KZ" sz="3200" b="1" smtClean="0">
                <a:solidFill>
                  <a:srgbClr val="FFFF00"/>
                </a:solidFill>
                <a:latin typeface="Monotype Corsiva" pitchFamily="66" charset="0"/>
              </a:rPr>
              <a:t>                    </a:t>
            </a:r>
            <a:r>
              <a:rPr lang="en-US" sz="3200" b="1" smtClean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kk-KZ" sz="3200" b="1" smtClean="0">
                <a:solidFill>
                  <a:srgbClr val="FFFF00"/>
                </a:solidFill>
                <a:latin typeface="Monotype Corsiva" pitchFamily="66" charset="0"/>
              </a:rPr>
              <a:t>*Оқыған, білгендерін  қолданатын </a:t>
            </a:r>
            <a:r>
              <a:rPr lang="en-US" sz="3200" b="1" smtClean="0">
                <a:solidFill>
                  <a:srgbClr val="FFFF00"/>
                </a:solidFill>
                <a:latin typeface="Monotype Corsiva" pitchFamily="66" charset="0"/>
              </a:rPr>
              <a:t>                  	              </a:t>
            </a:r>
            <a:r>
              <a:rPr lang="kk-KZ" sz="3200" b="1" smtClean="0">
                <a:solidFill>
                  <a:srgbClr val="FFFF00"/>
                </a:solidFill>
                <a:latin typeface="Monotype Corsiva" pitchFamily="66" charset="0"/>
              </a:rPr>
              <a:t>ортаның болмауы.</a:t>
            </a:r>
            <a:r>
              <a:rPr lang="ru-RU" sz="3200" b="1" smtClean="0"/>
              <a:t/>
            </a:r>
            <a:br>
              <a:rPr lang="ru-RU" sz="3200" b="1" smtClean="0"/>
            </a:br>
            <a:endParaRPr lang="ru-RU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 descr="Восхождени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38" y="-2143125"/>
            <a:ext cx="11295063" cy="900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34290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b="1" dirty="0">
                <a:solidFill>
                  <a:srgbClr val="FFFF00"/>
                </a:solidFill>
              </a:rPr>
              <a:t>Менің қолданатын әдістерім: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kk-KZ" i="1" dirty="0" smtClean="0">
                <a:solidFill>
                  <a:srgbClr val="FFFF00"/>
                </a:solidFill>
              </a:rPr>
              <a:t>Оқу мен жазу арқылы сыни тұрғыдан ойлау технологиясының элементтері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2" descr="FEN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825" y="0"/>
            <a:ext cx="9394825" cy="7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214688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kk-KZ" dirty="0" smtClean="0">
                <a:solidFill>
                  <a:srgbClr val="FFFF00"/>
                </a:solidFill>
              </a:rPr>
              <a:t>Өзімнің </a:t>
            </a:r>
            <a:r>
              <a:rPr lang="kk-KZ" dirty="0">
                <a:solidFill>
                  <a:srgbClr val="FFFF00"/>
                </a:solidFill>
              </a:rPr>
              <a:t>тәжірибемде оқушыға </a:t>
            </a: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kk-KZ" dirty="0" smtClean="0">
                <a:solidFill>
                  <a:srgbClr val="FFFF00"/>
                </a:solidFill>
              </a:rPr>
              <a:t>сөздерді </a:t>
            </a:r>
            <a:r>
              <a:rPr lang="kk-KZ" dirty="0">
                <a:solidFill>
                  <a:srgbClr val="FFFF00"/>
                </a:solidFill>
              </a:rPr>
              <a:t>жинақтап, оқытуды </a:t>
            </a:r>
            <a:r>
              <a:rPr lang="en-US" dirty="0" smtClean="0">
                <a:solidFill>
                  <a:srgbClr val="FFFF00"/>
                </a:solidFill>
              </a:rPr>
              <a:t>		</a:t>
            </a:r>
            <a:r>
              <a:rPr lang="kk-KZ" dirty="0" smtClean="0">
                <a:solidFill>
                  <a:srgbClr val="FFFF00"/>
                </a:solidFill>
              </a:rPr>
              <a:t>үйретемін</a:t>
            </a:r>
            <a:r>
              <a:rPr lang="kk-KZ" dirty="0">
                <a:solidFill>
                  <a:srgbClr val="FFFF00"/>
                </a:solidFill>
              </a:rPr>
              <a:t>.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kk-KZ" b="1" dirty="0">
                <a:solidFill>
                  <a:srgbClr val="FFFF00"/>
                </a:solidFill>
              </a:rPr>
              <a:t>Мысалы: </a:t>
            </a:r>
            <a:r>
              <a:rPr lang="kk-KZ" dirty="0">
                <a:solidFill>
                  <a:srgbClr val="FFFF00"/>
                </a:solidFill>
              </a:rPr>
              <a:t>Кейіпкерге мінездеме </a:t>
            </a:r>
            <a:r>
              <a:rPr lang="en-US" dirty="0" smtClean="0">
                <a:solidFill>
                  <a:srgbClr val="FFFF00"/>
                </a:solidFill>
              </a:rPr>
              <a:t>      	</a:t>
            </a:r>
            <a:r>
              <a:rPr lang="kk-KZ" dirty="0" smtClean="0">
                <a:solidFill>
                  <a:srgbClr val="FFFF00"/>
                </a:solidFill>
              </a:rPr>
              <a:t>беруге </a:t>
            </a:r>
            <a:r>
              <a:rPr lang="kk-KZ" dirty="0">
                <a:solidFill>
                  <a:srgbClr val="FFFF00"/>
                </a:solidFill>
              </a:rPr>
              <a:t>қажет сөздер ( ақылды, </a:t>
            </a: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kk-KZ" dirty="0" smtClean="0">
                <a:solidFill>
                  <a:srgbClr val="FFFF00"/>
                </a:solidFill>
              </a:rPr>
              <a:t>жалқау</a:t>
            </a:r>
            <a:r>
              <a:rPr lang="kk-KZ" dirty="0">
                <a:solidFill>
                  <a:srgbClr val="FFFF00"/>
                </a:solidFill>
              </a:rPr>
              <a:t>, айлакер, қу, еріншек, </a:t>
            </a: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kk-KZ" dirty="0" smtClean="0">
                <a:solidFill>
                  <a:srgbClr val="FFFF00"/>
                </a:solidFill>
              </a:rPr>
              <a:t>үлгілі</a:t>
            </a:r>
            <a:r>
              <a:rPr lang="kk-KZ" dirty="0">
                <a:solidFill>
                  <a:srgbClr val="FFFF00"/>
                </a:solidFill>
              </a:rPr>
              <a:t>, еңбекқор, қамқоршы т.б)</a:t>
            </a:r>
            <a:r>
              <a:rPr lang="ru-RU" dirty="0"/>
              <a:t/>
            </a:r>
            <a:br>
              <a:rPr lang="ru-RU" dirty="0"/>
            </a:br>
            <a:r>
              <a:rPr lang="kk-KZ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fog_reflec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25" y="-2857500"/>
            <a:ext cx="12395200" cy="991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714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dirty="0">
                <a:solidFill>
                  <a:srgbClr val="FFFF00"/>
                </a:solidFill>
              </a:rPr>
              <a:t>Көлемі үлкен шығармаларды «тоқтап оқу» арқылы тыңдатып, түсініп оқуға, сұрақ қоя білуге </a:t>
            </a:r>
            <a:r>
              <a:rPr lang="kk-KZ" dirty="0" smtClean="0">
                <a:solidFill>
                  <a:srgbClr val="FFFF00"/>
                </a:solidFill>
              </a:rPr>
              <a:t>бағыттаймын.   </a:t>
            </a:r>
            <a:r>
              <a:rPr lang="ru-RU" dirty="0"/>
              <a:t/>
            </a:r>
            <a:br>
              <a:rPr lang="ru-RU" dirty="0"/>
            </a:br>
            <a:r>
              <a:rPr lang="kk-KZ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4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5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 descr="little_red_fish_lak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73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00438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k-KZ" dirty="0">
                <a:solidFill>
                  <a:srgbClr val="FFFF00"/>
                </a:solidFill>
              </a:rPr>
              <a:t>« Кубизм» әдісі» арқылы </a:t>
            </a:r>
            <a:r>
              <a:rPr lang="kk-KZ" dirty="0" smtClean="0">
                <a:solidFill>
                  <a:srgbClr val="FFFF00"/>
                </a:solidFill>
              </a:rPr>
              <a:t>оқушымен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kk-KZ" dirty="0" smtClean="0">
                <a:solidFill>
                  <a:srgbClr val="FFFF00"/>
                </a:solidFill>
              </a:rPr>
              <a:t>шығарманы </a:t>
            </a:r>
            <a:r>
              <a:rPr lang="kk-KZ" dirty="0">
                <a:solidFill>
                  <a:srgbClr val="FFFF00"/>
                </a:solidFill>
              </a:rPr>
              <a:t>жан-жақты </a:t>
            </a:r>
            <a:r>
              <a:rPr lang="kk-KZ" dirty="0" smtClean="0">
                <a:solidFill>
                  <a:srgbClr val="FFFF00"/>
                </a:solidFill>
              </a:rPr>
              <a:t>қарап,ойлау, </a:t>
            </a:r>
            <a:r>
              <a:rPr lang="kk-KZ" dirty="0">
                <a:solidFill>
                  <a:srgbClr val="FFFF00"/>
                </a:solidFill>
              </a:rPr>
              <a:t>сөйлеу қабілеттерін дамытамын</a:t>
            </a:r>
            <a:r>
              <a:rPr lang="ru-RU" dirty="0"/>
              <a:t/>
            </a:r>
            <a:br>
              <a:rPr lang="ru-RU" dirty="0"/>
            </a:br>
            <a:r>
              <a:rPr lang="kk-KZ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 descr="prairie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75776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2146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dirty="0">
                <a:solidFill>
                  <a:srgbClr val="FFFF00"/>
                </a:solidFill>
              </a:rPr>
              <a:t>«Бес жол өлең» әдісі арқылы шығармадан оқушы мүмкіндігінше өз білім- білік дағдыларын қолданып, негізгі ойды </a:t>
            </a:r>
            <a:r>
              <a:rPr lang="kk-KZ" dirty="0" smtClean="0">
                <a:solidFill>
                  <a:srgbClr val="FFFF00"/>
                </a:solidFill>
              </a:rPr>
              <a:t>қорытындылай </a:t>
            </a:r>
            <a:r>
              <a:rPr lang="kk-KZ" dirty="0">
                <a:solidFill>
                  <a:srgbClr val="FFFF00"/>
                </a:solidFill>
              </a:rPr>
              <a:t>алады, үнемі шығармашылық ізденіс үстінде болады.</a:t>
            </a:r>
            <a:r>
              <a:rPr lang="ru-RU" dirty="0"/>
              <a:t/>
            </a:r>
            <a:br>
              <a:rPr lang="ru-RU" dirty="0"/>
            </a:br>
            <a:r>
              <a:rPr lang="kk-KZ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 descr="1024x768[Снежинка2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004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i="1" dirty="0">
                <a:solidFill>
                  <a:srgbClr val="FFFF00"/>
                </a:solidFill>
              </a:rPr>
              <a:t>Әдебиет оқушының ақыл- сезімін тәрбиелеп жетілдіруден басқа, сол оқушыға қазақ деген  елдің өткендегісі мен бүгінгі пішінін танытуға керек.</a:t>
            </a:r>
            <a:r>
              <a:rPr lang="ru-RU" i="1" dirty="0">
                <a:solidFill>
                  <a:srgbClr val="FFFF00"/>
                </a:solidFill>
              </a:rPr>
              <a:t/>
            </a:r>
            <a:br>
              <a:rPr lang="ru-RU" i="1" dirty="0">
                <a:solidFill>
                  <a:srgbClr val="FFFF00"/>
                </a:solidFill>
              </a:rPr>
            </a:br>
            <a:r>
              <a:rPr lang="kk-KZ" i="1" dirty="0">
                <a:solidFill>
                  <a:srgbClr val="FFFF00"/>
                </a:solidFill>
              </a:rPr>
              <a:t>                                                                                         Мұхтар Әуезов</a:t>
            </a:r>
            <a:r>
              <a:rPr lang="ru-RU" dirty="0"/>
              <a:t/>
            </a:r>
            <a:br>
              <a:rPr lang="ru-RU" dirty="0"/>
            </a:br>
            <a:r>
              <a:rPr lang="kk-KZ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144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Monotype Corsiva</vt:lpstr>
      <vt:lpstr>Тема Office</vt:lpstr>
      <vt:lpstr> Қазақ әдебиеті сабақтарында бағдарламалық материалды игерту тәсілдері</vt:lpstr>
      <vt:lpstr>Қарағанды қаласы  № 16 ЖББ ОМ-нің  қазақ тілі және әдебиет пәнінің мұғалімі : Акимова Ш.К.  </vt:lpstr>
      <vt:lpstr>      Басқа  ұлт балаларына  қазақ әдебиетін  оқытуда бірталай  қиыншылықтар кездеседі.   Себептері:  *Оқушының тілді түсінбеуі, сөздік                                                                              қорының аз болуы.                       *Толық сыныппен оқытылуы.                       *Оқыған, білгендерін  қолданатын                                  ортаның болмауы. </vt:lpstr>
      <vt:lpstr>Менің қолданатын әдістерім:  Оқу мен жазу арқылы сыни тұрғыдан ойлау технологиясының элементтері </vt:lpstr>
      <vt:lpstr> Өзімнің тәжірибемде оқушыға  сөздерді жинақтап, оқытуды   үйретемін. Мысалы: Кейіпкерге мінездеме        беруге қажет сөздер ( ақылды,  жалқау, айлакер, қу, еріншек,  үлгілі, еңбекқор, қамқоршы т.б)   </vt:lpstr>
      <vt:lpstr>Көлемі үлкен шығармаларды «тоқтап оқу» арқылы тыңдатып, түсініп оқуға, сұрақ қоя білуге бағыттаймын.      </vt:lpstr>
      <vt:lpstr>« Кубизм» әдісі» арқылы оқушымен шығарманы жан-жақты қарап,ойлау, сөйлеу қабілеттерін дамытамын   </vt:lpstr>
      <vt:lpstr>«Бес жол өлең» әдісі арқылы шығармадан оқушы мүмкіндігінше өз білім- білік дағдыларын қолданып, негізгі ойды қорытындылай алады, үнемі шығармашылық ізденіс үстінде болады.   </vt:lpstr>
      <vt:lpstr>Әдебиет оқушының ақыл- сезімін тәрбиелеп жетілдіруден басқа, сол оқушыға қазақ деген  елдің өткендегісі мен бүгінгі пішінін танытуға керек.                                                                                          Мұхтар Әуезов  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Nabster</dc:creator>
  <cp:lastModifiedBy>admin</cp:lastModifiedBy>
  <cp:revision>33</cp:revision>
  <dcterms:created xsi:type="dcterms:W3CDTF">2009-11-23T05:36:45Z</dcterms:created>
  <dcterms:modified xsi:type="dcterms:W3CDTF">2011-01-11T19:41:37Z</dcterms:modified>
</cp:coreProperties>
</file>