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8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70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344D84-9AFB-497E-A393-DC336BA19D2E}" styleName="Средний стиль 3 - акцент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A111915-BE36-4E01-A7E5-04B1672EAD32}" styleName="Светлый стиль 2 - акцент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0505E3EF-67EA-436B-97B2-0124C06EBD24}" styleName="Средний стиль 4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10.01.2017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4" name="Picture 4" descr="&amp;Pcy;&amp;ocy;&amp;khcy;&amp;ocy;&amp;zhcy;&amp;iecy;&amp;iecy; &amp;icy;&amp;zcy;&amp;ocy;&amp;bcy;&amp;rcy;&amp;acy;&amp;zhcy;&amp;iecy;&amp;ncy;&amp;icy;&amp;iecy;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68938"/>
          </a:xfrm>
          <a:prstGeom prst="rect">
            <a:avLst/>
          </a:prstGeom>
          <a:noFill/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85852" y="1785926"/>
            <a:ext cx="6400800" cy="2857520"/>
          </a:xfrm>
        </p:spPr>
        <p:txBody>
          <a:bodyPr>
            <a:normAutofit fontScale="70000" lnSpcReduction="20000"/>
          </a:bodyPr>
          <a:lstStyle/>
          <a:p>
            <a:r>
              <a:rPr lang="kk-KZ" b="1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“ </a:t>
            </a:r>
            <a:r>
              <a:rPr lang="ru-RU" b="1" dirty="0" err="1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b="1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алушылардың үлгеріміне ағымдық бақылау, аралық және қорытынды аттестаттау</a:t>
            </a:r>
            <a:r>
              <a:rPr lang="ru-RU" b="1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b="1" dirty="0" err="1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өткізудің үлгілік ережелерін</a:t>
            </a:r>
            <a:r>
              <a:rPr lang="ru-RU" b="1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бекіту</a:t>
            </a:r>
            <a:r>
              <a:rPr lang="ru-RU" b="1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туралы</a:t>
            </a:r>
            <a:r>
              <a:rPr lang="kk-KZ" b="1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”</a:t>
            </a:r>
            <a:endParaRPr lang="ru-RU" b="1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endParaRPr lang="ru-RU" b="1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Қазақстан Республикасы</a:t>
            </a:r>
            <a:r>
              <a:rPr lang="ru-RU" b="1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b="1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b="1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b="1" dirty="0" err="1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ғылым министрінің </a:t>
            </a:r>
            <a:r>
              <a:rPr lang="ru-RU" b="1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2008 </a:t>
            </a:r>
            <a:r>
              <a:rPr lang="ru-RU" b="1" dirty="0" err="1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жылғы </a:t>
            </a:r>
            <a:r>
              <a:rPr lang="ru-RU" b="1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18 </a:t>
            </a:r>
            <a:r>
              <a:rPr lang="ru-RU" b="1" dirty="0" err="1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наурыздағы </a:t>
            </a:r>
            <a:r>
              <a:rPr lang="ru-RU" b="1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№ 125 </a:t>
            </a:r>
            <a:r>
              <a:rPr lang="ru-RU" b="1" dirty="0" err="1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бұйрығына өзгеріс енгізу</a:t>
            </a:r>
            <a:r>
              <a:rPr lang="ru-RU" b="1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туралы</a:t>
            </a:r>
            <a:r>
              <a:rPr lang="ru-RU" b="1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endParaRPr lang="ru-RU" b="1" dirty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4" name="Picture 4" descr="&amp;Pcy;&amp;ocy;&amp;khcy;&amp;ocy;&amp;zhcy;&amp;iecy;&amp;iecy; &amp;icy;&amp;zcy;&amp;ocy;&amp;bcy;&amp;rcy;&amp;acy;&amp;zhcy;&amp;iecy;&amp;ncy;&amp;icy;&amp;iecy;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68938"/>
          </a:xfrm>
          <a:prstGeom prst="rect">
            <a:avLst/>
          </a:prstGeom>
          <a:noFill/>
        </p:spPr>
      </p:pic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500034" y="714354"/>
          <a:ext cx="8358244" cy="5526441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500066"/>
                <a:gridCol w="2071700"/>
                <a:gridCol w="2000264"/>
                <a:gridCol w="1428760"/>
                <a:gridCol w="1143008"/>
                <a:gridCol w="1214446"/>
              </a:tblGrid>
              <a:tr h="542929">
                <a:tc>
                  <a:txBody>
                    <a:bodyPr/>
                    <a:lstStyle/>
                    <a:p>
                      <a:r>
                        <a:rPr lang="kk-KZ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5.</a:t>
                      </a:r>
                      <a:endParaRPr lang="ru-RU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Химия </a:t>
                      </a:r>
                      <a:endParaRPr lang="ru-RU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 – 12</a:t>
                      </a:r>
                      <a:endParaRPr lang="ru-RU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13 - 38</a:t>
                      </a:r>
                      <a:endParaRPr lang="ru-RU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39 -48</a:t>
                      </a:r>
                      <a:endParaRPr lang="ru-RU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49 - 60 </a:t>
                      </a:r>
                      <a:endParaRPr lang="ru-RU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42929">
                <a:tc>
                  <a:txBody>
                    <a:bodyPr/>
                    <a:lstStyle/>
                    <a:p>
                      <a:r>
                        <a:rPr lang="kk-KZ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6.</a:t>
                      </a:r>
                      <a:endParaRPr lang="ru-RU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Биология</a:t>
                      </a:r>
                      <a:endParaRPr lang="ru-RU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 – 12</a:t>
                      </a:r>
                      <a:endParaRPr lang="ru-RU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13 - 38</a:t>
                      </a:r>
                      <a:endParaRPr lang="ru-RU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39 -48</a:t>
                      </a:r>
                      <a:endParaRPr lang="ru-RU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49 - 60</a:t>
                      </a:r>
                      <a:endParaRPr lang="ru-RU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42929">
                <a:tc>
                  <a:txBody>
                    <a:bodyPr/>
                    <a:lstStyle/>
                    <a:p>
                      <a:r>
                        <a:rPr lang="kk-KZ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7.</a:t>
                      </a:r>
                      <a:endParaRPr lang="ru-RU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География</a:t>
                      </a:r>
                      <a:endParaRPr lang="ru-RU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 – 12</a:t>
                      </a:r>
                      <a:endParaRPr lang="ru-RU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13 - 38</a:t>
                      </a:r>
                      <a:endParaRPr lang="ru-RU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39 -48</a:t>
                      </a:r>
                      <a:endParaRPr lang="ru-RU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49 - 60</a:t>
                      </a:r>
                      <a:endParaRPr lang="ru-RU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42929">
                <a:tc>
                  <a:txBody>
                    <a:bodyPr/>
                    <a:lstStyle/>
                    <a:p>
                      <a:r>
                        <a:rPr lang="kk-KZ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8.</a:t>
                      </a:r>
                      <a:endParaRPr lang="ru-RU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b="1" dirty="0" err="1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Дүниежүзі тарихы</a:t>
                      </a:r>
                      <a:endParaRPr lang="ru-RU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 – 12</a:t>
                      </a:r>
                      <a:endParaRPr lang="ru-RU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13 - 38</a:t>
                      </a:r>
                      <a:endParaRPr lang="ru-RU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39 -48</a:t>
                      </a:r>
                      <a:endParaRPr lang="ru-RU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49 - 60 </a:t>
                      </a:r>
                      <a:endParaRPr lang="ru-RU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42929">
                <a:tc>
                  <a:txBody>
                    <a:bodyPr/>
                    <a:lstStyle/>
                    <a:p>
                      <a:r>
                        <a:rPr lang="kk-KZ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9.</a:t>
                      </a:r>
                      <a:endParaRPr lang="ru-RU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b="1" dirty="0" err="1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Орыс</a:t>
                      </a:r>
                      <a:r>
                        <a:rPr lang="ru-RU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b="1" dirty="0" err="1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әдебиеті</a:t>
                      </a:r>
                      <a:endParaRPr lang="ru-RU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 – 12</a:t>
                      </a:r>
                      <a:endParaRPr lang="ru-RU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13 - 38</a:t>
                      </a:r>
                      <a:endParaRPr lang="ru-RU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39 -48  </a:t>
                      </a:r>
                      <a:endParaRPr lang="ru-RU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49 - 60 </a:t>
                      </a:r>
                      <a:endParaRPr lang="ru-RU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42929">
                <a:tc>
                  <a:txBody>
                    <a:bodyPr/>
                    <a:lstStyle/>
                    <a:p>
                      <a:r>
                        <a:rPr lang="kk-KZ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10.</a:t>
                      </a:r>
                      <a:endParaRPr lang="ru-RU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b="1" dirty="0" err="1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Қазақ әдебиеті</a:t>
                      </a:r>
                      <a:endParaRPr lang="ru-RU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 – 12</a:t>
                      </a:r>
                      <a:endParaRPr lang="ru-RU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13 - 38</a:t>
                      </a:r>
                      <a:endParaRPr lang="ru-RU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39 -48</a:t>
                      </a:r>
                      <a:endParaRPr lang="ru-RU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49 - 60 </a:t>
                      </a:r>
                      <a:endParaRPr lang="ru-RU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42929">
                <a:tc>
                  <a:txBody>
                    <a:bodyPr/>
                    <a:lstStyle/>
                    <a:p>
                      <a:r>
                        <a:rPr lang="kk-KZ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11.</a:t>
                      </a:r>
                      <a:endParaRPr lang="ru-RU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b="1" dirty="0" err="1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Ағылшын тілі</a:t>
                      </a:r>
                      <a:endParaRPr lang="ru-RU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0 – 8</a:t>
                      </a:r>
                      <a:endParaRPr lang="ru-RU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 – 26</a:t>
                      </a:r>
                      <a:endParaRPr lang="ru-RU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27 – 32</a:t>
                      </a:r>
                      <a:endParaRPr lang="ru-RU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33 - 40 </a:t>
                      </a:r>
                      <a:endParaRPr lang="ru-RU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42929">
                <a:tc>
                  <a:txBody>
                    <a:bodyPr/>
                    <a:lstStyle/>
                    <a:p>
                      <a:r>
                        <a:rPr lang="kk-KZ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12.</a:t>
                      </a:r>
                      <a:endParaRPr lang="ru-RU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Француз </a:t>
                      </a:r>
                      <a:r>
                        <a:rPr lang="ru-RU" b="1" dirty="0" err="1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тілі</a:t>
                      </a:r>
                      <a:endParaRPr lang="ru-RU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 – 8</a:t>
                      </a:r>
                      <a:endParaRPr lang="ru-RU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 – 26</a:t>
                      </a:r>
                      <a:endParaRPr lang="ru-RU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27 – 32</a:t>
                      </a:r>
                      <a:endParaRPr lang="ru-RU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33 – 40</a:t>
                      </a:r>
                      <a:endParaRPr lang="ru-RU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42929">
                <a:tc>
                  <a:txBody>
                    <a:bodyPr/>
                    <a:lstStyle/>
                    <a:p>
                      <a:r>
                        <a:rPr lang="kk-KZ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13.</a:t>
                      </a:r>
                      <a:endParaRPr lang="ru-RU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err="1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Неміс</a:t>
                      </a:r>
                      <a:r>
                        <a:rPr lang="ru-RU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b="1" dirty="0" err="1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тілі</a:t>
                      </a:r>
                      <a:endParaRPr lang="ru-RU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 – 8</a:t>
                      </a:r>
                      <a:endParaRPr lang="ru-RU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 – 26</a:t>
                      </a:r>
                      <a:endParaRPr lang="ru-RU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27 – 32</a:t>
                      </a:r>
                      <a:endParaRPr lang="ru-RU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33 - 40 </a:t>
                      </a:r>
                      <a:endParaRPr lang="ru-RU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42929">
                <a:tc>
                  <a:txBody>
                    <a:bodyPr/>
                    <a:lstStyle/>
                    <a:p>
                      <a:r>
                        <a:rPr lang="kk-KZ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14.</a:t>
                      </a:r>
                      <a:endParaRPr lang="ru-RU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Информатика</a:t>
                      </a:r>
                      <a:endParaRPr lang="ru-RU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 – 6</a:t>
                      </a:r>
                      <a:endParaRPr lang="ru-RU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 – 13</a:t>
                      </a:r>
                      <a:endParaRPr lang="ru-RU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 – 20</a:t>
                      </a:r>
                      <a:endParaRPr lang="ru-RU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21 – 27 </a:t>
                      </a:r>
                      <a:endParaRPr lang="ru-RU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4" name="Picture 4" descr="&amp;Pcy;&amp;ocy;&amp;khcy;&amp;ocy;&amp;zhcy;&amp;iecy;&amp;iecy; &amp;icy;&amp;zcy;&amp;ocy;&amp;bcy;&amp;rcy;&amp;acy;&amp;zhcy;&amp;iecy;&amp;ncy;&amp;icy;&amp;iecy;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68938"/>
          </a:xfrm>
          <a:prstGeom prst="rect">
            <a:avLst/>
          </a:prstGeom>
          <a:noFill/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14348" y="928670"/>
            <a:ext cx="7286676" cy="4286280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5-11 (12) </a:t>
            </a:r>
            <a:r>
              <a:rPr lang="ru-RU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сыныптардың білім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алушыларының пәндер бойынша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қорытынды бағасы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тоқсандық, жылдық және емтихан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бағаларының негізінде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қойылады.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ru-RU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Тоқсандық, жартыжылдық, жылдық және қорытынды бағаларды қайта қарауға рұқсат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етілмейді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4" name="Picture 4" descr="&amp;Pcy;&amp;ocy;&amp;khcy;&amp;ocy;&amp;zhcy;&amp;iecy;&amp;iecy; &amp;icy;&amp;zcy;&amp;ocy;&amp;bcy;&amp;rcy;&amp;acy;&amp;zhcy;&amp;iecy;&amp;ncy;&amp;icy;&amp;iecy;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68938"/>
          </a:xfrm>
          <a:prstGeom prst="rect">
            <a:avLst/>
          </a:prstGeom>
          <a:noFill/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71472" y="1500174"/>
            <a:ext cx="7500990" cy="3786214"/>
          </a:xfrm>
        </p:spPr>
        <p:txBody>
          <a:bodyPr>
            <a:noAutofit/>
          </a:bodyPr>
          <a:lstStyle/>
          <a:p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1-8 </a:t>
            </a: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(9), 10 (11) </a:t>
            </a:r>
            <a:r>
              <a:rPr lang="ru-RU" sz="1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сыныптардың білім</a:t>
            </a: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алушыларына</a:t>
            </a: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қорытынды аттестаттау</a:t>
            </a: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қарастырылмайды</a:t>
            </a: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Қорытынды аттестаттауға Қазақстан Республикасы</a:t>
            </a: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1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Үкіметінің </a:t>
            </a: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2012 </a:t>
            </a:r>
            <a:r>
              <a:rPr lang="ru-RU" sz="1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жылғы </a:t>
            </a: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23 </a:t>
            </a:r>
            <a:r>
              <a:rPr lang="ru-RU" sz="1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тамыздағы </a:t>
            </a: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№ 1080 </a:t>
            </a:r>
            <a:r>
              <a:rPr lang="ru-RU" sz="1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қаулысымен бекітілген</a:t>
            </a: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Орта </a:t>
            </a:r>
            <a:r>
              <a:rPr lang="ru-RU" sz="1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берудің </a:t>
            </a: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бастауыш</a:t>
            </a: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негізгі</a:t>
            </a: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орта</a:t>
            </a: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жалпы</a:t>
            </a: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орта</a:t>
            </a: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беру) </a:t>
            </a:r>
            <a:r>
              <a:rPr lang="ru-RU" sz="1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мемлекеттік</a:t>
            </a: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жалпыға міндетті</a:t>
            </a: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беру</a:t>
            </a: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стандартының </a:t>
            </a: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бұдан әрі </a:t>
            </a: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МЖМБС</a:t>
            </a: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1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талаптарына</a:t>
            </a: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сәйкес үлгілік жалпы</a:t>
            </a: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беретін</a:t>
            </a: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оқу бағдарламаларын </a:t>
            </a:r>
            <a:r>
              <a:rPr lang="ru-RU" sz="1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меңгерген  </a:t>
            </a: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9 (</a:t>
            </a: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10), 11 (12) </a:t>
            </a:r>
            <a:r>
              <a:rPr lang="ru-RU" sz="1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сыныптардың білім</a:t>
            </a: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алушылары</a:t>
            </a: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жіберіледі</a:t>
            </a: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4" name="Picture 4" descr="&amp;Pcy;&amp;ocy;&amp;khcy;&amp;ocy;&amp;zhcy;&amp;iecy;&amp;iecy; &amp;icy;&amp;zcy;&amp;ocy;&amp;bcy;&amp;rcy;&amp;acy;&amp;zhcy;&amp;iecy;&amp;ncy;&amp;icy;&amp;iecy;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68938"/>
          </a:xfrm>
          <a:prstGeom prst="rect">
            <a:avLst/>
          </a:prstGeom>
          <a:noFill/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14348" y="1142984"/>
            <a:ext cx="7715304" cy="3929090"/>
          </a:xfrm>
        </p:spPr>
        <p:txBody>
          <a:bodyPr>
            <a:normAutofit fontScale="47500" lnSpcReduction="20000"/>
          </a:bodyPr>
          <a:lstStyle/>
          <a:p>
            <a:r>
              <a:rPr lang="ru-RU" sz="51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11 (12) </a:t>
            </a:r>
            <a:r>
              <a:rPr lang="ru-RU" sz="51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сынып</a:t>
            </a:r>
            <a:r>
              <a:rPr lang="ru-RU" sz="51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1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51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1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алушыларын</a:t>
            </a:r>
            <a:r>
              <a:rPr lang="ru-RU" sz="51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1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қорытынды аттестаттау</a:t>
            </a:r>
            <a:r>
              <a:rPr lang="ru-RU" sz="51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1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мынадай</a:t>
            </a:r>
            <a:r>
              <a:rPr lang="ru-RU" sz="51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1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нысандарда</a:t>
            </a:r>
            <a:r>
              <a:rPr lang="ru-RU" sz="51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51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өткізіледі</a:t>
            </a:r>
            <a:r>
              <a:rPr lang="ru-RU" sz="51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endParaRPr lang="ru-RU" sz="4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ru-RU" sz="4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1) </a:t>
            </a:r>
            <a:r>
              <a:rPr lang="ru-RU" sz="40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ана</a:t>
            </a:r>
            <a:r>
              <a:rPr lang="ru-RU" sz="4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тілі</a:t>
            </a:r>
            <a:r>
              <a:rPr lang="ru-RU" sz="4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және әдебиетінен </a:t>
            </a:r>
            <a:r>
              <a:rPr lang="ru-RU" sz="4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40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оқыту тілі</a:t>
            </a:r>
            <a:r>
              <a:rPr lang="ru-RU" sz="4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 эссе </a:t>
            </a:r>
            <a:r>
              <a:rPr lang="ru-RU" sz="40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нысанында</a:t>
            </a:r>
            <a:r>
              <a:rPr lang="ru-RU" sz="4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жазбаша</a:t>
            </a:r>
            <a:r>
              <a:rPr lang="ru-RU" sz="4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емтихан</a:t>
            </a:r>
            <a:r>
              <a:rPr lang="ru-RU" sz="4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r>
              <a:rPr lang="ru-RU" sz="4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endParaRPr lang="ru-RU" sz="4000" b="1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ru-RU" sz="4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4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 алгебра </a:t>
            </a:r>
            <a:r>
              <a:rPr lang="ru-RU" sz="40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және </a:t>
            </a:r>
            <a:r>
              <a:rPr lang="ru-RU" sz="4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анализ </a:t>
            </a:r>
            <a:r>
              <a:rPr lang="ru-RU" sz="40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бастамалары</a:t>
            </a:r>
            <a:r>
              <a:rPr lang="ru-RU" sz="4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пәнінен жазбаша</a:t>
            </a:r>
            <a:r>
              <a:rPr lang="ru-RU" sz="4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емтихан</a:t>
            </a:r>
            <a:r>
              <a:rPr lang="ru-RU" sz="4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endParaRPr lang="ru-RU" sz="4000" b="1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ru-RU" sz="4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4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40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Қазақстан тарихынан</a:t>
            </a:r>
            <a:r>
              <a:rPr lang="ru-RU" sz="4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ауызша</a:t>
            </a:r>
            <a:r>
              <a:rPr lang="ru-RU" sz="4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емтихан</a:t>
            </a:r>
            <a:r>
              <a:rPr lang="ru-RU" sz="4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endParaRPr lang="ru-RU" sz="4000" b="1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ru-RU" sz="4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4) </a:t>
            </a:r>
            <a:r>
              <a:rPr lang="ru-RU" sz="40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орыс</a:t>
            </a:r>
            <a:r>
              <a:rPr lang="ru-RU" sz="4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0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өзбек</a:t>
            </a:r>
            <a:r>
              <a:rPr lang="ru-RU" sz="4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0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ұйғыр және тәжік тілдерінде</a:t>
            </a:r>
            <a:r>
              <a:rPr lang="ru-RU" sz="4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оқытатын мектептерде</a:t>
            </a:r>
            <a:r>
              <a:rPr lang="ru-RU" sz="4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қазақ тілінен</a:t>
            </a:r>
            <a:r>
              <a:rPr lang="ru-RU" sz="4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l"/>
            <a:r>
              <a:rPr lang="ru-RU" sz="40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және қазақ тілінде</a:t>
            </a:r>
            <a:r>
              <a:rPr lang="ru-RU" sz="4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оқытатын мектептерде</a:t>
            </a:r>
            <a:r>
              <a:rPr lang="ru-RU" sz="4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орыс</a:t>
            </a:r>
            <a:r>
              <a:rPr lang="ru-RU" sz="4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тілінен</a:t>
            </a:r>
            <a:r>
              <a:rPr lang="ru-RU" sz="4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тестілеу</a:t>
            </a:r>
            <a:r>
              <a:rPr lang="ru-RU" sz="4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;  </a:t>
            </a:r>
          </a:p>
          <a:p>
            <a:pPr algn="l"/>
            <a:r>
              <a:rPr lang="ru-RU" sz="4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4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40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таңдау бойынша</a:t>
            </a:r>
            <a:r>
              <a:rPr lang="ru-RU" sz="4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пәннен </a:t>
            </a:r>
            <a:r>
              <a:rPr lang="ru-RU" sz="4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(физика, химия, биология, география, геометрия, </a:t>
            </a:r>
            <a:r>
              <a:rPr lang="ru-RU" sz="40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дүниежүзі </a:t>
            </a:r>
            <a:r>
              <a:rPr lang="ru-RU" sz="40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тарихы</a:t>
            </a:r>
            <a:r>
              <a:rPr lang="ru-RU" sz="4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0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әдебиет, шетел</a:t>
            </a:r>
            <a:r>
              <a:rPr lang="ru-RU" sz="4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тілі</a:t>
            </a:r>
            <a:r>
              <a:rPr lang="ru-RU" sz="4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(ағылшын, </a:t>
            </a:r>
            <a:r>
              <a:rPr lang="ru-RU" sz="4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француз, </a:t>
            </a:r>
            <a:r>
              <a:rPr lang="ru-RU" sz="40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неміс</a:t>
            </a:r>
            <a:r>
              <a:rPr lang="ru-RU" sz="4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), информатика) </a:t>
            </a:r>
            <a:r>
              <a:rPr lang="ru-RU" sz="40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тестілеу</a:t>
            </a:r>
            <a:r>
              <a:rPr lang="ru-RU" sz="4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4" name="Picture 4" descr="&amp;Pcy;&amp;ocy;&amp;khcy;&amp;ocy;&amp;zhcy;&amp;iecy;&amp;iecy; &amp;icy;&amp;zcy;&amp;ocy;&amp;bcy;&amp;rcy;&amp;acy;&amp;zhcy;&amp;iecy;&amp;ncy;&amp;icy;&amp;iecy;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68938"/>
          </a:xfrm>
          <a:prstGeom prst="rect">
            <a:avLst/>
          </a:prstGeom>
          <a:noFill/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42910" y="714356"/>
            <a:ext cx="7500990" cy="4214842"/>
          </a:xfrm>
        </p:spPr>
        <p:txBody>
          <a:bodyPr>
            <a:normAutofit lnSpcReduction="10000"/>
          </a:bodyPr>
          <a:lstStyle/>
          <a:p>
            <a:endParaRPr lang="ru-RU" sz="2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11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(12) </a:t>
            </a:r>
            <a:r>
              <a:rPr lang="ru-RU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сыныпта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эссе </a:t>
            </a:r>
            <a:r>
              <a:rPr lang="ru-RU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жазуға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ru-RU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астрономиялық сағат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алгебра </a:t>
            </a:r>
            <a:r>
              <a:rPr lang="ru-RU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және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анализ </a:t>
            </a:r>
            <a:r>
              <a:rPr lang="ru-RU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бастамаларына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5 </a:t>
            </a:r>
            <a:r>
              <a:rPr lang="ru-RU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астрономиялық сағат бөлінеді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Жалпы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орта </a:t>
            </a:r>
            <a:r>
              <a:rPr lang="ru-RU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туралы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аттестатқа қосымшаға енгізілетін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оқыған пәндерден </a:t>
            </a:r>
            <a:r>
              <a:rPr lang="ru-RU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бағалары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«5» </a:t>
            </a:r>
            <a:r>
              <a:rPr lang="ru-RU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болған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11 (12) </a:t>
            </a:r>
            <a:r>
              <a:rPr lang="ru-RU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сынып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бітірушілеріне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№ 39 </a:t>
            </a:r>
            <a:r>
              <a:rPr lang="ru-RU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бұйрықпен бекітілген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нысанға </a:t>
            </a:r>
            <a:r>
              <a:rPr lang="ru-RU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сәйкес </a:t>
            </a:r>
            <a:r>
              <a:rPr lang="ru-RU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жалпы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орта </a:t>
            </a:r>
            <a:r>
              <a:rPr lang="ru-RU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туралы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үздік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аттестат </a:t>
            </a:r>
            <a:r>
              <a:rPr lang="ru-RU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беріледі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4" name="Picture 4" descr="&amp;Pcy;&amp;ocy;&amp;khcy;&amp;ocy;&amp;zhcy;&amp;iecy;&amp;iecy; &amp;icy;&amp;zcy;&amp;ocy;&amp;bcy;&amp;rcy;&amp;acy;&amp;zhcy;&amp;iecy;&amp;ncy;&amp;icy;&amp;iecy;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68938"/>
          </a:xfrm>
          <a:prstGeom prst="rect">
            <a:avLst/>
          </a:prstGeom>
          <a:noFill/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42910" y="1285860"/>
            <a:ext cx="7500990" cy="3143272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Қорытынды аттестаттаудың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нәтижесі </a:t>
            </a:r>
            <a:r>
              <a:rPr lang="ru-RU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бойынша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endParaRPr lang="ru-RU" sz="2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Бір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немесе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екі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пәннен қанағаттанарлықсыз баға алған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9 (10) </a:t>
            </a:r>
            <a:r>
              <a:rPr lang="ru-RU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және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11 (12) </a:t>
            </a:r>
            <a:r>
              <a:rPr lang="ru-RU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сыныптардың </a:t>
            </a:r>
            <a:r>
              <a:rPr lang="ru-RU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алушылары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мектепте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тиісті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оқу пәндері бойынша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емтихан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нысанында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қайта </a:t>
            </a:r>
            <a:r>
              <a:rPr lang="ru-RU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қорытынды </a:t>
            </a:r>
            <a:r>
              <a:rPr lang="ru-RU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аттестаттаудан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өтуге </a:t>
            </a:r>
            <a:r>
              <a:rPr lang="ru-RU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жіберіледі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4" name="Picture 4" descr="&amp;Pcy;&amp;ocy;&amp;khcy;&amp;ocy;&amp;zhcy;&amp;iecy;&amp;iecy; &amp;icy;&amp;zcy;&amp;ocy;&amp;bcy;&amp;rcy;&amp;acy;&amp;zhcy;&amp;iecy;&amp;ncy;&amp;icy;&amp;iecy;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68938"/>
          </a:xfrm>
          <a:prstGeom prst="rect">
            <a:avLst/>
          </a:prstGeom>
          <a:noFill/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2844" y="714356"/>
            <a:ext cx="8358246" cy="3143272"/>
          </a:xfrm>
        </p:spPr>
        <p:txBody>
          <a:bodyPr>
            <a:noAutofit/>
          </a:bodyPr>
          <a:lstStyle/>
          <a:p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Мектептердің барлық сыныптарындағы жазбаша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емтихан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жұмыстары жергілікті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уақытпен таңертеңгі</a:t>
            </a:r>
            <a:endParaRPr lang="ru-RU" sz="2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9 </a:t>
            </a:r>
            <a:r>
              <a:rPr lang="ru-RU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сағат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00 </a:t>
            </a:r>
            <a:r>
              <a:rPr lang="ru-RU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минутта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басталады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ru-RU" sz="2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Ерекше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жағдайларда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осы </a:t>
            </a:r>
            <a:r>
              <a:rPr lang="ru-RU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ереженің тармақтарын </a:t>
            </a:r>
            <a:r>
              <a:rPr lang="ru-RU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сақтау үшін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мектепте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алушылардың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саны </a:t>
            </a:r>
            <a:r>
              <a:rPr lang="ru-RU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көп болғанда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емтихандарды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2-3 </a:t>
            </a:r>
            <a:r>
              <a:rPr lang="ru-RU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лекпен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өткізуге жол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беріледі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Эссе </a:t>
            </a:r>
            <a:r>
              <a:rPr lang="ru-RU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тақырыптары салынған пакеттер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алушылардың және мектептің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Комиссия </a:t>
            </a:r>
            <a:r>
              <a:rPr lang="ru-RU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мүшелерінің </a:t>
            </a:r>
            <a:r>
              <a:rPr lang="ru-RU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қатысуымен емтиханның </a:t>
            </a:r>
            <a:r>
              <a:rPr lang="ru-RU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басталуына</a:t>
            </a:r>
            <a:endParaRPr lang="ru-RU" sz="2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15 минут </a:t>
            </a:r>
            <a:r>
              <a:rPr lang="ru-RU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қалғанда ашылады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4" name="Picture 4" descr="&amp;Pcy;&amp;ocy;&amp;khcy;&amp;ocy;&amp;zhcy;&amp;iecy;&amp;iecy; &amp;icy;&amp;zcy;&amp;ocy;&amp;bcy;&amp;rcy;&amp;acy;&amp;zhcy;&amp;iecy;&amp;ncy;&amp;icy;&amp;iecy;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68938"/>
          </a:xfrm>
          <a:prstGeom prst="rect">
            <a:avLst/>
          </a:prstGeom>
          <a:noFill/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4282" y="714356"/>
            <a:ext cx="8358246" cy="4500594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Тестілеу</a:t>
            </a: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МЖМБС-ға сәйкес «Ұлттық тестілеу</a:t>
            </a: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орталығы» республикалық мемлекеттік</a:t>
            </a: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қазыналық </a:t>
            </a:r>
            <a:r>
              <a:rPr lang="ru-RU" sz="1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кәсіпорны (бұдан әрі </a:t>
            </a: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ҰТО) </a:t>
            </a:r>
            <a:r>
              <a:rPr lang="ru-RU" sz="1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әзірлеген </a:t>
            </a: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тест </a:t>
            </a:r>
            <a:r>
              <a:rPr lang="ru-RU" sz="1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тапсырмаларының көмегімен </a:t>
            </a: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осы </a:t>
            </a: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Ереженің </a:t>
            </a: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18-тармағының </a:t>
            </a:r>
            <a:endParaRPr lang="ru-RU" sz="1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1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және </a:t>
            </a: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5) </a:t>
            </a:r>
            <a:r>
              <a:rPr lang="ru-RU" sz="1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тармақшаларында көрсетілген оқу пәндері шегінде</a:t>
            </a: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өткізіледі</a:t>
            </a: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11 (12) </a:t>
            </a:r>
            <a:r>
              <a:rPr lang="ru-RU" sz="1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сыныпта</a:t>
            </a: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тестілеуге</a:t>
            </a: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әр пән бойынша</a:t>
            </a: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80 минут </a:t>
            </a:r>
            <a:r>
              <a:rPr lang="ru-RU" sz="1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бөлінеді</a:t>
            </a: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Тест </a:t>
            </a:r>
            <a:r>
              <a:rPr lang="ru-RU" sz="1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нәтижелерін тексеруді</a:t>
            </a: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мектеп</a:t>
            </a: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жанынан</a:t>
            </a: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қалыптастырылған </a:t>
            </a: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Комиссия </a:t>
            </a:r>
            <a:r>
              <a:rPr lang="ru-RU" sz="1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сол</a:t>
            </a: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күні өздеріне </a:t>
            </a:r>
            <a:r>
              <a:rPr lang="ru-RU" sz="1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ұсынылған дұрыс жауаптар</a:t>
            </a: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кодына</a:t>
            </a: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сәйкес мектепте</a:t>
            </a: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жүзеге асырады</a:t>
            </a: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Тестілеуге</a:t>
            </a: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қатысушылардың жалпы</a:t>
            </a: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деректер</a:t>
            </a: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базасын</a:t>
            </a: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қалыптастыруды ағымдағы </a:t>
            </a:r>
            <a:r>
              <a:rPr lang="ru-RU" sz="1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жылғы </a:t>
            </a: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1-30 </a:t>
            </a:r>
            <a:r>
              <a:rPr lang="ru-RU" sz="1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наурыз</a:t>
            </a: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аралығында бағдарламалық қамтамасыз ету</a:t>
            </a: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көмегімен </a:t>
            </a: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ҰТО </a:t>
            </a:r>
            <a:r>
              <a:rPr lang="ru-RU" sz="1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жүзеге асырады</a:t>
            </a: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ru-RU" sz="1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алушылар</a:t>
            </a: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туралы</a:t>
            </a: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деректерді</a:t>
            </a: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мектеп</a:t>
            </a: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ҰТО-ға оның филиалдары</a:t>
            </a: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арқылы жолдайды</a:t>
            </a: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ru-RU" sz="1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4" name="Picture 4" descr="&amp;Pcy;&amp;ocy;&amp;khcy;&amp;ocy;&amp;zhcy;&amp;iecy;&amp;iecy; &amp;icy;&amp;zcy;&amp;ocy;&amp;bcy;&amp;rcy;&amp;acy;&amp;zhcy;&amp;iecy;&amp;ncy;&amp;icy;&amp;iecy;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68938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642910" y="571480"/>
            <a:ext cx="771530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Тестілеу</a:t>
            </a:r>
            <a:r>
              <a:rPr lang="ru-RU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балдарын</a:t>
            </a:r>
            <a:r>
              <a:rPr lang="ru-RU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жалпы</a:t>
            </a:r>
            <a:r>
              <a:rPr lang="ru-RU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орта </a:t>
            </a:r>
            <a:r>
              <a:rPr lang="ru-RU" sz="24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туралы</a:t>
            </a:r>
            <a:r>
              <a:rPr lang="ru-RU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аттестаттың </a:t>
            </a:r>
            <a:r>
              <a:rPr lang="ru-RU" sz="24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бағаларына ауыстыру</a:t>
            </a:r>
            <a:r>
              <a:rPr lang="ru-RU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4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шкаласы</a:t>
            </a:r>
            <a:r>
              <a:rPr lang="ru-RU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428596" y="1785926"/>
          <a:ext cx="8358244" cy="387384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428626"/>
                <a:gridCol w="2143140"/>
                <a:gridCol w="2000264"/>
                <a:gridCol w="1428760"/>
                <a:gridCol w="1143008"/>
                <a:gridCol w="1214446"/>
              </a:tblGrid>
              <a:tr h="732240">
                <a:tc>
                  <a:txBody>
                    <a:bodyPr/>
                    <a:lstStyle/>
                    <a:p>
                      <a:r>
                        <a:rPr lang="kk-KZ" sz="14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№ </a:t>
                      </a:r>
                    </a:p>
                    <a:p>
                      <a:r>
                        <a:rPr lang="kk-KZ" sz="14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р/с</a:t>
                      </a:r>
                      <a:endParaRPr lang="ru-RU" sz="14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Пәні </a:t>
                      </a:r>
                      <a:endParaRPr lang="ru-RU" sz="14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 (</a:t>
                      </a:r>
                      <a:r>
                        <a:rPr lang="ru-RU" sz="1400" b="1" dirty="0" err="1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қанағаттанар</a:t>
                      </a:r>
                      <a:endParaRPr lang="ru-RU" sz="1400" b="1" dirty="0" smtClean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400" b="1" dirty="0" err="1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лықсыз</a:t>
                      </a:r>
                      <a:r>
                        <a:rPr lang="ru-RU" sz="14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ru-RU" sz="14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 (</a:t>
                      </a:r>
                      <a:r>
                        <a:rPr lang="ru-RU" sz="1400" b="1" dirty="0" err="1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қанағат</a:t>
                      </a:r>
                      <a:endParaRPr lang="ru-RU" sz="1400" b="1" dirty="0" smtClean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400" b="1" dirty="0" err="1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танарлық</a:t>
                      </a:r>
                      <a:r>
                        <a:rPr lang="ru-RU" sz="14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ru-RU" sz="14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4 (</a:t>
                      </a:r>
                      <a:r>
                        <a:rPr lang="ru-RU" sz="1400" b="1" dirty="0" err="1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жақсы</a:t>
                      </a:r>
                      <a:r>
                        <a:rPr lang="ru-RU" sz="14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ru-RU" sz="14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 (</a:t>
                      </a:r>
                      <a:r>
                        <a:rPr lang="ru-RU" sz="1400" b="1" dirty="0" err="1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өте жақсы</a:t>
                      </a:r>
                      <a:r>
                        <a:rPr lang="ru-RU" sz="14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ru-RU" sz="14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32240">
                <a:tc>
                  <a:txBody>
                    <a:bodyPr/>
                    <a:lstStyle/>
                    <a:p>
                      <a:pPr algn="ctr"/>
                      <a:r>
                        <a:rPr lang="kk-KZ" sz="14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4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err="1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Орыс</a:t>
                      </a:r>
                      <a:r>
                        <a:rPr lang="ru-RU" sz="14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ru-RU" sz="1400" b="1" dirty="0" err="1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өзбек, ұйғыр</a:t>
                      </a:r>
                      <a:r>
                        <a:rPr lang="ru-RU" sz="14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ctr"/>
                      <a:r>
                        <a:rPr lang="ru-RU" sz="1400" b="1" dirty="0" err="1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және тәжік тілінде</a:t>
                      </a:r>
                      <a:r>
                        <a:rPr lang="ru-RU" sz="14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ctr"/>
                      <a:r>
                        <a:rPr lang="ru-RU" sz="1400" b="1" dirty="0" err="1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оқытатын мектептер</a:t>
                      </a:r>
                      <a:r>
                        <a:rPr lang="ru-RU" sz="14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ctr"/>
                      <a:r>
                        <a:rPr lang="ru-RU" sz="1400" b="1" dirty="0" err="1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үшін қазақ тілі</a:t>
                      </a:r>
                      <a:r>
                        <a:rPr lang="ru-RU" sz="14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14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 – 8 </a:t>
                      </a:r>
                      <a:endParaRPr lang="ru-RU" sz="14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 – 26 </a:t>
                      </a:r>
                      <a:endParaRPr lang="ru-RU" sz="14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27 – 32</a:t>
                      </a:r>
                      <a:endParaRPr lang="ru-RU" sz="14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33 - 40 </a:t>
                      </a:r>
                      <a:endParaRPr lang="ru-RU" sz="14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32240">
                <a:tc>
                  <a:txBody>
                    <a:bodyPr/>
                    <a:lstStyle/>
                    <a:p>
                      <a:pPr algn="ctr"/>
                      <a:r>
                        <a:rPr lang="kk-KZ" sz="14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4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err="1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Қазақ тілінде</a:t>
                      </a:r>
                      <a:r>
                        <a:rPr lang="ru-RU" sz="14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ctr"/>
                      <a:r>
                        <a:rPr lang="ru-RU" sz="1400" b="1" dirty="0" err="1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оқытатын мектептер</a:t>
                      </a:r>
                      <a:r>
                        <a:rPr lang="ru-RU" sz="14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ctr"/>
                      <a:r>
                        <a:rPr lang="ru-RU" sz="1400" b="1" dirty="0" err="1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үшін орыс</a:t>
                      </a:r>
                      <a:r>
                        <a:rPr lang="ru-RU" sz="14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dirty="0" err="1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тілі</a:t>
                      </a:r>
                      <a:r>
                        <a:rPr lang="ru-RU" sz="14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14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 – 8 </a:t>
                      </a:r>
                      <a:endParaRPr lang="ru-RU" sz="14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 – 26 </a:t>
                      </a:r>
                      <a:endParaRPr lang="ru-RU" sz="14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27 – 32 </a:t>
                      </a:r>
                      <a:endParaRPr lang="ru-RU" sz="14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33 - 40 </a:t>
                      </a:r>
                      <a:endParaRPr lang="ru-RU" sz="14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32240">
                <a:tc>
                  <a:txBody>
                    <a:bodyPr/>
                    <a:lstStyle/>
                    <a:p>
                      <a:pPr algn="ctr"/>
                      <a:r>
                        <a:rPr lang="kk-KZ" sz="14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endParaRPr lang="ru-RU" sz="14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Геометрия </a:t>
                      </a:r>
                      <a:endParaRPr lang="ru-RU" sz="14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 – 12 </a:t>
                      </a:r>
                      <a:endParaRPr lang="ru-RU" sz="14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13 - 38 </a:t>
                      </a:r>
                      <a:endParaRPr lang="ru-RU" sz="14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39 -48</a:t>
                      </a:r>
                      <a:endParaRPr lang="ru-RU" sz="14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49 - 60</a:t>
                      </a:r>
                      <a:endParaRPr lang="ru-RU" sz="14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32240">
                <a:tc>
                  <a:txBody>
                    <a:bodyPr/>
                    <a:lstStyle/>
                    <a:p>
                      <a:pPr algn="ctr"/>
                      <a:r>
                        <a:rPr lang="kk-KZ" sz="14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4.</a:t>
                      </a:r>
                      <a:endParaRPr lang="ru-RU" sz="14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Физика </a:t>
                      </a:r>
                      <a:endParaRPr lang="ru-RU" sz="14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 – 12</a:t>
                      </a:r>
                      <a:endParaRPr lang="ru-RU" sz="14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13 - 38 </a:t>
                      </a:r>
                      <a:endParaRPr lang="ru-RU" sz="14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39 -48</a:t>
                      </a:r>
                      <a:endParaRPr lang="ru-RU" sz="14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49 - 60</a:t>
                      </a:r>
                      <a:endParaRPr lang="ru-RU" sz="14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782</Words>
  <PresentationFormat>Экран (4:3)</PresentationFormat>
  <Paragraphs>140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Интерактивная доска </cp:lastModifiedBy>
  <cp:revision>16</cp:revision>
  <dcterms:modified xsi:type="dcterms:W3CDTF">2017-01-10T09:23:31Z</dcterms:modified>
</cp:coreProperties>
</file>