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77" r:id="rId8"/>
    <p:sldId id="279" r:id="rId9"/>
    <p:sldId id="280" r:id="rId10"/>
    <p:sldId id="281" r:id="rId11"/>
    <p:sldId id="263" r:id="rId12"/>
    <p:sldId id="284" r:id="rId13"/>
    <p:sldId id="264" r:id="rId14"/>
    <p:sldId id="282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8" r:id="rId27"/>
    <p:sldId id="265" r:id="rId28"/>
    <p:sldId id="283" r:id="rId29"/>
    <p:sldId id="25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каз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всего</c:v>
                </c:pt>
                <c:pt idx="1">
                  <c:v>высшая</c:v>
                </c:pt>
                <c:pt idx="2">
                  <c:v>первая</c:v>
                </c:pt>
                <c:pt idx="3">
                  <c:v>вторая</c:v>
                </c:pt>
                <c:pt idx="4">
                  <c:v>б/к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79</c:v>
                </c:pt>
                <c:pt idx="1">
                  <c:v>18</c:v>
                </c:pt>
                <c:pt idx="2">
                  <c:v>19</c:v>
                </c:pt>
                <c:pt idx="3">
                  <c:v>25</c:v>
                </c:pt>
                <c:pt idx="4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рус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всего</c:v>
                </c:pt>
                <c:pt idx="1">
                  <c:v>высшая</c:v>
                </c:pt>
                <c:pt idx="2">
                  <c:v>первая</c:v>
                </c:pt>
                <c:pt idx="3">
                  <c:v>вторая</c:v>
                </c:pt>
                <c:pt idx="4">
                  <c:v>б/к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137</c:v>
                </c:pt>
                <c:pt idx="1">
                  <c:v>41</c:v>
                </c:pt>
                <c:pt idx="2">
                  <c:v>34</c:v>
                </c:pt>
                <c:pt idx="3">
                  <c:v>36</c:v>
                </c:pt>
                <c:pt idx="4">
                  <c:v>26</c:v>
                </c:pt>
              </c:numCache>
            </c:numRef>
          </c:val>
        </c:ser>
        <c:shape val="box"/>
        <c:axId val="71772800"/>
        <c:axId val="71786880"/>
        <c:axId val="0"/>
      </c:bar3DChart>
      <c:catAx>
        <c:axId val="71772800"/>
        <c:scaling>
          <c:orientation val="minMax"/>
        </c:scaling>
        <c:axPos val="b"/>
        <c:tickLblPos val="nextTo"/>
        <c:crossAx val="71786880"/>
        <c:crosses val="autoZero"/>
        <c:auto val="1"/>
        <c:lblAlgn val="ctr"/>
        <c:lblOffset val="100"/>
      </c:catAx>
      <c:valAx>
        <c:axId val="71786880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7177280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1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2009-2010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история Казахстана</c:v>
                </c:pt>
                <c:pt idx="1">
                  <c:v>всемирная история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60</c:v>
                </c:pt>
                <c:pt idx="1">
                  <c:v>60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2010-2011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история Казахстана</c:v>
                </c:pt>
                <c:pt idx="1">
                  <c:v>всемирная история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60.6</c:v>
                </c:pt>
                <c:pt idx="1">
                  <c:v>60.3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2011-2012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история Казахстана</c:v>
                </c:pt>
                <c:pt idx="1">
                  <c:v>всемирная история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62.7</c:v>
                </c:pt>
                <c:pt idx="1">
                  <c:v>60.6</c:v>
                </c:pt>
              </c:numCache>
            </c:numRef>
          </c:val>
        </c:ser>
        <c:shape val="box"/>
        <c:axId val="83488768"/>
        <c:axId val="83490304"/>
        <c:axId val="0"/>
      </c:bar3DChart>
      <c:catAx>
        <c:axId val="83488768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3490304"/>
        <c:crosses val="autoZero"/>
        <c:auto val="1"/>
        <c:lblAlgn val="ctr"/>
        <c:lblOffset val="100"/>
      </c:catAx>
      <c:valAx>
        <c:axId val="83490304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83488768"/>
        <c:crosses val="autoZero"/>
        <c:crossBetween val="between"/>
      </c:valAx>
    </c:plotArea>
    <c:legend>
      <c:legendPos val="r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4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средний % кач.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история Казахстана</c:v>
                </c:pt>
                <c:pt idx="1">
                  <c:v>всемирная история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62.7</c:v>
                </c:pt>
                <c:pt idx="1">
                  <c:v>60.6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результат ЕНТ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история Казахстана</c:v>
                </c:pt>
                <c:pt idx="1">
                  <c:v>всемирная история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65.400000000000006</c:v>
                </c:pt>
                <c:pt idx="1">
                  <c:v>66</c:v>
                </c:pt>
              </c:numCache>
            </c:numRef>
          </c:val>
        </c:ser>
        <c:shape val="box"/>
        <c:axId val="83540992"/>
        <c:axId val="83546880"/>
        <c:axId val="0"/>
      </c:bar3DChart>
      <c:catAx>
        <c:axId val="83540992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3546880"/>
        <c:crosses val="autoZero"/>
        <c:auto val="1"/>
        <c:lblAlgn val="ctr"/>
        <c:lblOffset val="100"/>
      </c:catAx>
      <c:valAx>
        <c:axId val="83546880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83540992"/>
        <c:crosses val="autoZero"/>
        <c:crossBetween val="between"/>
      </c:valAx>
    </c:plotArea>
    <c:legend>
      <c:legendPos val="r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2009-2010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17.600000000000001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2010-2011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17.3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2011-2012</c:v>
                </c:pt>
              </c:strCache>
            </c:strRef>
          </c:tx>
          <c:dLbls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</c:ser>
        <c:shape val="box"/>
        <c:axId val="82729984"/>
        <c:axId val="82739968"/>
        <c:axId val="0"/>
      </c:bar3DChart>
      <c:catAx>
        <c:axId val="82729984"/>
        <c:scaling>
          <c:orientation val="minMax"/>
        </c:scaling>
        <c:delete val="1"/>
        <c:axPos val="b"/>
        <c:tickLblPos val="nextTo"/>
        <c:crossAx val="82739968"/>
        <c:crosses val="autoZero"/>
        <c:auto val="1"/>
        <c:lblAlgn val="ctr"/>
        <c:lblOffset val="100"/>
      </c:catAx>
      <c:valAx>
        <c:axId val="82739968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82729984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9401E2-64C2-47DE-8A5D-EE6785555B2B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47BAFF-D133-4C54-9DDB-C719F9CBE9E7}">
      <dgm:prSet phldrT="[Текст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Методическое объединение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BF40D7A-3D84-406C-A1D0-7BD6D302943F}" type="parTrans" cxnId="{2D20D730-F1D6-485F-A5AB-B234023E1BB2}">
      <dgm:prSet/>
      <dgm:spPr/>
      <dgm:t>
        <a:bodyPr/>
        <a:lstStyle/>
        <a:p>
          <a:endParaRPr lang="ru-RU"/>
        </a:p>
      </dgm:t>
    </dgm:pt>
    <dgm:pt modelId="{0449463E-EC4B-442B-87BB-D865F4249DE7}" type="sibTrans" cxnId="{2D20D730-F1D6-485F-A5AB-B234023E1BB2}">
      <dgm:prSet/>
      <dgm:spPr/>
      <dgm:t>
        <a:bodyPr/>
        <a:lstStyle/>
        <a:p>
          <a:endParaRPr lang="ru-RU"/>
        </a:p>
      </dgm:t>
    </dgm:pt>
    <dgm:pt modelId="{FC04D341-C8C3-4C27-921A-1D82FA4C1275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Организационно-методическая деятельность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CC8B8D3-AE70-4FE1-A2FB-B759DC02A010}" type="parTrans" cxnId="{B260772A-5D06-48EC-B777-473C244DCFE1}">
      <dgm:prSet/>
      <dgm:spPr/>
      <dgm:t>
        <a:bodyPr/>
        <a:lstStyle/>
        <a:p>
          <a:endParaRPr lang="ru-RU"/>
        </a:p>
      </dgm:t>
    </dgm:pt>
    <dgm:pt modelId="{94F2FB10-C52B-49A1-8290-12752CD9063B}" type="sibTrans" cxnId="{B260772A-5D06-48EC-B777-473C244DCFE1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2C40AB0C-1797-4055-A338-663698AB3F01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Экспертно-аналитическая деятельность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DC59978-3748-4F15-82E0-60C3F62EAA77}" type="parTrans" cxnId="{BFF14407-F17F-4655-902E-9C252DB49F8B}">
      <dgm:prSet/>
      <dgm:spPr/>
      <dgm:t>
        <a:bodyPr/>
        <a:lstStyle/>
        <a:p>
          <a:endParaRPr lang="ru-RU"/>
        </a:p>
      </dgm:t>
    </dgm:pt>
    <dgm:pt modelId="{C06F0CA2-18DF-4D0F-9EBD-76F6A768ED17}" type="sibTrans" cxnId="{BFF14407-F17F-4655-902E-9C252DB49F8B}">
      <dgm:prSet/>
      <dgm:spPr/>
      <dgm:t>
        <a:bodyPr/>
        <a:lstStyle/>
        <a:p>
          <a:endParaRPr lang="ru-RU"/>
        </a:p>
      </dgm:t>
    </dgm:pt>
    <dgm:pt modelId="{FA2D97E2-6458-48A5-91D4-EC9196F0B852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Информационно-диагностическая деятельность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47CC911-3B2C-498B-942C-F2B72884FB5C}" type="parTrans" cxnId="{13E4117B-A535-4265-A1B6-C5A7E0E0A809}">
      <dgm:prSet/>
      <dgm:spPr/>
      <dgm:t>
        <a:bodyPr/>
        <a:lstStyle/>
        <a:p>
          <a:endParaRPr lang="ru-RU"/>
        </a:p>
      </dgm:t>
    </dgm:pt>
    <dgm:pt modelId="{45DB55AF-A196-4922-B6AC-06B6D1A00B6C}" type="sibTrans" cxnId="{13E4117B-A535-4265-A1B6-C5A7E0E0A809}">
      <dgm:prSet/>
      <dgm:spPr/>
      <dgm:t>
        <a:bodyPr/>
        <a:lstStyle/>
        <a:p>
          <a:endParaRPr lang="ru-RU"/>
        </a:p>
      </dgm:t>
    </dgm:pt>
    <dgm:pt modelId="{D17A3F44-5099-484A-B305-CC0A7D65531A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Учебно-методическая деятельность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739D0F54-514A-45C5-8B14-ED33F22405D5}" type="parTrans" cxnId="{A3F96608-A167-4394-8BB9-A23C3A9D5B40}">
      <dgm:prSet/>
      <dgm:spPr/>
      <dgm:t>
        <a:bodyPr/>
        <a:lstStyle/>
        <a:p>
          <a:endParaRPr lang="ru-RU"/>
        </a:p>
      </dgm:t>
    </dgm:pt>
    <dgm:pt modelId="{D171A12D-2D59-4F11-AC65-1A5A45C68092}" type="sibTrans" cxnId="{A3F96608-A167-4394-8BB9-A23C3A9D5B40}">
      <dgm:prSet/>
      <dgm:spPr/>
      <dgm:t>
        <a:bodyPr/>
        <a:lstStyle/>
        <a:p>
          <a:endParaRPr lang="ru-RU"/>
        </a:p>
      </dgm:t>
    </dgm:pt>
    <dgm:pt modelId="{B2DEAE28-FA00-4F54-83C2-C8562F3E066C}" type="pres">
      <dgm:prSet presAssocID="{BF9401E2-64C2-47DE-8A5D-EE6785555B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C57F93-CA68-44D0-97B0-03219F894DE9}" type="pres">
      <dgm:prSet presAssocID="{4347BAFF-D133-4C54-9DDB-C719F9CBE9E7}" presName="centerShape" presStyleLbl="node0" presStyleIdx="0" presStyleCnt="1"/>
      <dgm:spPr/>
      <dgm:t>
        <a:bodyPr/>
        <a:lstStyle/>
        <a:p>
          <a:endParaRPr lang="ru-RU"/>
        </a:p>
      </dgm:t>
    </dgm:pt>
    <dgm:pt modelId="{A2B34C85-DEBF-4BD9-B0FB-A073BB2E962A}" type="pres">
      <dgm:prSet presAssocID="{FC04D341-C8C3-4C27-921A-1D82FA4C1275}" presName="node" presStyleLbl="node1" presStyleIdx="0" presStyleCnt="4" custScaleX="152977" custScaleY="1284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1D08E8-82C2-4F93-B224-36E74FDB15C3}" type="pres">
      <dgm:prSet presAssocID="{FC04D341-C8C3-4C27-921A-1D82FA4C1275}" presName="dummy" presStyleCnt="0"/>
      <dgm:spPr/>
    </dgm:pt>
    <dgm:pt modelId="{1ADA7770-65FA-410F-BFE4-6816F433C4EB}" type="pres">
      <dgm:prSet presAssocID="{94F2FB10-C52B-49A1-8290-12752CD9063B}" presName="sibTrans" presStyleLbl="sibTrans2D1" presStyleIdx="0" presStyleCnt="4"/>
      <dgm:spPr/>
      <dgm:t>
        <a:bodyPr/>
        <a:lstStyle/>
        <a:p>
          <a:endParaRPr lang="ru-RU"/>
        </a:p>
      </dgm:t>
    </dgm:pt>
    <dgm:pt modelId="{60DBDC7D-19ED-4646-8633-B359CD2E240D}" type="pres">
      <dgm:prSet presAssocID="{2C40AB0C-1797-4055-A338-663698AB3F01}" presName="node" presStyleLbl="node1" presStyleIdx="1" presStyleCnt="4" custScaleX="151706" custScaleY="1335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E74B72-73D9-4E22-AE7D-0B7D79C6AEDE}" type="pres">
      <dgm:prSet presAssocID="{2C40AB0C-1797-4055-A338-663698AB3F01}" presName="dummy" presStyleCnt="0"/>
      <dgm:spPr/>
    </dgm:pt>
    <dgm:pt modelId="{20CD7968-DEA7-40D8-A7F1-4332C21CC617}" type="pres">
      <dgm:prSet presAssocID="{C06F0CA2-18DF-4D0F-9EBD-76F6A768ED17}" presName="sibTrans" presStyleLbl="sibTrans2D1" presStyleIdx="1" presStyleCnt="4"/>
      <dgm:spPr/>
      <dgm:t>
        <a:bodyPr/>
        <a:lstStyle/>
        <a:p>
          <a:endParaRPr lang="ru-RU"/>
        </a:p>
      </dgm:t>
    </dgm:pt>
    <dgm:pt modelId="{1DD79D9D-76CA-4CA5-A7ED-0F0AAF162873}" type="pres">
      <dgm:prSet presAssocID="{FA2D97E2-6458-48A5-91D4-EC9196F0B852}" presName="node" presStyleLbl="node1" presStyleIdx="2" presStyleCnt="4" custScaleX="155110" custScaleY="1402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683EB5-2964-41D0-BBEB-1933B262E047}" type="pres">
      <dgm:prSet presAssocID="{FA2D97E2-6458-48A5-91D4-EC9196F0B852}" presName="dummy" presStyleCnt="0"/>
      <dgm:spPr/>
    </dgm:pt>
    <dgm:pt modelId="{8B66E65B-5D53-47E8-8297-A2A6253B6E1C}" type="pres">
      <dgm:prSet presAssocID="{45DB55AF-A196-4922-B6AC-06B6D1A00B6C}" presName="sibTrans" presStyleLbl="sibTrans2D1" presStyleIdx="2" presStyleCnt="4"/>
      <dgm:spPr/>
      <dgm:t>
        <a:bodyPr/>
        <a:lstStyle/>
        <a:p>
          <a:endParaRPr lang="ru-RU"/>
        </a:p>
      </dgm:t>
    </dgm:pt>
    <dgm:pt modelId="{3507DD59-A9FD-4064-8325-6A8E6B32B924}" type="pres">
      <dgm:prSet presAssocID="{D17A3F44-5099-484A-B305-CC0A7D65531A}" presName="node" presStyleLbl="node1" presStyleIdx="3" presStyleCnt="4" custScaleX="149042" custScaleY="1335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FE9A8F-F208-40CF-9A8E-D699CA4E7CB9}" type="pres">
      <dgm:prSet presAssocID="{D17A3F44-5099-484A-B305-CC0A7D65531A}" presName="dummy" presStyleCnt="0"/>
      <dgm:spPr/>
    </dgm:pt>
    <dgm:pt modelId="{BE19A101-6552-4780-9C12-75D6E21C9FEB}" type="pres">
      <dgm:prSet presAssocID="{D171A12D-2D59-4F11-AC65-1A5A45C68092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A3F96608-A167-4394-8BB9-A23C3A9D5B40}" srcId="{4347BAFF-D133-4C54-9DDB-C719F9CBE9E7}" destId="{D17A3F44-5099-484A-B305-CC0A7D65531A}" srcOrd="3" destOrd="0" parTransId="{739D0F54-514A-45C5-8B14-ED33F22405D5}" sibTransId="{D171A12D-2D59-4F11-AC65-1A5A45C68092}"/>
    <dgm:cxn modelId="{BFF14407-F17F-4655-902E-9C252DB49F8B}" srcId="{4347BAFF-D133-4C54-9DDB-C719F9CBE9E7}" destId="{2C40AB0C-1797-4055-A338-663698AB3F01}" srcOrd="1" destOrd="0" parTransId="{2DC59978-3748-4F15-82E0-60C3F62EAA77}" sibTransId="{C06F0CA2-18DF-4D0F-9EBD-76F6A768ED17}"/>
    <dgm:cxn modelId="{C8F8859D-252E-401E-8166-02A86AEC1725}" type="presOf" srcId="{D17A3F44-5099-484A-B305-CC0A7D65531A}" destId="{3507DD59-A9FD-4064-8325-6A8E6B32B924}" srcOrd="0" destOrd="0" presId="urn:microsoft.com/office/officeart/2005/8/layout/radial6"/>
    <dgm:cxn modelId="{0A5C08CB-E77F-40BD-A5B4-AEFAA5A1625E}" type="presOf" srcId="{C06F0CA2-18DF-4D0F-9EBD-76F6A768ED17}" destId="{20CD7968-DEA7-40D8-A7F1-4332C21CC617}" srcOrd="0" destOrd="0" presId="urn:microsoft.com/office/officeart/2005/8/layout/radial6"/>
    <dgm:cxn modelId="{2D20D730-F1D6-485F-A5AB-B234023E1BB2}" srcId="{BF9401E2-64C2-47DE-8A5D-EE6785555B2B}" destId="{4347BAFF-D133-4C54-9DDB-C719F9CBE9E7}" srcOrd="0" destOrd="0" parTransId="{1BF40D7A-3D84-406C-A1D0-7BD6D302943F}" sibTransId="{0449463E-EC4B-442B-87BB-D865F4249DE7}"/>
    <dgm:cxn modelId="{CA67EAD3-37A3-4BB1-911B-B1BDE78B5CFA}" type="presOf" srcId="{BF9401E2-64C2-47DE-8A5D-EE6785555B2B}" destId="{B2DEAE28-FA00-4F54-83C2-C8562F3E066C}" srcOrd="0" destOrd="0" presId="urn:microsoft.com/office/officeart/2005/8/layout/radial6"/>
    <dgm:cxn modelId="{57F2D2C7-D6DF-46CE-ABB1-BD96E40C586A}" type="presOf" srcId="{4347BAFF-D133-4C54-9DDB-C719F9CBE9E7}" destId="{07C57F93-CA68-44D0-97B0-03219F894DE9}" srcOrd="0" destOrd="0" presId="urn:microsoft.com/office/officeart/2005/8/layout/radial6"/>
    <dgm:cxn modelId="{B0CD86F2-AB1E-46CD-9FB4-F5BB5F165DBE}" type="presOf" srcId="{94F2FB10-C52B-49A1-8290-12752CD9063B}" destId="{1ADA7770-65FA-410F-BFE4-6816F433C4EB}" srcOrd="0" destOrd="0" presId="urn:microsoft.com/office/officeart/2005/8/layout/radial6"/>
    <dgm:cxn modelId="{9941BC5C-4DB5-4893-87CD-6A6EE70C25B0}" type="presOf" srcId="{2C40AB0C-1797-4055-A338-663698AB3F01}" destId="{60DBDC7D-19ED-4646-8633-B359CD2E240D}" srcOrd="0" destOrd="0" presId="urn:microsoft.com/office/officeart/2005/8/layout/radial6"/>
    <dgm:cxn modelId="{A7EF3FA0-D19B-4CE7-82C7-E785CBEE38EA}" type="presOf" srcId="{FC04D341-C8C3-4C27-921A-1D82FA4C1275}" destId="{A2B34C85-DEBF-4BD9-B0FB-A073BB2E962A}" srcOrd="0" destOrd="0" presId="urn:microsoft.com/office/officeart/2005/8/layout/radial6"/>
    <dgm:cxn modelId="{B42E03DB-A9EA-44AC-95B8-CC25C4224282}" type="presOf" srcId="{45DB55AF-A196-4922-B6AC-06B6D1A00B6C}" destId="{8B66E65B-5D53-47E8-8297-A2A6253B6E1C}" srcOrd="0" destOrd="0" presId="urn:microsoft.com/office/officeart/2005/8/layout/radial6"/>
    <dgm:cxn modelId="{C5B255C4-2E72-497D-98A5-DAC47084FFA6}" type="presOf" srcId="{D171A12D-2D59-4F11-AC65-1A5A45C68092}" destId="{BE19A101-6552-4780-9C12-75D6E21C9FEB}" srcOrd="0" destOrd="0" presId="urn:microsoft.com/office/officeart/2005/8/layout/radial6"/>
    <dgm:cxn modelId="{13E4117B-A535-4265-A1B6-C5A7E0E0A809}" srcId="{4347BAFF-D133-4C54-9DDB-C719F9CBE9E7}" destId="{FA2D97E2-6458-48A5-91D4-EC9196F0B852}" srcOrd="2" destOrd="0" parTransId="{B47CC911-3B2C-498B-942C-F2B72884FB5C}" sibTransId="{45DB55AF-A196-4922-B6AC-06B6D1A00B6C}"/>
    <dgm:cxn modelId="{B260772A-5D06-48EC-B777-473C244DCFE1}" srcId="{4347BAFF-D133-4C54-9DDB-C719F9CBE9E7}" destId="{FC04D341-C8C3-4C27-921A-1D82FA4C1275}" srcOrd="0" destOrd="0" parTransId="{5CC8B8D3-AE70-4FE1-A2FB-B759DC02A010}" sibTransId="{94F2FB10-C52B-49A1-8290-12752CD9063B}"/>
    <dgm:cxn modelId="{63CA4A8B-FC63-42B6-99F7-3398335E2589}" type="presOf" srcId="{FA2D97E2-6458-48A5-91D4-EC9196F0B852}" destId="{1DD79D9D-76CA-4CA5-A7ED-0F0AAF162873}" srcOrd="0" destOrd="0" presId="urn:microsoft.com/office/officeart/2005/8/layout/radial6"/>
    <dgm:cxn modelId="{75E86897-1526-4E23-B592-4560C52EC042}" type="presParOf" srcId="{B2DEAE28-FA00-4F54-83C2-C8562F3E066C}" destId="{07C57F93-CA68-44D0-97B0-03219F894DE9}" srcOrd="0" destOrd="0" presId="urn:microsoft.com/office/officeart/2005/8/layout/radial6"/>
    <dgm:cxn modelId="{257FB293-3C06-41C5-B59F-B6FBBCFC39E0}" type="presParOf" srcId="{B2DEAE28-FA00-4F54-83C2-C8562F3E066C}" destId="{A2B34C85-DEBF-4BD9-B0FB-A073BB2E962A}" srcOrd="1" destOrd="0" presId="urn:microsoft.com/office/officeart/2005/8/layout/radial6"/>
    <dgm:cxn modelId="{D51ED0E3-8C00-4D22-B10F-63F84F265E76}" type="presParOf" srcId="{B2DEAE28-FA00-4F54-83C2-C8562F3E066C}" destId="{201D08E8-82C2-4F93-B224-36E74FDB15C3}" srcOrd="2" destOrd="0" presId="urn:microsoft.com/office/officeart/2005/8/layout/radial6"/>
    <dgm:cxn modelId="{8972B249-1810-4D10-9C1B-4B77C0F89BDC}" type="presParOf" srcId="{B2DEAE28-FA00-4F54-83C2-C8562F3E066C}" destId="{1ADA7770-65FA-410F-BFE4-6816F433C4EB}" srcOrd="3" destOrd="0" presId="urn:microsoft.com/office/officeart/2005/8/layout/radial6"/>
    <dgm:cxn modelId="{E1E71F91-35FC-4B66-8145-0797CE8FA7DC}" type="presParOf" srcId="{B2DEAE28-FA00-4F54-83C2-C8562F3E066C}" destId="{60DBDC7D-19ED-4646-8633-B359CD2E240D}" srcOrd="4" destOrd="0" presId="urn:microsoft.com/office/officeart/2005/8/layout/radial6"/>
    <dgm:cxn modelId="{074BD463-F3D9-4AA9-84FB-C102F146983F}" type="presParOf" srcId="{B2DEAE28-FA00-4F54-83C2-C8562F3E066C}" destId="{71E74B72-73D9-4E22-AE7D-0B7D79C6AEDE}" srcOrd="5" destOrd="0" presId="urn:microsoft.com/office/officeart/2005/8/layout/radial6"/>
    <dgm:cxn modelId="{42127D12-BEBD-418E-AF5F-C8130B2C5065}" type="presParOf" srcId="{B2DEAE28-FA00-4F54-83C2-C8562F3E066C}" destId="{20CD7968-DEA7-40D8-A7F1-4332C21CC617}" srcOrd="6" destOrd="0" presId="urn:microsoft.com/office/officeart/2005/8/layout/radial6"/>
    <dgm:cxn modelId="{A92DDBED-DC66-43F1-91F4-54265775BCA7}" type="presParOf" srcId="{B2DEAE28-FA00-4F54-83C2-C8562F3E066C}" destId="{1DD79D9D-76CA-4CA5-A7ED-0F0AAF162873}" srcOrd="7" destOrd="0" presId="urn:microsoft.com/office/officeart/2005/8/layout/radial6"/>
    <dgm:cxn modelId="{393C5152-0537-4870-8014-D65E36A85929}" type="presParOf" srcId="{B2DEAE28-FA00-4F54-83C2-C8562F3E066C}" destId="{58683EB5-2964-41D0-BBEB-1933B262E047}" srcOrd="8" destOrd="0" presId="urn:microsoft.com/office/officeart/2005/8/layout/radial6"/>
    <dgm:cxn modelId="{BBF69070-217C-4850-93A7-B9E17755B174}" type="presParOf" srcId="{B2DEAE28-FA00-4F54-83C2-C8562F3E066C}" destId="{8B66E65B-5D53-47E8-8297-A2A6253B6E1C}" srcOrd="9" destOrd="0" presId="urn:microsoft.com/office/officeart/2005/8/layout/radial6"/>
    <dgm:cxn modelId="{BF94ED00-01EB-4615-951C-63A34B0C5756}" type="presParOf" srcId="{B2DEAE28-FA00-4F54-83C2-C8562F3E066C}" destId="{3507DD59-A9FD-4064-8325-6A8E6B32B924}" srcOrd="10" destOrd="0" presId="urn:microsoft.com/office/officeart/2005/8/layout/radial6"/>
    <dgm:cxn modelId="{0607A02B-F2A4-4495-A040-39C6DEF3EFD3}" type="presParOf" srcId="{B2DEAE28-FA00-4F54-83C2-C8562F3E066C}" destId="{11FE9A8F-F208-40CF-9A8E-D699CA4E7CB9}" srcOrd="11" destOrd="0" presId="urn:microsoft.com/office/officeart/2005/8/layout/radial6"/>
    <dgm:cxn modelId="{C1C1CA6A-0810-42DC-AAAF-891B62928C55}" type="presParOf" srcId="{B2DEAE28-FA00-4F54-83C2-C8562F3E066C}" destId="{BE19A101-6552-4780-9C12-75D6E21C9FEB}" srcOrd="12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2509836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работы городского методического объединения учителей  истории  и обществоведческих дисциплин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3571876"/>
            <a:ext cx="8062912" cy="43100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2011-2012 учебный год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Организационно-методическая деятельность: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работы творческих групп по составлению положения к смотру-конкурсу состояния кабинетов истории (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Абдрахманова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Б.А.(41),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Шерикбай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Н.(68),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Кочкарова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С.И.(52),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Новоссад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И.Л.(46));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составления календарного планирования (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Смаилова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Г.А., Мясников Е.А.,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Сунцова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Е.Н.);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Положение по проверке состояния преподавания истории (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Смаилова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Г.А.,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Кулмуханова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Р.Ж.,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Мактупова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Б.Е.,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Оспан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Д.К.);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Организация, составление положения и проведение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дебатного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турнира в ШЛ №57 (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Кулмуханова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Р.Ж., Кондрашова Ж.И.);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Проведение олимпиады на базе Гимназии №97;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Круглый стол по составлению урока духовности совместно с ИПК на базе гимназии №92.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k-K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Достижения учителей: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367714" cy="5110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506"/>
                <a:gridCol w="1817072"/>
                <a:gridCol w="748980"/>
                <a:gridCol w="5404156"/>
              </a:tblGrid>
              <a:tr h="5817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Ф.И.О.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школа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достижения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989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Коломиец Т.П.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66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Республиканский конкурс научно-исследовательских работ учащихся (по линии МАН ЮИ) - диплом первой степени (ученик)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179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Снежковская О.А.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Республиканская интернет-олимпиада для учителей  истории - первое место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989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Баланецкий О.Ф.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Выход статьи в сборнике "Сердце отданное детям" изд."</a:t>
                      </a:r>
                      <a:r>
                        <a:rPr lang="kk-KZ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Ғ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ылым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КЭУ - первое место (ученик)  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497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Рыбкин В.И.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IV Международная олимпиада - первое место (ученик), Республиканская олимпиада по общеобразовательным предметам - первое ИК и второе право, 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Респ.конференция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МАН ЮИ - два вторых места, Международная Интернет олимпиада по основам наук (ученик) - три диплома первой степени, один - второе...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179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Абдрахманова Б.А.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Второе место на республиканском 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дебатном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турнире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rm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Передовой педагогический опыт: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6894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Коломиец Т.П. – учитель высшей категории, научно-исследовательские работы;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Кравченко Т.П. – учитель первой категории, пособие по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разноуровневым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заданиям;</a:t>
            </a:r>
          </a:p>
          <a:p>
            <a:pPr>
              <a:buFont typeface="Wingdings" pitchFamily="2" charset="2"/>
              <a:buChar char="v"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Абунагимова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Р.Р. – учитель высшей категории, пособие с опорными конспектами;</a:t>
            </a:r>
          </a:p>
          <a:p>
            <a:pPr>
              <a:buFont typeface="Wingdings" pitchFamily="2" charset="2"/>
              <a:buChar char="v"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Тус</a:t>
            </a:r>
            <a:r>
              <a:rPr lang="kk-K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іпов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Ж.А. – учитель высшей категории, пособие по подготовке к ЕНТ по всемирной истории;</a:t>
            </a:r>
          </a:p>
          <a:p>
            <a:pPr>
              <a:buFont typeface="Wingdings" pitchFamily="2" charset="2"/>
              <a:buChar char="v"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Кулмуханова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Р.Ж. – учитель высшей категории,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дебатные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технологии.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k-KZ" sz="3200" b="1" dirty="0" smtClean="0">
                <a:latin typeface="Times New Roman" pitchFamily="18" charset="0"/>
                <a:cs typeface="Times New Roman" pitchFamily="18" charset="0"/>
              </a:rPr>
              <a:t>Конкурсы 2011-2012 учебного года: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k-K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Смотр-конкурс кабинетов истории (ноябрь 2011г.).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kk-K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Дебатный турнир (апрель 2012 г.)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46928"/>
          </a:xfrm>
        </p:spPr>
        <p:txBody>
          <a:bodyPr>
            <a:normAutofit/>
          </a:bodyPr>
          <a:lstStyle/>
          <a:p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Семинары по  подготовке к ЕНТ: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54634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07.09.2011г. - интерактивный урок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on-line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"Пути решения проблем подготовки к ЕНТ",  Гимназия №1, Рыбкин В.И.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17.02.2012г. - практический семинар на базе СШ №16, «Основные принципы подготовки к ЕНТ» (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Чиркова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Е.Ю.,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Баланецкий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О.Ф.,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Абдикерова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Б.Х.)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02.03.2012г. -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«Қарағанды қаласының мектептеріндегі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ҰБТ-ге дайындық нәтижесі»,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kk-K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Қазақстан тарихы бойынша ҰБТ-да кездесетін проблемалық сұрақтар, Еркебаев А.С.,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kk-K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4,  ҰБТ – оқушы мен мұғалім еңбегінің өлшемі, Шоманова К.Н., №54.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kk-K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13.04.2012 г. «Использование технологии самопознания в подготовке учащихся к ЕНТ», Гимназия №9, Юдина С.В.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Результаты ЕНТ по истории Казахстана: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Историю Казахстана сдавали 1861 учащихся, из них с казахским языком обучения – 577 учащихся, 1284 учащихся с русским языком обучения.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«5» - 285, «4» - 933, «3» - 641, «2» - 2 (СШ №12, СШ№52). Средний процент качества – 65,4%, успеваемость – 99,89%.  Качество выше городского на 2,7%. В сравнении с прошлым годом качество повысилось на 2,1%. Средний балл, в сравнении с 2010-2011 учебным годом, снизился на 2,3 балла и составляет 15 баллов.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Худшие результаты в 24 школах города, что составляет около 30%. В школах №№ 4, 5, 6, 8, 10, 11, 12, 30, 35, 36, 58, 61, 65, 76, 78, 82, 83, 86, 91, 137, МБА, Альтер, тех.лицей при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КарГТУ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8980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Самые высокие баллы: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6"/>
          <a:ext cx="8229600" cy="4300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900"/>
                <a:gridCol w="928694"/>
                <a:gridCol w="1071570"/>
                <a:gridCol w="928694"/>
                <a:gridCol w="3143272"/>
                <a:gridCol w="1614470"/>
              </a:tblGrid>
              <a:tr h="594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школа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кол-во учащихся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средний балл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Ф.И.О. учителя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категория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3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№93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38/38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21,9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Рыбкин В.И.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высшая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3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47/46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20,3 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Мерсиянцева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В.Ф.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высшая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3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№97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25/25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19,7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Абунагимова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Р.Р.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высшая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3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№38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32/30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Баланецкий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О.Ф.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высшая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3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№62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24/24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18,3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Гильмутдинова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Г.А.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высшая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3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№34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26/7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Искакова Б.О.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первая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3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№9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42/40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Юдина С.В.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высшая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3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Лицей №2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47/42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Маторина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Е.А.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высшая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183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Худшие результаты: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28666"/>
          <a:ext cx="8401080" cy="51963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24"/>
                <a:gridCol w="785818"/>
                <a:gridCol w="1071570"/>
                <a:gridCol w="928694"/>
                <a:gridCol w="3814794"/>
                <a:gridCol w="1400180"/>
              </a:tblGrid>
              <a:tr h="5127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школа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кол-во учащихся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средний балл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Ф.И.О. учителя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категория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9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№10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30/28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11,75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Юлдашев А.Э.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вторая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3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№11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19/7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Руди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О.А.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первая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21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№36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68/59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Оспан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Д.,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Манахбай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С.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первая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08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№65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76/41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Жолмурзина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С.М.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б/к 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34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№58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20/12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Васильченко Н.В.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первая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9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№35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27/12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Лоор И.И.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первая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4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25/13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Коныртаева Ж.С.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первая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83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№54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49/24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Шоманова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 Х.Н.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вторая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9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№78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13/7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Файзулина А.З.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б/к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9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№82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37/23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Сунцова Е.Н.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вторая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9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№86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86/74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34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№91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21/15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Красноперова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В.Т.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высшая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27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№137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28/8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Бердигалиева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Р.К.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вторая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Результаты ЕНТ по всемирной истории: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68948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 по выбору «Всемирная история» сдавали всего 583 учащихся, из них ЕНТ – 198 (103 учащихся – с казахским языком обучения, 95 учащихся – с русским языком обучения).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«5» - 20, «4» - 110, «3» - 68, «2» - нет, что составляет 66% качества и 100% успеваемости. В том числе, в школах с казахским языком обучения: «5» - 8, «4» - 63, «3» - 32, что составляет 68,9% качества; в школах с русским языком обучения: «5» - 12, «4» - 47, «3» - 36, что составляет 62% качества.  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Лучшие результаты: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школы №№ 6, 27, 38, 66, 68, 93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1" y="1882775"/>
          <a:ext cx="8258205" cy="3046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101"/>
                <a:gridCol w="788549"/>
                <a:gridCol w="1075295"/>
                <a:gridCol w="1003608"/>
                <a:gridCol w="3225884"/>
                <a:gridCol w="1691768"/>
              </a:tblGrid>
              <a:tr h="8357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школа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кол-во учащихся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средний балл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Ф.И.О. учителя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категория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2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№93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Рыбкин В.И.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высшая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2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№38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Баланецкий О.Ф.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высшая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2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№6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Абдикерова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Б.Х.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высшая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2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№54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Шоманова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Х.Н.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вторая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работы: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68948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семинары-практикумы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методические диалоги 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творческие отчёты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панорама методических идей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мини-практикумы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круглые столы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тренинги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конференции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школа молодых специалистов и др. 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Худшие результаты: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15-ти школах города №№ 3,10,16, 18, 23, 33, 36, 45, 53, 65, 82, 83, 92, МБА,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Абдразакова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401080" cy="3475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212"/>
                <a:gridCol w="1312678"/>
                <a:gridCol w="1093898"/>
                <a:gridCol w="1020972"/>
                <a:gridCol w="3019140"/>
                <a:gridCol w="1400180"/>
              </a:tblGrid>
              <a:tr h="806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школа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кол-во учащихся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средний балл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Ф.И.О. учителя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категория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36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№10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Юлдашев А.Э.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вторая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36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Абдразакова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Лухманова Т.Н.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высшая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36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Мясников Е.А.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первая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36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№33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Кравченко Т.П.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первая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36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№53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Медовкина Н.Г.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высшая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571480"/>
            <a:ext cx="8358246" cy="5883295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79 претендентов на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«Алтын 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белг</a:t>
            </a:r>
            <a:r>
              <a:rPr lang="kk-K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- 9 учащихся не подтвердили по истории Казахстана (30,36,38,77,81,85,95), из них двое не добрали по 1 баллу (№16,88). Здесь также сказалось неумение учителей определить апелляционные вопросы и правильно направить ученика на апелляцию. 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36 претендентов на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аттестат с отличием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- 21 учащихся не подтвердили по истории Казахстана.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Средний процент качества по городу Караганда за последние три года: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3050"/>
          <a:ext cx="8229600" cy="4811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На выходе (в 11-х классах) процент качества выше городского на 2,7% и 6% по истории Казахстана и всемирной истории соответственно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Результаты ЕНТ за три года: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857232"/>
            <a:ext cx="8286808" cy="559754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База вопросов по истории Казахстана обновлена на 30-40%. В основном вопросы перефразированы. Новых вопросов около 10%. В каждом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тестнике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1-2 вопроса.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«Перефразированные» вопросы были узнаваемые, ученик знающий теорию легко мог справиться с данными заданиями, для учащихся, которые готовились теоретически, проблем с заданиями не возникло.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Основная причина снижения среднего балла в том, что большинство учителей истории готовили учащихся, основываясь на тестовые задания. Недостаточная работа по подготовке к ЕНТ по теоретическому материалу показала неумение учащихся сориентироваться в сложившейся ситуации.  Также это сказалось на апелляционных вопросах.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Для решения этих проблем планируется соответствующая работа по системной подготовке к ЕНТ: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2607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нацеливание учителей на теоретическую подготовку, т.е.  лекции с опорой  на тестовые задания,  развитие понимания исторического процесса;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активизация познавательной деятельности (повышение интереса учащихся к изучаемым предметам);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различных видов тестовых заданий (закрытых с 5-8 вариантами ответов, открытых, на сопоставление);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отработка всех перефразированных вопросов;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навыков у учащихся в создании тестовых заданий в различных ракурсах и др.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требуется  активизация системы обмена опытом работы коллег;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необходимо совершенствовать методику преподавания, разнообразить формы и методы работы.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k-KZ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Проблемы в методической работе и пути решения: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kk-K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50% учителей первой и высшей категории, творчески работающих – 16% </a:t>
            </a:r>
          </a:p>
          <a:p>
            <a:pPr>
              <a:buFont typeface="Wingdings" pitchFamily="2" charset="2"/>
              <a:buChar char="v"/>
            </a:pPr>
            <a:r>
              <a:rPr lang="kk-K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Слабая аналитическая  деятельность педагогов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Снижение среднего балла на ЕНТ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30% учителей не прошли курсов по основам религиоведения (курсы проходили 2009-2010 годах) </a:t>
            </a:r>
          </a:p>
          <a:p>
            <a:pPr>
              <a:buFont typeface="Wingdings" pitchFamily="2" charset="2"/>
              <a:buChar char="v"/>
            </a:pPr>
            <a:r>
              <a:rPr lang="kk-K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Низкий уровень краеведческой работы</a:t>
            </a:r>
          </a:p>
          <a:p>
            <a:pPr>
              <a:buFont typeface="Wingdings" pitchFamily="2" charset="2"/>
              <a:buChar char="v"/>
            </a:pPr>
            <a:r>
              <a:rPr lang="kk-KZ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основном традиционные методы преподавания уроков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Одной из основных проблем является неумение учащихся выражать свои мысли</a:t>
            </a:r>
          </a:p>
          <a:p>
            <a:pPr>
              <a:buFont typeface="Wingdings" pitchFamily="2" charset="2"/>
              <a:buChar char="v"/>
            </a:pPr>
            <a:r>
              <a:rPr lang="kk-K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Низкий уровень оснащения кабинетов, низкая материальная база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8973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Пути решения: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857892"/>
          </a:xfrm>
        </p:spPr>
        <p:txBody>
          <a:bodyPr>
            <a:normAutofit fontScale="40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kk-KZ" sz="4500" dirty="0" smtClean="0">
                <a:latin typeface="Times New Roman" pitchFamily="18" charset="0"/>
                <a:cs typeface="Times New Roman" pitchFamily="18" charset="0"/>
              </a:rPr>
              <a:t>Планируется проведение дифференцированных конкурсов педагогического мастерства, например «Уроки по модульной технологии»;</a:t>
            </a:r>
          </a:p>
          <a:p>
            <a:pPr>
              <a:buFont typeface="Wingdings" pitchFamily="2" charset="2"/>
              <a:buChar char="v"/>
            </a:pPr>
            <a:r>
              <a:rPr lang="kk-KZ" sz="4500" dirty="0" smtClean="0">
                <a:latin typeface="Times New Roman" pitchFamily="18" charset="0"/>
                <a:cs typeface="Times New Roman" pitchFamily="18" charset="0"/>
              </a:rPr>
              <a:t>Планируется на следующий учебный год проведение практических семинаров с четким анализом и самоанализом проведенных уроков, обучение критериям анализа деятельности;</a:t>
            </a:r>
          </a:p>
          <a:p>
            <a:pPr lvl="0">
              <a:buFont typeface="Wingdings" pitchFamily="2" charset="2"/>
              <a:buChar char="v"/>
            </a:pPr>
            <a:r>
              <a:rPr lang="kk-KZ" sz="4500" dirty="0" smtClean="0">
                <a:latin typeface="Times New Roman" pitchFamily="18" charset="0"/>
                <a:cs typeface="Times New Roman" pitchFamily="18" charset="0"/>
              </a:rPr>
              <a:t>Планируются ряд практических семинаров по использованию новых технолрогий на уроках истории и обществоведческих дисциплин;</a:t>
            </a:r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kk-KZ" sz="4500" dirty="0" smtClean="0">
                <a:latin typeface="Times New Roman" pitchFamily="18" charset="0"/>
                <a:cs typeface="Times New Roman" pitchFamily="18" charset="0"/>
              </a:rPr>
              <a:t>Планируется составление программы по курсу краеведения с дальнейшим использованием данной программы в учебной деятельности педагогов;</a:t>
            </a:r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Планируется соответствующая работа по системной подготовке к ЕНТ: отработка всех «перефразированных» вопросов, нацеливание учителей на теоретическую подготовку, оказание помощи  в систематизации при подготовке учащихся к ЕНТ.</a:t>
            </a:r>
          </a:p>
          <a:p>
            <a:pPr lvl="0">
              <a:buFont typeface="Wingdings" pitchFamily="2" charset="2"/>
              <a:buChar char="v"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Была подана заявка в ИПК на проведение курсов по религиоведению. Также планируется совместная работа с центром «Диалог», ряд семинаров-практикумов по обучению педагогов.</a:t>
            </a:r>
          </a:p>
          <a:p>
            <a:pPr>
              <a:buFont typeface="Wingdings" pitchFamily="2" charset="2"/>
              <a:buChar char="v"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Планируется дальнейшее совершенствование и проведение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дебатных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турниров для учащихся, нацеленных на развитие  поисковой деятельности, ораторского искусства, умения анализировать, апеллировать фактами и т.д. </a:t>
            </a:r>
          </a:p>
          <a:p>
            <a:pPr lvl="0">
              <a:buFont typeface="Wingdings" pitchFamily="2" charset="2"/>
              <a:buChar char="v"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Планируется проведение конкурса дидактических материалов, с последующим выходом сборника, для оснащения кабинетов, составлено положение по кабинету истории.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428604"/>
            <a:ext cx="8153400" cy="100013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и задачи, которые ставились в прошедшем учебном году: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546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Цель и задачи ГМО учителей истории и обществоведческих дисциплин направлены на достижение целей и задач отдела образования города Караганды по стимулированию творческого поиска педагогов, разумно обоснованных педагогических инноваций,  обоснованы необходимостью непрерывного совершенствования  уровня педагогического мастерства через построение единого методического пространства.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Используемые методы: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89010"/>
            <a:ext cx="8229600" cy="5383262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Соблюдается личностно-ориентированный подход в управлении человеческими ресурсами.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обучающих семинаров,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тренинговых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занятий для повышения профессионального мастерства учителей;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Активизация  работы учителей в выпуске методической продукции;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Совершенствование работы по обобщению и распространению передового педагогического опыта учителей;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Повышение мотивации педагогов к работе и активного участия в мероприятиях и конкурсах.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Повышение качества проведения учебных занятий на основе внедрения в практику совершенствования педагогического мастерства, через самоанализ</a:t>
            </a:r>
            <a:r>
              <a:rPr lang="kk-K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  по привлечению молодых специалистов (выпуск статей на НПК, проведение семинара)</a:t>
            </a:r>
            <a:r>
              <a:rPr lang="kk-K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kk-K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Повышение уровня подготовки к  ЕНТ;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kk-K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Систематизирование ведения документации и материалов в учебных кабинетах.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Характеристика потенциала педагогов: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Направления методической работы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ГорМО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учителей истории и обществоведческих дисциплин: 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quarter" idx="4294967295"/>
          </p:nvPr>
        </p:nvGraphicFramePr>
        <p:xfrm>
          <a:off x="0" y="214313"/>
          <a:ext cx="9144000" cy="6357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Учебно-методическая деятельность: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2607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на уроках новых технологий (тех.лицей - 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Компетентностный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подход в обучении», октябрь, гимназия №3 – «Формы нестандартных заданий для учащихся», декабрь, ШЛ №101 – «Педагогический менеджмент», январь, гимназия №9 – «Использование технологии самопознания на уроках истории», апрель);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подготовке к ЕНТ (гимназия №1, сентябрь, ОСШ №16, февраль,  гимназия №92, март) и др.;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ШМУ – семинары по планированию урока (март), системе оценивания (январь), индивидуальные консультации (в течение года).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Семинар–тренинг по работе со слабоуспевающими (СШ №58, январь)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Информационно-диагностическая деятельность: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Ознакомление с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госстандартом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(август-сентябрь);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Проведение срезов знаний (состояние преподавания истории и обществоведческих дисциплин,  январь, аттестации школ);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Подготовка диагностического материала (в течение года),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Мониторинг результатов ПТ (в течение года), ВОУД.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Экспертно-аналитическая деятельность: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Комплексно-тематическое изучение состояния преподавания истории и обществоведческих дисциплин (18-31 января - приказ);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Аттестация (в течение года 7 школ);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Аттестация учителей (посещение уроков, анализ деятельности);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Рецензирование статей на научно-практическую конференцию (опубликовано 15 статей, 3 статьи переданы на доработку – «Альтер», 61,68);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Рецензирование пособий (3 пособия –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Абунагимова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Р.Р.-№97,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Тусипов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Ж.А. - №57, Кравченко Т.П. - №33);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Национальный центр информатизации - экспертиза цифровых образовательных ресурсов по истории Казахстана (октябрь-ноябрь)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311</TotalTime>
  <Words>2032</Words>
  <PresentationFormat>Экран (4:3)</PresentationFormat>
  <Paragraphs>344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Яркая</vt:lpstr>
      <vt:lpstr>Анализ работы городского методического объединения учителей  истории  и обществоведческих дисциплин</vt:lpstr>
      <vt:lpstr>Формы работы: </vt:lpstr>
      <vt:lpstr>Используемые методы: </vt:lpstr>
      <vt:lpstr>Характеристика потенциала педагогов: </vt:lpstr>
      <vt:lpstr> </vt:lpstr>
      <vt:lpstr>Слайд 6</vt:lpstr>
      <vt:lpstr>Учебно-методическая деятельность: </vt:lpstr>
      <vt:lpstr>Информационно-диагностическая деятельность: </vt:lpstr>
      <vt:lpstr>Экспертно-аналитическая деятельность: </vt:lpstr>
      <vt:lpstr>Организационно-методическая деятельность: </vt:lpstr>
      <vt:lpstr>Достижения учителей: </vt:lpstr>
      <vt:lpstr>Передовой педагогический опыт:</vt:lpstr>
      <vt:lpstr>Конкурсы 2011-2012 учебного года: </vt:lpstr>
      <vt:lpstr>Семинары по  подготовке к ЕНТ: </vt:lpstr>
      <vt:lpstr>Результаты ЕНТ по истории Казахстана: </vt:lpstr>
      <vt:lpstr>Самые высокие баллы:</vt:lpstr>
      <vt:lpstr>Худшие результаты:</vt:lpstr>
      <vt:lpstr>Результаты ЕНТ по всемирной истории:  </vt:lpstr>
      <vt:lpstr>Лучшие результаты: школы №№ 6, 27, 38, 66, 68, 93</vt:lpstr>
      <vt:lpstr>Худшие результаты:  в 15-ти школах города №№ 3,10,16, 18, 23, 33, 36, 45, 53, 65, 82, 83, 92, МБА, Абдразакова. </vt:lpstr>
      <vt:lpstr>Слайд 21</vt:lpstr>
      <vt:lpstr>Средний процент качества по городу Караганда за последние три года: </vt:lpstr>
      <vt:lpstr>На выходе (в 11-х классах) процент качества выше городского на 2,7% и 6% по истории Казахстана и всемирной истории соответственно </vt:lpstr>
      <vt:lpstr>Результаты ЕНТ за три года:</vt:lpstr>
      <vt:lpstr>Слайд 25</vt:lpstr>
      <vt:lpstr>Для решения этих проблем планируется соответствующая работа по системной подготовке к ЕНТ:  </vt:lpstr>
      <vt:lpstr>Проблемы в методической работе и пути решения: </vt:lpstr>
      <vt:lpstr>Пути решения:</vt:lpstr>
      <vt:lpstr>Цели и задачи, которые ставились в прошедшем учебном году: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работы методического объединения учителей истории и обществоведческих дисциплин 2011-2012 учебный год</dc:title>
  <cp:lastModifiedBy>User</cp:lastModifiedBy>
  <cp:revision>120</cp:revision>
  <dcterms:modified xsi:type="dcterms:W3CDTF">2012-06-28T06:03:53Z</dcterms:modified>
</cp:coreProperties>
</file>